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1" r:id="rId7"/>
    <p:sldId id="262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E7F89-1427-471E-BA7F-0FA0C9A200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2D7D99-A289-4301-949B-6FB9F5315B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EF136-773A-4BFC-AE21-B606AD11F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1E86-5AEC-41E1-8D28-8AD36734CF4F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4AE25E-428E-4063-B268-894837704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D4C2D-4504-44CF-AF4B-202BA2300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47D2-9FF3-4F2D-A35C-1985F89AB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30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21DEC-A523-44A8-B2B4-7243546B8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62F42D-EA28-4EF1-ADF5-DC3D4F9217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7414BB-2A53-432A-80FB-7B6D208FA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1E86-5AEC-41E1-8D28-8AD36734CF4F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A46EB9-09C4-4F63-8F2E-9DA5BEBEA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C01D93-769B-46B4-9996-0D49F4E70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47D2-9FF3-4F2D-A35C-1985F89AB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207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E953BA-9572-406A-8F6E-A9543453CA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357A7-0671-48FD-A093-87601A72E8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899406-F9D7-4EFD-B5EB-34518B7FF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1E86-5AEC-41E1-8D28-8AD36734CF4F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BDF55E-D155-469B-82DA-DFFDEB69E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E74865-69C8-4AE1-8480-8D6D33A8B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47D2-9FF3-4F2D-A35C-1985F89AB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659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3112E-0565-4F87-B799-BE7DAAFA6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68B1E-2A39-4D92-BD40-774C3577A5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ACFC2-106D-4D41-A364-4F238F9CE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1E86-5AEC-41E1-8D28-8AD36734CF4F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C9238-BD8E-4A41-A06C-41BB778F7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588B53-3E63-442A-B133-B180D87CF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47D2-9FF3-4F2D-A35C-1985F89AB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10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0FAC8-4A75-4097-A3B5-A6379EF5A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547E05-43B2-47B5-B27A-C5A7A475D4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73CB83-C2C8-4A7A-9AD1-1108902CA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1E86-5AEC-41E1-8D28-8AD36734CF4F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8B79E-0097-4E09-85FD-0F3B5A175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D36937-27B1-4286-989A-53C54B9F7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47D2-9FF3-4F2D-A35C-1985F89AB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666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D6845-A721-4CF0-9245-408C22522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5014D0-9B84-4B2E-842F-1217064ADE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1E2D-EF95-4621-972F-6E16FAF724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2E4AB7-CBC7-46AE-B025-77456691A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1E86-5AEC-41E1-8D28-8AD36734CF4F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8C7A84-A9C3-4FE2-88DB-C0FB4B2A3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C9F8C8-54CB-49A0-957D-C55A466D9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47D2-9FF3-4F2D-A35C-1985F89AB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490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3E789-0185-4C76-A431-C492E0C95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575B57-A945-4812-A888-60EC45B6D4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BE1AEF-6767-4B40-9D2C-C7E0E01285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F3CC96-E983-42E2-A497-CCEDA8AEC9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CB0B8E-49AD-4549-882D-8BE20CE6D8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0744FA-B031-4D6C-BA9E-66D82BF9A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1E86-5AEC-41E1-8D28-8AD36734CF4F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93F540-592F-4B25-AACB-C0314A3CE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7142F7-D192-46FF-A2C7-54386221B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47D2-9FF3-4F2D-A35C-1985F89AB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14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1A7C6-0980-457E-8C89-BA449DB0D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EFACB1-1DFD-4438-AD5D-B2826664E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1E86-5AEC-41E1-8D28-8AD36734CF4F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51674F-BAE6-42C9-BC8A-D8804E3DD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4619EC-536A-46E7-8357-7769EE5C7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47D2-9FF3-4F2D-A35C-1985F89AB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881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4BE456-D835-4A1D-B6CA-0E20ECCEB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1E86-5AEC-41E1-8D28-8AD36734CF4F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4F276E-A157-4091-A6F9-A64E0BCAD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A2370E-9ABE-449C-8127-BA3D95212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47D2-9FF3-4F2D-A35C-1985F89AB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248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3253F-6AC6-4EC5-A50B-A359A75CB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EA4AD7-E385-4616-8407-C4D58DD02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6A666F-6FA6-4080-AA0C-B12A4E9D1F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ED7748-7037-4605-8D55-FF5581B41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1E86-5AEC-41E1-8D28-8AD36734CF4F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BFC607-9791-41D2-8398-59D6219E9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728413-A87B-491D-B119-406A40DFB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47D2-9FF3-4F2D-A35C-1985F89AB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42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EB642-2BAA-4A49-9696-73FDC1A2A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23EE74-0188-4221-A5C3-1BA5024845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990394-18FC-46DA-A649-4068356A6E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45448F-10F0-42A2-BE1A-1E1B8DA87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1E86-5AEC-41E1-8D28-8AD36734CF4F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6613C7-3C13-4B17-A427-0621EBC32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AE787C-8FD3-466C-BEE0-FED2194CC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447D2-9FF3-4F2D-A35C-1985F89AB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206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765FBD-E05F-4C34-B09C-5369CBB65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AB5280-87CE-4C76-A648-2A70707857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998DE2-B1A8-4CF3-A740-6D4E12E0A0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91E86-5AEC-41E1-8D28-8AD36734CF4F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C2F90-9243-4045-A19C-7CF2383E10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DE643-5FDA-4BC2-8184-FDF1AE9093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447D2-9FF3-4F2D-A35C-1985F89AB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278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CDE33-A91E-4CEB-AB6D-D5FC0FFB26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Science/Analytics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E4A632-DD50-487D-82F3-F197B172A4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173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4A909-1DB6-44ED-9F07-F8F279565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Data Venn Diagram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C6FB6C-71E2-411A-91C2-F662BDE55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4574957" cy="3225769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Data Analytics </a:t>
            </a:r>
            <a:r>
              <a:rPr lang="en-US" dirty="0"/>
              <a:t>– Domain Knowledge and Mathematics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Data Science </a:t>
            </a:r>
            <a:r>
              <a:rPr lang="en-US" dirty="0"/>
              <a:t>– Domain Knowledge, Mathematics, Computer Science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CAE094-371B-4BE3-BFA9-1E968278C5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9" y="1583978"/>
            <a:ext cx="4574959" cy="4222072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7728FF6-8906-497A-9B46-1F230E96BFEC}"/>
              </a:ext>
            </a:extLst>
          </p:cNvPr>
          <p:cNvSpPr txBox="1">
            <a:spLocks/>
          </p:cNvSpPr>
          <p:nvPr/>
        </p:nvSpPr>
        <p:spPr>
          <a:xfrm>
            <a:off x="1289112" y="5806104"/>
            <a:ext cx="7894467" cy="46903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Data Science = Data Analytics + Domain Knowledge</a:t>
            </a:r>
          </a:p>
        </p:txBody>
      </p:sp>
    </p:spTree>
    <p:extLst>
      <p:ext uri="{BB962C8B-B14F-4D97-AF65-F5344CB8AC3E}">
        <p14:creationId xmlns:p14="http://schemas.microsoft.com/office/powerpoint/2010/main" val="3773412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72BF1-2A8D-4812-9C43-D6846CD7F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 Driven Data Science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E852B-6AFC-46CC-B823-A80C91FF6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1D35"/>
                </a:solidFill>
                <a:effectLst/>
                <a:latin typeface="Google Sans"/>
              </a:rPr>
              <a:t>Goal-driven data science </a:t>
            </a:r>
            <a:r>
              <a:rPr lang="en-US" b="1" i="0" dirty="0">
                <a:solidFill>
                  <a:srgbClr val="001D35"/>
                </a:solidFill>
                <a:effectLst/>
                <a:latin typeface="Google Sans"/>
              </a:rPr>
              <a:t>focuses on using data analysis and insights to achieve specific, pre-defined objectives, rather than just exploring data for general knowledge.</a:t>
            </a:r>
          </a:p>
          <a:p>
            <a:endParaRPr lang="en-US" b="1" dirty="0">
              <a:solidFill>
                <a:srgbClr val="001D35"/>
              </a:solidFill>
              <a:latin typeface="Google Sans"/>
            </a:endParaRPr>
          </a:p>
          <a:p>
            <a:pPr marL="514350" indent="-514350">
              <a:buAutoNum type="arabicParenR"/>
            </a:pPr>
            <a:r>
              <a:rPr lang="en-US" dirty="0">
                <a:solidFill>
                  <a:srgbClr val="001D35"/>
                </a:solidFill>
                <a:latin typeface="Google Sans"/>
              </a:rPr>
              <a:t>Pose the question</a:t>
            </a:r>
          </a:p>
          <a:p>
            <a:pPr marL="514350" indent="-514350">
              <a:buAutoNum type="arabicParenR"/>
            </a:pPr>
            <a:r>
              <a:rPr lang="en-US" dirty="0">
                <a:solidFill>
                  <a:srgbClr val="001D35"/>
                </a:solidFill>
                <a:latin typeface="Google Sans"/>
              </a:rPr>
              <a:t>Search existing (generate new) data for the answer </a:t>
            </a:r>
          </a:p>
          <a:p>
            <a:pPr marL="514350" indent="-514350">
              <a:buAutoNum type="arabicParenR"/>
            </a:pPr>
            <a:endParaRPr lang="en-US" dirty="0">
              <a:solidFill>
                <a:srgbClr val="001D35"/>
              </a:solidFill>
              <a:latin typeface="Google Sans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1D35"/>
                </a:solidFill>
                <a:latin typeface="Google Sans"/>
              </a:rPr>
              <a:t>Example) How many points is the home field advantage for an American Football team?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957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92EBA-2898-4499-90C0-5BD3EAB93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Asking the wrong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43745-8645-426D-9569-0CBD48026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want to research if “marriage” is getting better over the last 10 years?</a:t>
            </a:r>
          </a:p>
          <a:p>
            <a:r>
              <a:rPr lang="en-US" dirty="0"/>
              <a:t>What do you search for:</a:t>
            </a:r>
          </a:p>
          <a:p>
            <a:pPr lvl="1"/>
            <a:r>
              <a:rPr lang="en-US" dirty="0"/>
              <a:t>Percent of people who got divorces over 10 years?</a:t>
            </a:r>
          </a:p>
          <a:p>
            <a:pPr lvl="1"/>
            <a:r>
              <a:rPr lang="en-US" dirty="0"/>
              <a:t>Number of people who got divorced over 10 years?</a:t>
            </a:r>
          </a:p>
          <a:p>
            <a:pPr lvl="1"/>
            <a:r>
              <a:rPr lang="en-US" dirty="0"/>
              <a:t>Number of people who got married and didn’t get divorced  </a:t>
            </a:r>
          </a:p>
          <a:p>
            <a:pPr lvl="1"/>
            <a:r>
              <a:rPr lang="en-US" dirty="0"/>
              <a:t>Percent of people who got married and didn’t get divorced 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139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178DF-259B-4B98-866F-F88CB685F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 Based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B8ACB-A1A9-4647-9370-BDCB0F154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0" i="0" dirty="0">
                <a:solidFill>
                  <a:srgbClr val="001D35"/>
                </a:solidFill>
                <a:effectLst/>
                <a:latin typeface="Google Sans"/>
              </a:rPr>
              <a:t>Rule-based systems, also known as rule-based expert systems or production systems, are </a:t>
            </a:r>
            <a:r>
              <a:rPr lang="en-US" b="1" i="0" dirty="0">
                <a:solidFill>
                  <a:srgbClr val="001D35"/>
                </a:solidFill>
                <a:effectLst/>
                <a:latin typeface="Google Sans"/>
              </a:rPr>
              <a:t>AI systems that use predefined rules, often in the form of "if-then" statements, to make decisions or solve problems</a:t>
            </a:r>
          </a:p>
          <a:p>
            <a:endParaRPr lang="en-US" b="1" dirty="0">
              <a:solidFill>
                <a:srgbClr val="001D35"/>
              </a:solidFill>
              <a:latin typeface="Google Sans"/>
            </a:endParaRPr>
          </a:p>
          <a:p>
            <a:r>
              <a:rPr lang="en-US" dirty="0">
                <a:solidFill>
                  <a:srgbClr val="00B050"/>
                </a:solidFill>
              </a:rPr>
              <a:t>Medical diagnosis: </a:t>
            </a:r>
            <a:r>
              <a:rPr lang="en-US" dirty="0"/>
              <a:t>"If the patient has a fever and cough, then consider the possibility of an infection". </a:t>
            </a:r>
          </a:p>
          <a:p>
            <a:r>
              <a:rPr lang="en-US" dirty="0">
                <a:solidFill>
                  <a:srgbClr val="00B050"/>
                </a:solidFill>
              </a:rPr>
              <a:t>Fraud detection</a:t>
            </a:r>
            <a:r>
              <a:rPr lang="en-US" dirty="0"/>
              <a:t>: "If a transaction exceeds a certain amount and is made from an unusual location, then flag as potentially fraudulent". </a:t>
            </a:r>
          </a:p>
          <a:p>
            <a:r>
              <a:rPr lang="en-US" dirty="0">
                <a:solidFill>
                  <a:srgbClr val="00B050"/>
                </a:solidFill>
              </a:rPr>
              <a:t>Customer service chatbots: </a:t>
            </a:r>
            <a:r>
              <a:rPr lang="en-US" dirty="0"/>
              <a:t>"If the user asks about shipping, then provide information about shipping options". </a:t>
            </a:r>
          </a:p>
        </p:txBody>
      </p:sp>
    </p:spTree>
    <p:extLst>
      <p:ext uri="{BB962C8B-B14F-4D97-AF65-F5344CB8AC3E}">
        <p14:creationId xmlns:p14="http://schemas.microsoft.com/office/powerpoint/2010/main" val="1340797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86228-03C6-4BEA-8E62-5ED4338BC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Generating new Facts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B5ECA-04F5-4F46-8F2B-062C4AE3EA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Transitive property of inequalities) If X&lt;Y and Y&lt;Z </a:t>
            </a:r>
            <a:r>
              <a:rPr lang="en-US" dirty="0">
                <a:sym typeface="Wingdings" panose="05000000000000000000" pitchFamily="2" charset="2"/>
              </a:rPr>
              <a:t> X&lt;Z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Fact 1) A &lt; B</a:t>
            </a:r>
          </a:p>
          <a:p>
            <a:pPr marL="0" indent="0">
              <a:buNone/>
            </a:pPr>
            <a:r>
              <a:rPr lang="en-US" dirty="0"/>
              <a:t>Fact 2) B &lt; C</a:t>
            </a:r>
          </a:p>
          <a:p>
            <a:pPr marL="0" indent="0">
              <a:buNone/>
            </a:pPr>
            <a:r>
              <a:rPr lang="en-US" dirty="0"/>
              <a:t>We generate a new fact</a:t>
            </a:r>
          </a:p>
          <a:p>
            <a:pPr marL="0" indent="0">
              <a:buNone/>
            </a:pPr>
            <a:r>
              <a:rPr lang="en-US" dirty="0"/>
              <a:t>Fact 3) A &lt; C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414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E5D12-8A66-4255-8C57-290765A00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Getting your facts straight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D1AEF-E55E-4E3B-B6BB-AC88BF3C8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Transitive property of inequalities) If X&lt;Y and Y&lt;Z </a:t>
            </a:r>
            <a:r>
              <a:rPr lang="en-US" dirty="0">
                <a:sym typeface="Wingdings" panose="05000000000000000000" pitchFamily="2" charset="2"/>
              </a:rPr>
              <a:t> X&lt;Z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Fact 1) 5 &lt; 6			true</a:t>
            </a:r>
          </a:p>
          <a:p>
            <a:pPr marL="0" indent="0">
              <a:buNone/>
            </a:pPr>
            <a:r>
              <a:rPr lang="en-US" dirty="0"/>
              <a:t>Fact 2) 6 &lt; 8			true</a:t>
            </a:r>
          </a:p>
          <a:p>
            <a:pPr marL="0" indent="0">
              <a:buNone/>
            </a:pPr>
            <a:r>
              <a:rPr lang="en-US" dirty="0"/>
              <a:t>Generated Fact 1) 5 &lt; 8	true</a:t>
            </a:r>
          </a:p>
          <a:p>
            <a:pPr marL="0" indent="0">
              <a:buNone/>
            </a:pPr>
            <a:r>
              <a:rPr lang="en-US" dirty="0"/>
              <a:t>Fact 3) 8 &lt; 2			nonsense</a:t>
            </a:r>
          </a:p>
          <a:p>
            <a:pPr marL="0" indent="0">
              <a:buNone/>
            </a:pPr>
            <a:r>
              <a:rPr lang="en-US" dirty="0"/>
              <a:t>Generated Fact 2) 5 &lt; 2	more nonsense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5235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55827-24DF-4A7A-8331-E5B7BE529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Proving 2=1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0A92CC-7B20-49E7-BDE7-D077DB635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001D35"/>
                </a:solidFill>
                <a:effectLst/>
                <a:latin typeface="Google Sans"/>
              </a:rPr>
              <a:t>Start with an assumption:</a:t>
            </a:r>
            <a:r>
              <a:rPr lang="en-US" b="0" i="0" dirty="0">
                <a:solidFill>
                  <a:srgbClr val="001D35"/>
                </a:solidFill>
                <a:effectLst/>
                <a:latin typeface="Google Sans"/>
              </a:rPr>
              <a:t>    </a:t>
            </a:r>
            <a:r>
              <a:rPr lang="en-US" b="0" i="0" dirty="0">
                <a:solidFill>
                  <a:srgbClr val="00B050"/>
                </a:solidFill>
                <a:effectLst/>
                <a:latin typeface="Google Sans"/>
              </a:rPr>
              <a:t>Let's assume that a = b.</a:t>
            </a:r>
          </a:p>
          <a:p>
            <a:pPr algn="l">
              <a:buFont typeface="+mj-lt"/>
              <a:buAutoNum type="arabicPeriod" startAt="2"/>
            </a:pPr>
            <a:r>
              <a:rPr lang="en-US" b="1" i="0" dirty="0">
                <a:solidFill>
                  <a:srgbClr val="001D35"/>
                </a:solidFill>
                <a:effectLst/>
                <a:latin typeface="Google Sans"/>
              </a:rPr>
              <a:t>Multiply both sides by a:</a:t>
            </a:r>
            <a:r>
              <a:rPr lang="en-US" b="0" i="0" dirty="0">
                <a:solidFill>
                  <a:srgbClr val="001D35"/>
                </a:solidFill>
                <a:effectLst/>
                <a:latin typeface="Google Sans"/>
              </a:rPr>
              <a:t>      </a:t>
            </a:r>
            <a:r>
              <a:rPr lang="en-US" b="0" i="0" dirty="0">
                <a:solidFill>
                  <a:srgbClr val="00B050"/>
                </a:solidFill>
                <a:effectLst/>
                <a:latin typeface="Google Sans"/>
              </a:rPr>
              <a:t>a * a = a * b (or a² = ab).</a:t>
            </a:r>
          </a:p>
          <a:p>
            <a:pPr algn="l">
              <a:buFont typeface="+mj-lt"/>
              <a:buAutoNum type="arabicPeriod" startAt="3"/>
            </a:pPr>
            <a:r>
              <a:rPr lang="en-US" b="1" i="0" dirty="0">
                <a:solidFill>
                  <a:srgbClr val="001D35"/>
                </a:solidFill>
                <a:effectLst/>
                <a:latin typeface="Google Sans"/>
              </a:rPr>
              <a:t>Subtract b² from both sides:</a:t>
            </a:r>
            <a:r>
              <a:rPr lang="en-US" b="0" i="0" dirty="0">
                <a:solidFill>
                  <a:srgbClr val="001D35"/>
                </a:solidFill>
                <a:effectLst/>
                <a:latin typeface="Google Sans"/>
              </a:rPr>
              <a:t> </a:t>
            </a:r>
            <a:r>
              <a:rPr lang="en-US" b="0" i="0" dirty="0">
                <a:solidFill>
                  <a:srgbClr val="00B050"/>
                </a:solidFill>
                <a:effectLst/>
                <a:latin typeface="Google Sans"/>
              </a:rPr>
              <a:t>a² - b² = ab - b².</a:t>
            </a:r>
          </a:p>
          <a:p>
            <a:pPr algn="l">
              <a:buFont typeface="+mj-lt"/>
              <a:buAutoNum type="arabicPeriod" startAt="4"/>
            </a:pPr>
            <a:r>
              <a:rPr lang="en-US" b="1" i="0" dirty="0">
                <a:solidFill>
                  <a:srgbClr val="001D35"/>
                </a:solidFill>
                <a:effectLst/>
                <a:latin typeface="Google Sans"/>
              </a:rPr>
              <a:t>Factor both sides:</a:t>
            </a:r>
            <a:r>
              <a:rPr lang="en-US" b="0" i="0" dirty="0">
                <a:solidFill>
                  <a:srgbClr val="001D35"/>
                </a:solidFill>
                <a:effectLst/>
                <a:latin typeface="Google Sans"/>
              </a:rPr>
              <a:t>                   </a:t>
            </a:r>
            <a:r>
              <a:rPr lang="en-US" b="0" i="0" dirty="0">
                <a:solidFill>
                  <a:srgbClr val="00B050"/>
                </a:solidFill>
                <a:effectLst/>
                <a:latin typeface="Google Sans"/>
              </a:rPr>
              <a:t>(a + b) (a - b) = b (a - b).</a:t>
            </a:r>
          </a:p>
          <a:p>
            <a:pPr algn="l">
              <a:buFont typeface="+mj-lt"/>
              <a:buAutoNum type="arabicPeriod" startAt="5"/>
            </a:pPr>
            <a:r>
              <a:rPr lang="en-US" b="1" i="0" dirty="0">
                <a:solidFill>
                  <a:srgbClr val="001D35"/>
                </a:solidFill>
                <a:effectLst/>
                <a:latin typeface="Google Sans"/>
              </a:rPr>
              <a:t>Divide both sides by (a - b):</a:t>
            </a:r>
            <a:r>
              <a:rPr lang="en-US" b="0" i="0" dirty="0">
                <a:solidFill>
                  <a:srgbClr val="001D35"/>
                </a:solidFill>
                <a:effectLst/>
                <a:latin typeface="Google Sans"/>
              </a:rPr>
              <a:t>  </a:t>
            </a:r>
            <a:r>
              <a:rPr lang="en-US" b="0" i="0" dirty="0">
                <a:solidFill>
                  <a:srgbClr val="00B050"/>
                </a:solidFill>
                <a:effectLst/>
                <a:latin typeface="Google Sans"/>
              </a:rPr>
              <a:t>(a + b) = b.</a:t>
            </a:r>
          </a:p>
          <a:p>
            <a:pPr algn="l">
              <a:buFont typeface="+mj-lt"/>
              <a:buAutoNum type="arabicPeriod" startAt="6"/>
            </a:pPr>
            <a:r>
              <a:rPr lang="en-US" b="1" i="0" dirty="0">
                <a:solidFill>
                  <a:srgbClr val="001D35"/>
                </a:solidFill>
                <a:effectLst/>
                <a:latin typeface="Google Sans"/>
              </a:rPr>
              <a:t>Substitute a = b:                     </a:t>
            </a:r>
            <a:r>
              <a:rPr lang="en-US" b="0" i="0" dirty="0">
                <a:solidFill>
                  <a:srgbClr val="001D35"/>
                </a:solidFill>
                <a:effectLst/>
                <a:latin typeface="Google Sans"/>
              </a:rPr>
              <a:t> </a:t>
            </a:r>
            <a:r>
              <a:rPr lang="en-US" b="0" i="0" dirty="0">
                <a:solidFill>
                  <a:srgbClr val="00B050"/>
                </a:solidFill>
                <a:effectLst/>
                <a:latin typeface="Google Sans"/>
              </a:rPr>
              <a:t>b + b = b.</a:t>
            </a:r>
          </a:p>
          <a:p>
            <a:pPr algn="l">
              <a:buFont typeface="+mj-lt"/>
              <a:buAutoNum type="arabicPeriod" startAt="7"/>
            </a:pPr>
            <a:r>
              <a:rPr lang="en-US" b="1" i="0" dirty="0">
                <a:solidFill>
                  <a:srgbClr val="001D35"/>
                </a:solidFill>
                <a:effectLst/>
                <a:latin typeface="Google Sans"/>
              </a:rPr>
              <a:t>Simplify:</a:t>
            </a:r>
            <a:r>
              <a:rPr lang="en-US" b="0" i="0" dirty="0">
                <a:solidFill>
                  <a:srgbClr val="001D35"/>
                </a:solidFill>
                <a:effectLst/>
                <a:latin typeface="Google Sans"/>
              </a:rPr>
              <a:t>                                   </a:t>
            </a:r>
            <a:r>
              <a:rPr lang="en-US" b="0" i="0" dirty="0">
                <a:solidFill>
                  <a:srgbClr val="00B050"/>
                </a:solidFill>
                <a:effectLst/>
                <a:latin typeface="Google Sans"/>
              </a:rPr>
              <a:t>2b = b.</a:t>
            </a:r>
          </a:p>
          <a:p>
            <a:pPr algn="l">
              <a:buFont typeface="+mj-lt"/>
              <a:buAutoNum type="arabicPeriod" startAt="8"/>
            </a:pPr>
            <a:r>
              <a:rPr lang="en-US" b="1" i="0" dirty="0">
                <a:solidFill>
                  <a:srgbClr val="001D35"/>
                </a:solidFill>
                <a:effectLst/>
                <a:latin typeface="Google Sans"/>
              </a:rPr>
              <a:t>Divide both sides by b:</a:t>
            </a:r>
            <a:r>
              <a:rPr lang="en-US" b="0" i="0" dirty="0">
                <a:solidFill>
                  <a:srgbClr val="001D35"/>
                </a:solidFill>
                <a:effectLst/>
                <a:latin typeface="Google Sans"/>
              </a:rPr>
              <a:t>          </a:t>
            </a:r>
            <a:r>
              <a:rPr lang="en-US" b="0" i="0" dirty="0">
                <a:solidFill>
                  <a:srgbClr val="00B050"/>
                </a:solidFill>
                <a:effectLst/>
                <a:latin typeface="Google Sans"/>
              </a:rPr>
              <a:t>2=1</a:t>
            </a:r>
            <a:r>
              <a:rPr lang="en-US" b="0" i="0" dirty="0">
                <a:solidFill>
                  <a:srgbClr val="001D35"/>
                </a:solidFill>
                <a:effectLst/>
                <a:latin typeface="Google Sans"/>
              </a:rPr>
              <a:t> 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837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13039</TotalTime>
  <Words>486</Words>
  <Application>Microsoft Office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Google Sans</vt:lpstr>
      <vt:lpstr>Office Theme</vt:lpstr>
      <vt:lpstr>Data Science/Analytics</vt:lpstr>
      <vt:lpstr>Data Venn Diagram</vt:lpstr>
      <vt:lpstr>Goal Driven Data Science</vt:lpstr>
      <vt:lpstr>Asking the wrong question</vt:lpstr>
      <vt:lpstr>Rule Based Systems</vt:lpstr>
      <vt:lpstr>Generating new Facts</vt:lpstr>
      <vt:lpstr>Getting your facts straight</vt:lpstr>
      <vt:lpstr>Proving 2=1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Science/Analytics</dc:title>
  <dc:creator>Byrne, William</dc:creator>
  <cp:lastModifiedBy>Byrne, William</cp:lastModifiedBy>
  <cp:revision>10</cp:revision>
  <dcterms:created xsi:type="dcterms:W3CDTF">2025-03-25T18:39:55Z</dcterms:created>
  <dcterms:modified xsi:type="dcterms:W3CDTF">2025-04-03T19:59:37Z</dcterms:modified>
</cp:coreProperties>
</file>