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9" r:id="rId5"/>
    <p:sldId id="266" r:id="rId6"/>
    <p:sldId id="267" r:id="rId7"/>
    <p:sldId id="259" r:id="rId8"/>
    <p:sldId id="260" r:id="rId9"/>
    <p:sldId id="261" r:id="rId10"/>
    <p:sldId id="264" r:id="rId11"/>
    <p:sldId id="263" r:id="rId12"/>
  </p:sldIdLst>
  <p:sldSz cx="9144000" cy="6858000" type="screen4x3"/>
  <p:notesSz cx="7035800" cy="9194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Forwards and Futures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56928"/>
            <a:ext cx="1143000" cy="1047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991853"/>
            <a:ext cx="1066800" cy="9779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Mark-to-Market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</a:t>
            </a:r>
            <a:r>
              <a:rPr lang="en-US" dirty="0" smtClean="0"/>
              <a:t>fter </a:t>
            </a:r>
            <a:r>
              <a:rPr lang="en-US" dirty="0"/>
              <a:t>1 day, Party B gained $4.77</a:t>
            </a:r>
            <a:r>
              <a:rPr lang="en-US" dirty="0" smtClean="0"/>
              <a:t>.  Now consider adding a rule </a:t>
            </a:r>
            <a:r>
              <a:rPr lang="en-US" dirty="0"/>
              <a:t>added to the forward contract that says that </a:t>
            </a:r>
            <a:r>
              <a:rPr lang="en-US" dirty="0" smtClean="0"/>
              <a:t>“</a:t>
            </a:r>
            <a:r>
              <a:rPr lang="en-US" dirty="0"/>
              <a:t>each day, the value of the forward contract will be calculated based on the market price of the underlying commodity (referred to a </a:t>
            </a:r>
            <a:r>
              <a:rPr lang="en-US" dirty="0">
                <a:solidFill>
                  <a:srgbClr val="FF0000"/>
                </a:solidFill>
              </a:rPr>
              <a:t>Mark-to-Market</a:t>
            </a:r>
            <a:r>
              <a:rPr lang="en-US" dirty="0"/>
              <a:t>), and the losing side for that day will pay the winning side the exact amount of the change in the forward </a:t>
            </a:r>
            <a:r>
              <a:rPr lang="en-US" dirty="0" smtClean="0"/>
              <a:t>contract.  </a:t>
            </a:r>
          </a:p>
          <a:p>
            <a:pPr marL="0" indent="0">
              <a:buNone/>
            </a:pPr>
            <a:r>
              <a:rPr lang="en-US" sz="2200" dirty="0" smtClean="0"/>
              <a:t>Note: this </a:t>
            </a:r>
            <a:r>
              <a:rPr lang="en-US" sz="2200" dirty="0"/>
              <a:t>would make it less likely that if the losing side build up a massive loss, might default on the contract.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16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 smtClean="0"/>
              <a:t>Futures </a:t>
            </a:r>
            <a:r>
              <a:rPr lang="en-US" dirty="0"/>
              <a:t>contract is like a </a:t>
            </a:r>
            <a:r>
              <a:rPr lang="en-US" dirty="0" smtClean="0"/>
              <a:t>Forward </a:t>
            </a:r>
            <a:r>
              <a:rPr lang="en-US" dirty="0"/>
              <a:t>contract, </a:t>
            </a:r>
            <a:r>
              <a:rPr lang="en-US" dirty="0" smtClean="0"/>
              <a:t>except: </a:t>
            </a:r>
          </a:p>
          <a:p>
            <a:r>
              <a:rPr lang="en-US" dirty="0"/>
              <a:t>T</a:t>
            </a:r>
            <a:r>
              <a:rPr lang="en-US" dirty="0" smtClean="0"/>
              <a:t>he NPV (net present value calculated via mark-to-market) is exchanged between both parties on a daily basis. </a:t>
            </a:r>
          </a:p>
          <a:p>
            <a:r>
              <a:rPr lang="en-US" dirty="0" smtClean="0"/>
              <a:t>Daily payment are calculated and enforced by a brokerage between both parties. </a:t>
            </a:r>
          </a:p>
          <a:p>
            <a:r>
              <a:rPr lang="en-US" dirty="0" smtClean="0"/>
              <a:t>Bought and sold on an exchange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94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finance, a </a:t>
            </a:r>
            <a:r>
              <a:rPr lang="en-US" b="1" dirty="0"/>
              <a:t>forward contract</a:t>
            </a:r>
            <a:r>
              <a:rPr lang="en-US" dirty="0"/>
              <a:t> or simply a </a:t>
            </a:r>
            <a:r>
              <a:rPr lang="en-US" b="1" dirty="0"/>
              <a:t>forward</a:t>
            </a:r>
            <a:r>
              <a:rPr lang="en-US" dirty="0"/>
              <a:t> is a non-standardized contract between two parties to buy or sell an asset at a specified future time at a price agreed </a:t>
            </a:r>
            <a:r>
              <a:rPr lang="en-US" dirty="0" smtClean="0"/>
              <a:t>today.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Attributes/Payoffs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One party A agrees at </a:t>
            </a:r>
            <a:r>
              <a:rPr lang="en-US" dirty="0" smtClean="0"/>
              <a:t>time 0 (</a:t>
            </a:r>
            <a:r>
              <a:rPr lang="en-US" dirty="0" smtClean="0"/>
              <a:t>now) to purchase from another party B, an amount of a commodity/Asset at price K at some time in the future.</a:t>
            </a:r>
          </a:p>
          <a:p>
            <a:r>
              <a:rPr lang="en-US" dirty="0" smtClean="0"/>
              <a:t>Party A is said to be “Long” and Party B is “Short”.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K – is the deliver price or (forward price)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T – Deliver Time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S</a:t>
            </a:r>
            <a:r>
              <a:rPr lang="en-US" sz="1600" dirty="0" smtClean="0">
                <a:solidFill>
                  <a:srgbClr val="FF0000"/>
                </a:solidFill>
              </a:rPr>
              <a:t>i</a:t>
            </a:r>
            <a:r>
              <a:rPr lang="en-US" sz="2600" dirty="0" smtClean="0">
                <a:solidFill>
                  <a:srgbClr val="FF0000"/>
                </a:solidFill>
              </a:rPr>
              <a:t> : spot price – </a:t>
            </a:r>
            <a:r>
              <a:rPr lang="en-US" dirty="0" smtClean="0">
                <a:solidFill>
                  <a:srgbClr val="FF0000"/>
                </a:solidFill>
              </a:rPr>
              <a:t>price at present time for any time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Payoff to A)    S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() - K </a:t>
            </a:r>
          </a:p>
          <a:p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Payoff to B)     K - S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()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IBM is currently selling for $100 (spot price) and party A agrees to purchase 1 share of IBM from party B, 1 year </a:t>
            </a:r>
            <a:r>
              <a:rPr lang="en-US" dirty="0" smtClean="0"/>
              <a:t>from now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</a:rPr>
              <a:t>K = $120</a:t>
            </a:r>
            <a:r>
              <a:rPr lang="en-US" dirty="0" smtClean="0"/>
              <a:t>.  They have made (signed) a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forward contract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If 1 year from now, let’s say the price of IBM is </a:t>
            </a:r>
            <a:r>
              <a:rPr lang="en-US" dirty="0" smtClean="0">
                <a:solidFill>
                  <a:srgbClr val="FF0000"/>
                </a:solidFill>
              </a:rPr>
              <a:t>$150</a:t>
            </a:r>
            <a:r>
              <a:rPr lang="en-US" dirty="0" smtClean="0"/>
              <a:t>, Party A exercises the forward contract and buys the stock from party B for $120 and immediately sells it for $150 making a </a:t>
            </a:r>
            <a:r>
              <a:rPr lang="en-US" dirty="0" smtClean="0">
                <a:solidFill>
                  <a:srgbClr val="FF0000"/>
                </a:solidFill>
              </a:rPr>
              <a:t>profit of $150 - $120 = $30.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Party B </a:t>
            </a:r>
            <a:r>
              <a:rPr lang="en-US" dirty="0" smtClean="0"/>
              <a:t>has to go out to the market and buy a share for $150 and sell it to party A for $120 and </a:t>
            </a:r>
            <a:r>
              <a:rPr lang="en-US" dirty="0" smtClean="0">
                <a:solidFill>
                  <a:srgbClr val="FF0000"/>
                </a:solidFill>
              </a:rPr>
              <a:t>loses $30.  </a:t>
            </a:r>
          </a:p>
          <a:p>
            <a:r>
              <a:rPr lang="en-US" dirty="0" smtClean="0"/>
              <a:t>Winnings always equal </a:t>
            </a:r>
            <a:r>
              <a:rPr lang="en-US" dirty="0" err="1" smtClean="0"/>
              <a:t>losings</a:t>
            </a:r>
            <a:r>
              <a:rPr lang="en-US" dirty="0" smtClean="0"/>
              <a:t> in forwards contracts.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0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Payoff graph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843003"/>
            <a:ext cx="6096000" cy="4263741"/>
          </a:xfrm>
        </p:spPr>
      </p:pic>
    </p:spTree>
    <p:extLst>
      <p:ext uri="{BB962C8B-B14F-4D97-AF65-F5344CB8AC3E}">
        <p14:creationId xmlns:p14="http://schemas.microsoft.com/office/powerpoint/2010/main" val="119002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Payoff Graph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828800"/>
            <a:ext cx="6172200" cy="4303437"/>
          </a:xfrm>
        </p:spPr>
      </p:pic>
    </p:spTree>
    <p:extLst>
      <p:ext uri="{BB962C8B-B14F-4D97-AF65-F5344CB8AC3E}">
        <p14:creationId xmlns:p14="http://schemas.microsoft.com/office/powerpoint/2010/main" val="294097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Arbitrage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Spot price = $100, K = $126, T = 1 Year, r = 5%... and there are people in the market biding  to go long and short on this forward contract.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Is this even possible? </a:t>
            </a:r>
            <a:r>
              <a:rPr lang="en-US" dirty="0" smtClean="0">
                <a:solidFill>
                  <a:srgbClr val="FF0000"/>
                </a:solidFill>
              </a:rPr>
              <a:t>…if so consider doing this: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Right now,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Borrow $100 at 5%,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Buy a share of stock at $100 and hold on to it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Sign on the short side of the contract</a:t>
            </a:r>
          </a:p>
          <a:p>
            <a:pPr lvl="0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Wait 1 year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Sell the stock for $126 as agreed to a year before regardless of the current price. 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Pay back the bank the $105 it now owes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Profit $21 guaranteed.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Retail Value </a:t>
            </a:r>
            <a:r>
              <a:rPr lang="en-US" dirty="0" smtClean="0"/>
              <a:t>of a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previous example, the party A is expected to make $21 a year from today. </a:t>
            </a:r>
          </a:p>
          <a:p>
            <a:r>
              <a:rPr lang="en-US" dirty="0" smtClean="0"/>
              <a:t>That is equal to $21/(1.05) = $20 today</a:t>
            </a:r>
          </a:p>
          <a:p>
            <a:r>
              <a:rPr lang="en-US" dirty="0" smtClean="0"/>
              <a:t>The risk-neutral price for this forward would be $20 today. And would trade in the forwards </a:t>
            </a:r>
            <a:r>
              <a:rPr lang="en-US" dirty="0" smtClean="0"/>
              <a:t>Over the counter (OTC) markets </a:t>
            </a:r>
            <a:r>
              <a:rPr lang="en-US" dirty="0" smtClean="0"/>
              <a:t>at that price.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Ex) Change in value of Forward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47800" y="2057400"/>
                <a:ext cx="6553200" cy="388620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Spot Price = 100</a:t>
                </a:r>
              </a:p>
              <a:p>
                <a:r>
                  <a:rPr lang="en-US" dirty="0" smtClean="0"/>
                  <a:t>Forward price = $105</a:t>
                </a:r>
              </a:p>
              <a:p>
                <a:r>
                  <a:rPr lang="en-US" dirty="0" smtClean="0"/>
                  <a:t>Interest rate = 5%</a:t>
                </a:r>
              </a:p>
              <a:p>
                <a:r>
                  <a:rPr lang="en-US" dirty="0" smtClean="0"/>
                  <a:t>Time = 1 year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Now suppose the next day the stock goes to $95.23.   What is the value of the </a:t>
                </a:r>
                <a:r>
                  <a:rPr lang="en-US" dirty="0" smtClean="0"/>
                  <a:t>corresponding forward </a:t>
                </a:r>
                <a:r>
                  <a:rPr lang="en-US" dirty="0" smtClean="0"/>
                  <a:t>now? </a:t>
                </a:r>
              </a:p>
              <a:p>
                <a:r>
                  <a:rPr lang="en-US" dirty="0" smtClean="0"/>
                  <a:t>We apply 5% interest for (1 year – 1 day) and the expected value of the stock 1 year from today is 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</a:rPr>
                      <m:t>95.23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0.05(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  <m:t>364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  <m:t>365</m:t>
                            </m:r>
                          </m:den>
                        </m:f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100</a:t>
                </a:r>
              </a:p>
              <a:p>
                <a:r>
                  <a:rPr lang="en-US" dirty="0" smtClean="0"/>
                  <a:t>But </a:t>
                </a:r>
                <a:r>
                  <a:rPr lang="en-US" dirty="0" smtClean="0"/>
                  <a:t>the forward contract says that the exchange price will still be $105.  So the value of the forward today is the 5 dollars (profit 364 days from today) discounted back to the present value</a:t>
                </a:r>
              </a:p>
              <a:p>
                <a:pPr marL="0" indent="0">
                  <a:buNone/>
                </a:pPr>
                <a:r>
                  <a:rPr lang="en-US" dirty="0" smtClean="0"/>
                  <a:t> 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</a:rPr>
                      <m:t>5</m:t>
                    </m:r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−0.05(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  <m:t>364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</a:rPr>
                              <m:t>365</m:t>
                            </m:r>
                          </m:den>
                        </m:f>
                        <m:r>
                          <a:rPr lang="en-US" i="1">
                            <a:solidFill>
                              <a:srgbClr val="FF0000"/>
                            </a:solidFill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4.77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7800" y="2057400"/>
                <a:ext cx="6553200" cy="3886200"/>
              </a:xfrm>
              <a:blipFill rotWithShape="1">
                <a:blip r:embed="rId2"/>
                <a:stretch>
                  <a:fillRect l="-651" t="-1727" r="-1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99</TotalTime>
  <Words>686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Pushpin</vt:lpstr>
      <vt:lpstr>Forwards and Futures</vt:lpstr>
      <vt:lpstr>Forward contract</vt:lpstr>
      <vt:lpstr>Forward Attributes/Payoffs</vt:lpstr>
      <vt:lpstr>Example of a Forward</vt:lpstr>
      <vt:lpstr>Long Payoff graph</vt:lpstr>
      <vt:lpstr>Short Payoff Graph</vt:lpstr>
      <vt:lpstr>No Arbitrage</vt:lpstr>
      <vt:lpstr>Retail Value of a Forward</vt:lpstr>
      <vt:lpstr>Ex) Change in value of Forward</vt:lpstr>
      <vt:lpstr>Mark-to-Market</vt:lpstr>
      <vt:lpstr>Futures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Forwards and Futures</dc:title>
  <dc:creator/>
  <cp:lastModifiedBy>Information Management</cp:lastModifiedBy>
  <cp:revision>13</cp:revision>
  <dcterms:created xsi:type="dcterms:W3CDTF">2006-08-16T00:00:00Z</dcterms:created>
  <dcterms:modified xsi:type="dcterms:W3CDTF">2011-09-21T19:53:53Z</dcterms:modified>
</cp:coreProperties>
</file>