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 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Present/Future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Future </a:t>
            </a:r>
            <a:r>
              <a:rPr lang="en-US" dirty="0"/>
              <a:t>Value from </a:t>
            </a:r>
            <a:r>
              <a:rPr lang="en-US" dirty="0" smtClean="0"/>
              <a:t>Present </a:t>
            </a:r>
            <a:r>
              <a:rPr lang="en-US" dirty="0"/>
              <a:t>value, time and rate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PV(1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r)</a:t>
            </a:r>
            <a:r>
              <a:rPr lang="en-US" b="1" baseline="30000" dirty="0" smtClean="0">
                <a:solidFill>
                  <a:srgbClr val="FF0000"/>
                </a:solidFill>
              </a:rPr>
              <a:t>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Present Value from Future value, time and rate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PV </a:t>
            </a:r>
            <a:r>
              <a:rPr lang="en-US" b="1" dirty="0">
                <a:solidFill>
                  <a:srgbClr val="FF0000"/>
                </a:solidFill>
              </a:rPr>
              <a:t>= FV/(1 + </a:t>
            </a:r>
            <a:r>
              <a:rPr lang="en-US" b="1" dirty="0" smtClean="0">
                <a:solidFill>
                  <a:srgbClr val="FF0000"/>
                </a:solidFill>
              </a:rPr>
              <a:t>r)</a:t>
            </a:r>
            <a:r>
              <a:rPr lang="en-US" b="1" baseline="30000" dirty="0" smtClean="0">
                <a:solidFill>
                  <a:srgbClr val="FF0000"/>
                </a:solidFill>
              </a:rPr>
              <a:t>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Rate from Present, Future value and time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r </a:t>
            </a:r>
            <a:r>
              <a:rPr lang="en-US" b="1" dirty="0">
                <a:solidFill>
                  <a:srgbClr val="FF0000"/>
                </a:solidFill>
              </a:rPr>
              <a:t>= (FV/PV)</a:t>
            </a:r>
            <a:r>
              <a:rPr lang="en-US" b="1" baseline="30000" dirty="0">
                <a:solidFill>
                  <a:srgbClr val="FF0000"/>
                </a:solidFill>
              </a:rPr>
              <a:t>1/n</a:t>
            </a:r>
            <a:r>
              <a:rPr lang="en-US" b="1" dirty="0">
                <a:solidFill>
                  <a:srgbClr val="FF0000"/>
                </a:solidFill>
              </a:rPr>
              <a:t> - 1 </a:t>
            </a:r>
          </a:p>
        </p:txBody>
      </p:sp>
    </p:spTree>
    <p:extLst>
      <p:ext uri="{BB962C8B-B14F-4D97-AF65-F5344CB8AC3E}">
        <p14:creationId xmlns:p14="http://schemas.microsoft.com/office/powerpoint/2010/main" val="20601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Investment choice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005337"/>
              </p:ext>
            </p:extLst>
          </p:nvPr>
        </p:nvGraphicFramePr>
        <p:xfrm>
          <a:off x="1752600" y="2514600"/>
          <a:ext cx="5410200" cy="2667000"/>
        </p:xfrm>
        <a:graphic>
          <a:graphicData uri="http://schemas.openxmlformats.org/drawingml/2006/table">
            <a:tbl>
              <a:tblPr/>
              <a:tblGrid>
                <a:gridCol w="1828800"/>
                <a:gridCol w="1778000"/>
                <a:gridCol w="1803400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Investment 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Investment B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PV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$1000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FV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$4000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24.57%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21.90%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Simple/Compound Interest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Simple interest</a:t>
                </a:r>
              </a:p>
              <a:p>
                <a:r>
                  <a:rPr lang="en-US" dirty="0"/>
                  <a:t>The future value of money at N periods in the future with interest rate I each period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(1+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Note: This is only true if you collect interest at each period and do not invest the interest</a:t>
                </a:r>
              </a:p>
              <a:p>
                <a:pPr marL="0" indent="0">
                  <a:buNone/>
                </a:pPr>
                <a:r>
                  <a:rPr lang="en-US" b="1" dirty="0"/>
                  <a:t>Compound Interest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 r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8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vs. Effective Rates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APR – Annual Percentage rate</a:t>
                </a:r>
              </a:p>
              <a:p>
                <a:r>
                  <a:rPr lang="en-US" dirty="0"/>
                  <a:t>EAR – Effective annual </a:t>
                </a:r>
                <a:r>
                  <a:rPr lang="en-US" dirty="0" smtClean="0"/>
                  <a:t>rate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m: number of interest periods per year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𝐸𝐴𝑅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𝐴𝑃𝑅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m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infinity, EAR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𝑎𝑝𝑟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83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48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vs. APR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Example) </a:t>
                </a:r>
                <a:endParaRPr lang="en-US" dirty="0"/>
              </a:p>
              <a:p>
                <a:r>
                  <a:rPr lang="en-US" dirty="0"/>
                  <a:t>You buy a car with and ARP of 18% and interest is calculated monthly:</a:t>
                </a:r>
              </a:p>
              <a:p>
                <a:pPr lvl="0"/>
                <a:r>
                  <a:rPr lang="en-US" dirty="0"/>
                  <a:t>What is your monthly interest rate?   </a:t>
                </a:r>
                <a:endParaRPr lang="en-US" dirty="0" smtClean="0"/>
              </a:p>
              <a:p>
                <a:pPr marL="0" lv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18</a:t>
                </a:r>
                <a:r>
                  <a:rPr lang="en-US" dirty="0">
                    <a:solidFill>
                      <a:srgbClr val="FF0000"/>
                    </a:solidFill>
                  </a:rPr>
                  <a:t>% /12 months </a:t>
                </a: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</a:t>
                </a:r>
                <a:r>
                  <a:rPr lang="en-US" dirty="0">
                    <a:solidFill>
                      <a:srgbClr val="FF0000"/>
                    </a:solidFill>
                  </a:rPr>
                  <a:t> 1.5% / month</a:t>
                </a:r>
              </a:p>
              <a:p>
                <a:pPr lvl="0"/>
                <a:r>
                  <a:rPr lang="en-US" dirty="0"/>
                  <a:t>What is the EAR? </a:t>
                </a:r>
                <a:endParaRPr lang="en-US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𝐴𝑃𝑅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−1=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0.18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−1=1.1956−1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19.56%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5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Effective </a:t>
            </a:r>
            <a:r>
              <a:rPr lang="en-US" dirty="0"/>
              <a:t>Rate (ER) vs. Nominal Rate (NR)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 </a:t>
                </a:r>
                <a:r>
                  <a:rPr lang="en-US" dirty="0"/>
                  <a:t>is the number of interest periods per payment period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𝐸𝑅</m:t>
                        </m:r>
                        <m:r>
                          <a:rPr lang="en-US" i="1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𝑁𝑅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83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82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Effective </a:t>
            </a:r>
            <a:r>
              <a:rPr lang="en-US" dirty="0"/>
              <a:t>I</a:t>
            </a:r>
            <a:r>
              <a:rPr lang="en-US" dirty="0" smtClean="0"/>
              <a:t>nterest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119257"/>
                <a:ext cx="6705600" cy="3603812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2900" dirty="0" smtClean="0"/>
                  <a:t>Find the effective interest rate per quarter at a nominal rate of 18% compounded</a:t>
                </a:r>
              </a:p>
              <a:p>
                <a:pPr marL="0" lvl="0" indent="0">
                  <a:buNone/>
                </a:pPr>
                <a:endParaRPr lang="en-US" sz="2900" b="1" dirty="0" smtClean="0"/>
              </a:p>
              <a:p>
                <a:pPr marL="0" lvl="0" indent="0">
                  <a:buNone/>
                </a:pPr>
                <a:r>
                  <a:rPr lang="en-US" sz="2900" b="1" dirty="0" smtClean="0"/>
                  <a:t>Quarterly</a:t>
                </a:r>
                <a:endParaRPr lang="en-US" sz="2900" b="1" dirty="0"/>
              </a:p>
              <a:p>
                <a:pPr marL="0" indent="0">
                  <a:buNone/>
                </a:pPr>
                <a:r>
                  <a:rPr lang="en-US" sz="29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𝐸𝑅</m:t>
                        </m:r>
                        <m:r>
                          <a:rPr lang="en-US" sz="2900" i="1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/>
                                  </a:rPr>
                                  <m:t>𝑁𝑅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−1= 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/>
                                  </a:rPr>
                                  <m:t>0.18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−1=</m:t>
                    </m:r>
                  </m:oMath>
                </a14:m>
                <a:r>
                  <a:rPr lang="en-US" sz="2900" dirty="0"/>
                  <a:t> 1.045 – 1 = 4.5</a:t>
                </a:r>
                <a:r>
                  <a:rPr lang="en-US" sz="2900" dirty="0" smtClean="0"/>
                  <a:t>%</a:t>
                </a:r>
              </a:p>
              <a:p>
                <a:pPr marL="0" indent="0">
                  <a:buNone/>
                </a:pPr>
                <a:r>
                  <a:rPr lang="en-US" sz="2900" dirty="0"/>
                  <a:t> </a:t>
                </a:r>
              </a:p>
              <a:p>
                <a:pPr marL="0" lvl="0" indent="0">
                  <a:buNone/>
                </a:pPr>
                <a:r>
                  <a:rPr lang="en-US" sz="2900" b="1" dirty="0"/>
                  <a:t>Monthly</a:t>
                </a:r>
              </a:p>
              <a:p>
                <a:pPr marL="0" indent="0">
                  <a:buNone/>
                </a:pPr>
                <a:r>
                  <a:rPr lang="en-US" sz="29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𝐸𝑅</m:t>
                        </m:r>
                        <m:r>
                          <a:rPr lang="en-US" sz="2900" i="1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/>
                                  </a:rPr>
                                  <m:t>𝑁𝑅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−1= 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/>
                                  </a:rPr>
                                  <m:t>0.18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−1=</m:t>
                    </m:r>
                  </m:oMath>
                </a14:m>
                <a:r>
                  <a:rPr lang="en-US" sz="2900" dirty="0"/>
                  <a:t> 1.04568 – 1 = 4.568</a:t>
                </a:r>
                <a:r>
                  <a:rPr lang="en-US" sz="2900" dirty="0" smtClean="0"/>
                  <a:t>%</a:t>
                </a:r>
                <a:r>
                  <a:rPr lang="en-US" sz="2900" dirty="0"/>
                  <a:t> </a:t>
                </a:r>
              </a:p>
              <a:p>
                <a:pPr marL="0" lvl="0" indent="0">
                  <a:buNone/>
                </a:pPr>
                <a:endParaRPr lang="en-US" sz="2900" b="1" dirty="0" smtClean="0"/>
              </a:p>
              <a:p>
                <a:pPr marL="0" lvl="0" indent="0">
                  <a:buNone/>
                </a:pPr>
                <a:r>
                  <a:rPr lang="en-US" sz="2900" b="1" dirty="0" smtClean="0"/>
                  <a:t>Continuously</a:t>
                </a:r>
                <a:endParaRPr lang="en-US" sz="2900" b="1" dirty="0"/>
              </a:p>
              <a:p>
                <a:pPr marL="0" indent="0">
                  <a:buNone/>
                </a:pPr>
                <a:r>
                  <a:rPr lang="en-US" sz="2900" dirty="0" smtClean="0"/>
                  <a:t>	ER </a:t>
                </a:r>
                <a:r>
                  <a:rPr lang="en-US" sz="29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𝐴𝑅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−1= 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/>
                              </a:rPr>
                              <m:t>0.18</m:t>
                            </m:r>
                          </m:num>
                          <m:den>
                            <m:r>
                              <a:rPr lang="en-US" sz="29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900" i="1">
                        <a:latin typeface="Cambria Math"/>
                      </a:rPr>
                      <m:t>−1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buNone/>
                </a:pPr>
                <a:r>
                  <a:rPr lang="en-US" sz="2900" dirty="0" smtClean="0"/>
                  <a:t>	EAR </a:t>
                </a:r>
                <a:r>
                  <a:rPr lang="en-US" sz="29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𝐴𝑃𝑅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−1= 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0.18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buNone/>
                </a:pPr>
                <a:r>
                  <a:rPr lang="en-US" sz="2900" dirty="0"/>
                  <a:t>Notice: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(1+</m:t>
                        </m:r>
                        <m:r>
                          <a:rPr lang="en-US" sz="2900" i="1">
                            <a:latin typeface="Cambria Math"/>
                          </a:rPr>
                          <m:t>𝐸𝑅</m:t>
                        </m:r>
                        <m:r>
                          <a:rPr lang="en-US" sz="29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1+</m:t>
                        </m:r>
                        <m:r>
                          <a:rPr lang="en-US" sz="2900" i="1">
                            <a:latin typeface="Cambria Math"/>
                          </a:rPr>
                          <m:t>𝐸𝐴𝑅</m:t>
                        </m:r>
                      </m:e>
                    </m:d>
                    <m:r>
                      <a:rPr lang="en-US" sz="2900" i="1">
                        <a:latin typeface="Cambria Math"/>
                      </a:rPr>
                      <m:t>→</m:t>
                    </m:r>
                    <m:r>
                      <a:rPr lang="en-US" sz="2900" i="1">
                        <a:latin typeface="Cambria Math"/>
                      </a:rPr>
                      <m:t>𝐸𝑅</m:t>
                    </m:r>
                    <m:r>
                      <a:rPr lang="en-US" sz="29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(1+</m:t>
                        </m:r>
                        <m:r>
                          <a:rPr lang="en-US" sz="2900" i="1">
                            <a:latin typeface="Cambria Math"/>
                          </a:rPr>
                          <m:t>𝐸𝐴𝑅</m:t>
                        </m:r>
                        <m:r>
                          <a:rPr lang="en-US" sz="29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1/4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−1=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900" i="1">
                            <a:latin typeface="Cambria Math"/>
                          </a:rPr>
                          <m:t>0.18/4</m:t>
                        </m:r>
                      </m:sup>
                    </m:sSup>
                    <m:r>
                      <a:rPr lang="en-US" sz="2900" i="1">
                        <a:latin typeface="Cambria Math"/>
                      </a:rPr>
                      <m:t>−1 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119257"/>
                <a:ext cx="6705600" cy="3603812"/>
              </a:xfrm>
              <a:blipFill rotWithShape="1">
                <a:blip r:embed="rId2"/>
                <a:stretch>
                  <a:fillRect l="-182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85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stream of cash exchanges between 2 parties following a agreed upon schedule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</a:t>
            </a:r>
            <a:endParaRPr lang="en-US" dirty="0"/>
          </a:p>
          <a:p>
            <a:r>
              <a:rPr lang="en-US" dirty="0" smtClean="0"/>
              <a:t>Jim gives Mary $300 today</a:t>
            </a:r>
          </a:p>
          <a:p>
            <a:r>
              <a:rPr lang="en-US" dirty="0" smtClean="0"/>
              <a:t>Mary gives Jim $500 a year from now</a:t>
            </a:r>
          </a:p>
          <a:p>
            <a:r>
              <a:rPr lang="en-US" dirty="0" smtClean="0"/>
              <a:t>Jim gives Mary $200 two years from now. </a:t>
            </a:r>
          </a:p>
          <a:p>
            <a:r>
              <a:rPr lang="en-US" dirty="0" smtClean="0"/>
              <a:t>From Jim’s point of view the cash flow is:</a:t>
            </a:r>
          </a:p>
          <a:p>
            <a:pPr marL="0" indent="0">
              <a:buNone/>
            </a:pPr>
            <a:r>
              <a:rPr lang="en-US" dirty="0" smtClean="0"/>
              <a:t>	[ -$300, $500, -200]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cash flow agreements where the sign</a:t>
            </a:r>
            <a:r>
              <a:rPr lang="en-US" dirty="0" smtClean="0"/>
              <a:t>(+/-) </a:t>
            </a:r>
            <a:r>
              <a:rPr lang="en-US" dirty="0" smtClean="0"/>
              <a:t>of the amounts </a:t>
            </a:r>
            <a:r>
              <a:rPr lang="en-US" dirty="0" smtClean="0"/>
              <a:t>start </a:t>
            </a:r>
            <a:r>
              <a:rPr lang="en-US" dirty="0" smtClean="0"/>
              <a:t>negative and at a point switch to positive and stay positive is referred to has an </a:t>
            </a:r>
            <a:r>
              <a:rPr lang="en-US" dirty="0" smtClean="0">
                <a:solidFill>
                  <a:srgbClr val="FF0000"/>
                </a:solidFill>
              </a:rPr>
              <a:t>Investment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8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 – Internal Rate of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Example 1 :</a:t>
            </a:r>
          </a:p>
          <a:p>
            <a:pPr marL="0" indent="0">
              <a:buNone/>
            </a:pPr>
            <a:r>
              <a:rPr lang="en-US" dirty="0" smtClean="0"/>
              <a:t>Consider the cash flow below:</a:t>
            </a:r>
          </a:p>
          <a:p>
            <a:r>
              <a:rPr lang="en-US" dirty="0" smtClean="0"/>
              <a:t>You pay $100 today</a:t>
            </a:r>
          </a:p>
          <a:p>
            <a:r>
              <a:rPr lang="en-US" dirty="0" smtClean="0"/>
              <a:t>You receive $105, one year from today.</a:t>
            </a:r>
          </a:p>
          <a:p>
            <a:pPr marL="0" indent="0">
              <a:buNone/>
            </a:pPr>
            <a:r>
              <a:rPr lang="en-US" sz="1700" dirty="0" smtClean="0"/>
              <a:t>Note: this is an investment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interest rate of this cash flow?</a:t>
            </a:r>
          </a:p>
          <a:p>
            <a:r>
              <a:rPr lang="en-US" dirty="0" smtClean="0"/>
              <a:t>Present Value: </a:t>
            </a:r>
            <a:r>
              <a:rPr lang="en-US" dirty="0"/>
              <a:t>-$100 + $105/(1+r) = </a:t>
            </a:r>
            <a:r>
              <a:rPr lang="en-US" dirty="0" smtClean="0"/>
              <a:t>0</a:t>
            </a:r>
          </a:p>
          <a:p>
            <a:r>
              <a:rPr lang="en-US" dirty="0" smtClean="0"/>
              <a:t>Future Value: </a:t>
            </a:r>
            <a:r>
              <a:rPr lang="en-US" dirty="0"/>
              <a:t>-$100(1+r) + $105 = 0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9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 – Internal Rate of Return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Example 2 :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Consider the cash flow below:</a:t>
                </a:r>
              </a:p>
              <a:p>
                <a:r>
                  <a:rPr lang="en-US" dirty="0" smtClean="0"/>
                  <a:t>You pay $300 today</a:t>
                </a:r>
              </a:p>
              <a:p>
                <a:r>
                  <a:rPr lang="en-US" dirty="0" smtClean="0"/>
                  <a:t>You receive $500, one year from today.</a:t>
                </a:r>
              </a:p>
              <a:p>
                <a:r>
                  <a:rPr lang="en-US" dirty="0" smtClean="0"/>
                  <a:t>You pay $200, two years from today. </a:t>
                </a:r>
              </a:p>
              <a:p>
                <a:pPr marL="0" indent="0">
                  <a:buNone/>
                </a:pPr>
                <a:r>
                  <a:rPr lang="en-US" sz="1700" dirty="0" smtClean="0"/>
                  <a:t>Note: this is </a:t>
                </a:r>
                <a:r>
                  <a:rPr lang="en-US" sz="1700" b="1" dirty="0" smtClean="0"/>
                  <a:t>not</a:t>
                </a:r>
                <a:r>
                  <a:rPr lang="en-US" sz="1700" dirty="0" smtClean="0"/>
                  <a:t> an investment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 the interest rate of this cash flow?</a:t>
                </a:r>
              </a:p>
              <a:p>
                <a:r>
                  <a:rPr lang="en-US" dirty="0" smtClean="0"/>
                  <a:t>FV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-$300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$</a:t>
                </a:r>
                <a:r>
                  <a:rPr lang="en-US" dirty="0" smtClean="0"/>
                  <a:t>500(1+r</a:t>
                </a:r>
                <a:r>
                  <a:rPr lang="en-US" dirty="0"/>
                  <a:t>) </a:t>
                </a:r>
                <a:r>
                  <a:rPr lang="en-US" dirty="0" smtClean="0"/>
                  <a:t>- $200 </a:t>
                </a:r>
                <a:r>
                  <a:rPr lang="en-US" dirty="0"/>
                  <a:t>= 0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2200" b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12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Interest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055122"/>
              </p:ext>
            </p:extLst>
          </p:nvPr>
        </p:nvGraphicFramePr>
        <p:xfrm>
          <a:off x="1904997" y="2362200"/>
          <a:ext cx="5486402" cy="2819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1"/>
                <a:gridCol w="2743201"/>
              </a:tblGrid>
              <a:tr h="76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Year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Balance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Now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 + </a:t>
                      </a:r>
                      <a:r>
                        <a:rPr lang="en-US" sz="2400" dirty="0" err="1">
                          <a:effectLst/>
                        </a:rPr>
                        <a:t>rP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(P + </a:t>
                      </a:r>
                      <a:r>
                        <a:rPr lang="en-US" sz="2400" dirty="0" err="1">
                          <a:effectLst/>
                        </a:rPr>
                        <a:t>rP</a:t>
                      </a:r>
                      <a:r>
                        <a:rPr lang="en-US" sz="2400" dirty="0">
                          <a:effectLst/>
                        </a:rPr>
                        <a:t>) + r(P + </a:t>
                      </a:r>
                      <a:r>
                        <a:rPr lang="en-US" sz="2400" dirty="0" err="1">
                          <a:effectLst/>
                        </a:rPr>
                        <a:t>rP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1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Cleaned 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842151"/>
              </p:ext>
            </p:extLst>
          </p:nvPr>
        </p:nvGraphicFramePr>
        <p:xfrm>
          <a:off x="2209800" y="2438400"/>
          <a:ext cx="4876802" cy="3058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1"/>
                <a:gridCol w="2438401"/>
              </a:tblGrid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Year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Balance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Now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P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P(1 + r)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P(1 + r)</a:t>
                      </a:r>
                      <a:r>
                        <a:rPr lang="en-US" sz="2800" b="1" baseline="30000" dirty="0">
                          <a:effectLst/>
                        </a:rPr>
                        <a:t>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…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…</a:t>
                      </a: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N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P(1 + r)</a:t>
                      </a:r>
                      <a:r>
                        <a:rPr lang="en-US" sz="2800" b="1" baseline="30000" dirty="0">
                          <a:effectLst/>
                        </a:rPr>
                        <a:t>n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2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Compounding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𝐹𝑉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𝑃𝑉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𝑌𝑛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 Future value with n compounding's/year</a:t>
                </a:r>
              </a:p>
              <a:p>
                <a:pPr marL="0" indent="0">
                  <a:buNone/>
                </a:pPr>
                <a:r>
                  <a:rPr lang="en-US" dirty="0" smtClean="0"/>
                  <a:t>PV   = </a:t>
                </a:r>
                <a:r>
                  <a:rPr lang="en-US" dirty="0" smtClean="0"/>
                  <a:t>Present </a:t>
                </a:r>
                <a:r>
                  <a:rPr lang="en-US" dirty="0" smtClean="0"/>
                  <a:t>value</a:t>
                </a:r>
              </a:p>
              <a:p>
                <a:pPr marL="0" indent="0">
                  <a:buNone/>
                </a:pPr>
                <a:r>
                  <a:rPr lang="en-US" dirty="0"/>
                  <a:t>r</a:t>
                </a:r>
                <a:r>
                  <a:rPr lang="en-US" dirty="0" smtClean="0"/>
                  <a:t>      = </a:t>
                </a:r>
                <a:r>
                  <a:rPr lang="en-US" dirty="0" smtClean="0"/>
                  <a:t>Annual </a:t>
                </a:r>
                <a:r>
                  <a:rPr lang="en-US" dirty="0" smtClean="0"/>
                  <a:t>interest </a:t>
                </a:r>
                <a:r>
                  <a:rPr lang="en-US" dirty="0" smtClean="0"/>
                  <a:t>rate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dirty="0" smtClean="0"/>
                  <a:t>     </a:t>
                </a:r>
                <a:r>
                  <a:rPr lang="en-US" dirty="0" smtClean="0"/>
                  <a:t>= </a:t>
                </a:r>
                <a:r>
                  <a:rPr lang="en-US" dirty="0" smtClean="0"/>
                  <a:t>Number </a:t>
                </a:r>
                <a:r>
                  <a:rPr lang="en-US" dirty="0" smtClean="0"/>
                  <a:t>of interest payments per year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Compounding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𝐹𝑉</m:t>
                      </m:r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𝑌𝑛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Same as Periodic compounding but we take the limit as n goes to infinite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this limit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simplify the right side by introducing a new variable, defining </a:t>
                </a:r>
                <a:r>
                  <a:rPr lang="en-US" b="1" dirty="0">
                    <a:solidFill>
                      <a:srgbClr val="FF0000"/>
                    </a:solidFill>
                  </a:rPr>
                  <a:t>m = n/r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𝐹𝑉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𝑌𝑚𝑟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rewrite this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𝐹𝑉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𝑃𝑉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𝑌𝑟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83" t="-1184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3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for your Math Days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=  2.71828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is Euler’s constant “e”</a:t>
                </a:r>
              </a:p>
              <a:p>
                <a:pPr marL="0" indent="0">
                  <a:buNone/>
                </a:pPr>
                <a:r>
                  <a:rPr lang="en-US" dirty="0" smtClean="0"/>
                  <a:t>Euler’s picture is on the Swiss 10 franc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euler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4114800"/>
            <a:ext cx="3152775" cy="1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𝐹𝑉</m:t>
                      </m:r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</a:rPr>
                        <m:t>𝑃𝑉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2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𝑌𝑟</m:t>
                          </m:r>
                        </m:sup>
                      </m:sSup>
                    </m:oMath>
                  </m:oMathPara>
                </a14:m>
                <a:endParaRPr lang="en-US" sz="3200" i="1" dirty="0" smtClean="0"/>
              </a:p>
              <a:p>
                <a:pPr marL="0" indent="0">
                  <a:buNone/>
                </a:pPr>
                <a:endParaRPr lang="en-US" sz="3200" i="1" dirty="0" smtClean="0"/>
              </a:p>
              <a:p>
                <a:pPr marL="0" indent="0">
                  <a:buNone/>
                </a:pPr>
                <a:r>
                  <a:rPr lang="en-US" sz="3200" i="1" dirty="0" smtClean="0"/>
                  <a:t>		FV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𝑃𝑉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𝑌𝑟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8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Rate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f(t</a:t>
            </a:r>
            <a:r>
              <a:rPr lang="en-US" dirty="0"/>
              <a:t>)   =   </a:t>
            </a:r>
            <a:r>
              <a:rPr lang="en-US" dirty="0" err="1"/>
              <a:t>Pe</a:t>
            </a:r>
            <a:r>
              <a:rPr lang="en-US" baseline="30000" dirty="0" err="1"/>
              <a:t>tr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Taking the </a:t>
            </a:r>
            <a:r>
              <a:rPr lang="en-US" dirty="0" smtClean="0"/>
              <a:t>derivative, we get:</a:t>
            </a:r>
          </a:p>
          <a:p>
            <a:pPr marL="0" indent="0">
              <a:buNone/>
            </a:pPr>
            <a:r>
              <a:rPr lang="en-US" dirty="0" smtClean="0"/>
              <a:t>	f ’(t) = (</a:t>
            </a:r>
            <a:r>
              <a:rPr lang="en-US" dirty="0" err="1" smtClean="0"/>
              <a:t>Pe</a:t>
            </a:r>
            <a:r>
              <a:rPr lang="en-US" baseline="30000" dirty="0" err="1" smtClean="0"/>
              <a:t>tr</a:t>
            </a:r>
            <a:r>
              <a:rPr lang="en-US" baseline="30000" dirty="0"/>
              <a:t> </a:t>
            </a:r>
            <a:r>
              <a:rPr lang="en-US" dirty="0" smtClean="0"/>
              <a:t>)’ = r</a:t>
            </a:r>
            <a:r>
              <a:rPr lang="en-US" dirty="0"/>
              <a:t> </a:t>
            </a:r>
            <a:r>
              <a:rPr lang="en-US" dirty="0" err="1" smtClean="0"/>
              <a:t>Pe</a:t>
            </a:r>
            <a:r>
              <a:rPr lang="en-US" baseline="30000" dirty="0" err="1" smtClean="0"/>
              <a:t>tr</a:t>
            </a:r>
            <a:r>
              <a:rPr lang="en-US" baseline="30000" dirty="0" smtClean="0"/>
              <a:t>  </a:t>
            </a:r>
            <a:r>
              <a:rPr lang="en-US" dirty="0" smtClean="0"/>
              <a:t> = </a:t>
            </a:r>
            <a:r>
              <a:rPr lang="en-US" dirty="0" err="1" smtClean="0"/>
              <a:t>rf</a:t>
            </a:r>
            <a:r>
              <a:rPr lang="en-US" dirty="0" smtClean="0"/>
              <a:t>(t)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words: "at </a:t>
            </a:r>
            <a:r>
              <a:rPr lang="en-US" dirty="0"/>
              <a:t>any </a:t>
            </a:r>
            <a:r>
              <a:rPr lang="en-US" dirty="0" smtClean="0"/>
              <a:t>instance, </a:t>
            </a:r>
            <a:r>
              <a:rPr lang="en-US" dirty="0"/>
              <a:t>the balance is changing at a rate that equals r times the current balance"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187</TotalTime>
  <Words>600</Words>
  <Application>Microsoft Office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Interest Rates</vt:lpstr>
      <vt:lpstr>Annual Interest Rate</vt:lpstr>
      <vt:lpstr>Cleaned up</vt:lpstr>
      <vt:lpstr>Periodic Compounding</vt:lpstr>
      <vt:lpstr>Continuous Compounding</vt:lpstr>
      <vt:lpstr>Solving for this limit</vt:lpstr>
      <vt:lpstr>Recall for your Math Days</vt:lpstr>
      <vt:lpstr>So….</vt:lpstr>
      <vt:lpstr>Continuous Rate of Change</vt:lpstr>
      <vt:lpstr>Present/Future Value</vt:lpstr>
      <vt:lpstr>Ex) Investment choice</vt:lpstr>
      <vt:lpstr>Simple/Compound Interest</vt:lpstr>
      <vt:lpstr>Nominal vs. Effective Rates</vt:lpstr>
      <vt:lpstr>EAR vs. APR example</vt:lpstr>
      <vt:lpstr> Effective Rate (ER) vs. Nominal Rate (NR) </vt:lpstr>
      <vt:lpstr>Ex) Effective Interest Rate</vt:lpstr>
      <vt:lpstr>Cash flows</vt:lpstr>
      <vt:lpstr>IRR – Internal Rate of Return</vt:lpstr>
      <vt:lpstr>IRR – Internal Rate of Return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Bonds</dc:title>
  <dc:creator>Byrne, William</dc:creator>
  <cp:lastModifiedBy>Information Management</cp:lastModifiedBy>
  <cp:revision>27</cp:revision>
  <dcterms:created xsi:type="dcterms:W3CDTF">2006-08-16T00:00:00Z</dcterms:created>
  <dcterms:modified xsi:type="dcterms:W3CDTF">2011-09-15T21:12:08Z</dcterms:modified>
</cp:coreProperties>
</file>