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59"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D966C3A-FC44-4A4F-BDC4-5091CFF0F450}" type="datetimeFigureOut">
              <a:rPr lang="en-US" smtClean="0"/>
              <a:t>6/10/2019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36A4E1-8921-45E0-A0A4-7689583825EA}"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193060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D966C3A-FC44-4A4F-BDC4-5091CFF0F450}" type="datetimeFigureOut">
              <a:rPr lang="en-US" smtClean="0"/>
              <a:t>6/10/2019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36A4E1-8921-45E0-A0A4-7689583825EA}" type="slidenum">
              <a:rPr lang="en-US" smtClean="0"/>
              <a:t>‹#›</a:t>
            </a:fld>
            <a:endParaRPr lang="en-US"/>
          </a:p>
        </p:txBody>
      </p:sp>
    </p:spTree>
    <p:extLst>
      <p:ext uri="{BB962C8B-B14F-4D97-AF65-F5344CB8AC3E}">
        <p14:creationId xmlns:p14="http://schemas.microsoft.com/office/powerpoint/2010/main" val="34802134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D966C3A-FC44-4A4F-BDC4-5091CFF0F450}" type="datetimeFigureOut">
              <a:rPr lang="en-US" smtClean="0"/>
              <a:t>6/10/2019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36A4E1-8921-45E0-A0A4-7689583825EA}" type="slidenum">
              <a:rPr lang="en-US" smtClean="0"/>
              <a:t>‹#›</a:t>
            </a:fld>
            <a:endParaRPr lang="en-US"/>
          </a:p>
        </p:txBody>
      </p:sp>
    </p:spTree>
    <p:extLst>
      <p:ext uri="{BB962C8B-B14F-4D97-AF65-F5344CB8AC3E}">
        <p14:creationId xmlns:p14="http://schemas.microsoft.com/office/powerpoint/2010/main" val="1189784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D966C3A-FC44-4A4F-BDC4-5091CFF0F450}" type="datetimeFigureOut">
              <a:rPr lang="en-US" smtClean="0"/>
              <a:t>6/10/2019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36A4E1-8921-45E0-A0A4-7689583825EA}" type="slidenum">
              <a:rPr lang="en-US" smtClean="0"/>
              <a:t>‹#›</a:t>
            </a:fld>
            <a:endParaRPr lang="en-US"/>
          </a:p>
        </p:txBody>
      </p:sp>
    </p:spTree>
    <p:extLst>
      <p:ext uri="{BB962C8B-B14F-4D97-AF65-F5344CB8AC3E}">
        <p14:creationId xmlns:p14="http://schemas.microsoft.com/office/powerpoint/2010/main" val="26895260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D966C3A-FC44-4A4F-BDC4-5091CFF0F450}" type="datetimeFigureOut">
              <a:rPr lang="en-US" smtClean="0"/>
              <a:t>6/10/2019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36A4E1-8921-45E0-A0A4-7689583825EA}"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28549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D966C3A-FC44-4A4F-BDC4-5091CFF0F450}" type="datetimeFigureOut">
              <a:rPr lang="en-US" smtClean="0"/>
              <a:t>6/10/2019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36A4E1-8921-45E0-A0A4-7689583825EA}" type="slidenum">
              <a:rPr lang="en-US" smtClean="0"/>
              <a:t>‹#›</a:t>
            </a:fld>
            <a:endParaRPr lang="en-US"/>
          </a:p>
        </p:txBody>
      </p:sp>
    </p:spTree>
    <p:extLst>
      <p:ext uri="{BB962C8B-B14F-4D97-AF65-F5344CB8AC3E}">
        <p14:creationId xmlns:p14="http://schemas.microsoft.com/office/powerpoint/2010/main" val="32001882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D966C3A-FC44-4A4F-BDC4-5091CFF0F450}" type="datetimeFigureOut">
              <a:rPr lang="en-US" smtClean="0"/>
              <a:t>6/10/2019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D36A4E1-8921-45E0-A0A4-7689583825EA}" type="slidenum">
              <a:rPr lang="en-US" smtClean="0"/>
              <a:t>‹#›</a:t>
            </a:fld>
            <a:endParaRPr lang="en-US"/>
          </a:p>
        </p:txBody>
      </p:sp>
    </p:spTree>
    <p:extLst>
      <p:ext uri="{BB962C8B-B14F-4D97-AF65-F5344CB8AC3E}">
        <p14:creationId xmlns:p14="http://schemas.microsoft.com/office/powerpoint/2010/main" val="37868622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D966C3A-FC44-4A4F-BDC4-5091CFF0F450}" type="datetimeFigureOut">
              <a:rPr lang="en-US" smtClean="0"/>
              <a:t>6/10/2019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D36A4E1-8921-45E0-A0A4-7689583825EA}" type="slidenum">
              <a:rPr lang="en-US" smtClean="0"/>
              <a:t>‹#›</a:t>
            </a:fld>
            <a:endParaRPr lang="en-US"/>
          </a:p>
        </p:txBody>
      </p:sp>
    </p:spTree>
    <p:extLst>
      <p:ext uri="{BB962C8B-B14F-4D97-AF65-F5344CB8AC3E}">
        <p14:creationId xmlns:p14="http://schemas.microsoft.com/office/powerpoint/2010/main" val="37030287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6D966C3A-FC44-4A4F-BDC4-5091CFF0F450}" type="datetimeFigureOut">
              <a:rPr lang="en-US" smtClean="0"/>
              <a:t>6/10/2019</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FD36A4E1-8921-45E0-A0A4-7689583825EA}" type="slidenum">
              <a:rPr lang="en-US" smtClean="0"/>
              <a:t>‹#›</a:t>
            </a:fld>
            <a:endParaRPr lang="en-US"/>
          </a:p>
        </p:txBody>
      </p:sp>
    </p:spTree>
    <p:extLst>
      <p:ext uri="{BB962C8B-B14F-4D97-AF65-F5344CB8AC3E}">
        <p14:creationId xmlns:p14="http://schemas.microsoft.com/office/powerpoint/2010/main" val="2102684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6D966C3A-FC44-4A4F-BDC4-5091CFF0F450}" type="datetimeFigureOut">
              <a:rPr lang="en-US" smtClean="0"/>
              <a:t>6/10/2019</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FD36A4E1-8921-45E0-A0A4-7689583825EA}" type="slidenum">
              <a:rPr lang="en-US" smtClean="0"/>
              <a:t>‹#›</a:t>
            </a:fld>
            <a:endParaRPr lang="en-US"/>
          </a:p>
        </p:txBody>
      </p:sp>
    </p:spTree>
    <p:extLst>
      <p:ext uri="{BB962C8B-B14F-4D97-AF65-F5344CB8AC3E}">
        <p14:creationId xmlns:p14="http://schemas.microsoft.com/office/powerpoint/2010/main" val="5076919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6D966C3A-FC44-4A4F-BDC4-5091CFF0F450}" type="datetimeFigureOut">
              <a:rPr lang="en-US" smtClean="0"/>
              <a:t>6/10/2019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36A4E1-8921-45E0-A0A4-7689583825EA}" type="slidenum">
              <a:rPr lang="en-US" smtClean="0"/>
              <a:t>‹#›</a:t>
            </a:fld>
            <a:endParaRPr lang="en-US"/>
          </a:p>
        </p:txBody>
      </p:sp>
    </p:spTree>
    <p:extLst>
      <p:ext uri="{BB962C8B-B14F-4D97-AF65-F5344CB8AC3E}">
        <p14:creationId xmlns:p14="http://schemas.microsoft.com/office/powerpoint/2010/main" val="6294769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6D966C3A-FC44-4A4F-BDC4-5091CFF0F450}" type="datetimeFigureOut">
              <a:rPr lang="en-US" smtClean="0"/>
              <a:t>6/10/2019</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FD36A4E1-8921-45E0-A0A4-7689583825EA}"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37231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Linear Regression</a:t>
            </a:r>
            <a:endParaRPr lang="en-US" dirty="0"/>
          </a:p>
        </p:txBody>
      </p:sp>
      <p:sp>
        <p:nvSpPr>
          <p:cNvPr id="3" name="Subtitle 2"/>
          <p:cNvSpPr>
            <a:spLocks noGrp="1"/>
          </p:cNvSpPr>
          <p:nvPr>
            <p:ph type="subTitle" idx="1"/>
          </p:nvPr>
        </p:nvSpPr>
        <p:spPr/>
        <p:txBody>
          <a:bodyPr/>
          <a:lstStyle/>
          <a:p>
            <a:r>
              <a:rPr lang="en-US" dirty="0" smtClean="0"/>
              <a:t>For Big Data sets and Data Science Applications</a:t>
            </a:r>
            <a:endParaRPr lang="en-US" dirty="0"/>
          </a:p>
        </p:txBody>
      </p:sp>
    </p:spTree>
    <p:extLst>
      <p:ext uri="{BB962C8B-B14F-4D97-AF65-F5344CB8AC3E}">
        <p14:creationId xmlns:p14="http://schemas.microsoft.com/office/powerpoint/2010/main" val="18062645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Possible</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40923112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Average(Mean) and Median</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smtClean="0"/>
                  <a:t>Suppose we have 3 numbers and wanted to know the mean and median?</a:t>
                </a:r>
              </a:p>
              <a:p>
                <a:pPr marL="0" indent="0">
                  <a:buNone/>
                </a:pPr>
                <a:endParaRPr lang="en-US" dirty="0" smtClean="0"/>
              </a:p>
              <a:p>
                <a:pPr marL="0" indent="0">
                  <a:buNone/>
                </a:pPr>
                <a:r>
                  <a:rPr lang="en-US" dirty="0"/>
                  <a:t> </a:t>
                </a:r>
                <a:r>
                  <a:rPr lang="en-US" dirty="0" smtClean="0"/>
                  <a:t>      </a:t>
                </a:r>
                <a:r>
                  <a:rPr lang="en-US" dirty="0" smtClean="0">
                    <a:solidFill>
                      <a:srgbClr val="7030A0"/>
                    </a:solidFill>
                  </a:rPr>
                  <a:t>  3, 2, 10</a:t>
                </a:r>
              </a:p>
              <a:p>
                <a:endParaRPr lang="en-US" dirty="0"/>
              </a:p>
              <a:p>
                <a:r>
                  <a:rPr lang="en-US" dirty="0" smtClean="0"/>
                  <a:t>Mean: add them up and divide by n </a:t>
                </a:r>
                <a14:m>
                  <m:oMath xmlns:m="http://schemas.openxmlformats.org/officeDocument/2006/math">
                    <m:f>
                      <m:fPr>
                        <m:ctrlPr>
                          <a:rPr lang="en-US" i="1" smtClean="0">
                            <a:latin typeface="Cambria Math" panose="02040503050406030204" pitchFamily="18" charset="0"/>
                          </a:rPr>
                        </m:ctrlPr>
                      </m:fPr>
                      <m:num>
                        <m:nary>
                          <m:naryPr>
                            <m:chr m:val="∑"/>
                            <m:subHide m:val="on"/>
                            <m:supHide m:val="on"/>
                            <m:ctrlPr>
                              <a:rPr lang="en-US" i="1" smtClean="0">
                                <a:latin typeface="Cambria Math" panose="02040503050406030204" pitchFamily="18" charset="0"/>
                              </a:rPr>
                            </m:ctrlPr>
                          </m:naryPr>
                          <m:sub/>
                          <m:sup/>
                          <m:e>
                            <m:r>
                              <a:rPr lang="en-US" b="0" i="1" smtClean="0">
                                <a:latin typeface="Cambria Math" panose="02040503050406030204" pitchFamily="18" charset="0"/>
                              </a:rPr>
                              <m:t>3+2+10</m:t>
                            </m:r>
                          </m:e>
                        </m:nary>
                      </m:num>
                      <m:den>
                        <m:r>
                          <a:rPr lang="en-US" b="0" i="1" smtClean="0">
                            <a:latin typeface="Cambria Math" panose="02040503050406030204" pitchFamily="18" charset="0"/>
                          </a:rPr>
                          <m:t>3</m:t>
                        </m:r>
                      </m:den>
                    </m:f>
                  </m:oMath>
                </a14:m>
                <a:r>
                  <a:rPr lang="en-US" dirty="0" smtClean="0"/>
                  <a:t> =</a:t>
                </a:r>
                <a:r>
                  <a:rPr lang="en-US" dirty="0" smtClean="0">
                    <a:solidFill>
                      <a:srgbClr val="FF0000"/>
                    </a:solidFill>
                  </a:rPr>
                  <a:t> 5</a:t>
                </a:r>
              </a:p>
              <a:p>
                <a:endParaRPr lang="en-US" dirty="0"/>
              </a:p>
              <a:p>
                <a:r>
                  <a:rPr lang="en-US" dirty="0" smtClean="0"/>
                  <a:t>Median: sort the numbers to get (2,</a:t>
                </a:r>
                <a:r>
                  <a:rPr lang="en-US" dirty="0" smtClean="0">
                    <a:solidFill>
                      <a:srgbClr val="FF0000"/>
                    </a:solidFill>
                  </a:rPr>
                  <a:t>3</a:t>
                </a:r>
                <a:r>
                  <a:rPr lang="en-US" dirty="0" smtClean="0"/>
                  <a:t>,10) and pick the middle number to get </a:t>
                </a:r>
                <a:r>
                  <a:rPr lang="en-US" dirty="0" smtClean="0">
                    <a:solidFill>
                      <a:srgbClr val="FF0000"/>
                    </a:solidFill>
                  </a:rPr>
                  <a:t>3</a:t>
                </a:r>
                <a:endParaRPr lang="en-US" dirty="0">
                  <a:solidFill>
                    <a:srgbClr val="FF0000"/>
                  </a:solidFill>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606" t="-1667"/>
                </a:stretch>
              </a:blipFill>
            </p:spPr>
            <p:txBody>
              <a:bodyPr/>
              <a:lstStyle/>
              <a:p>
                <a:r>
                  <a:rPr lang="en-US">
                    <a:noFill/>
                  </a:rPr>
                  <a:t> </a:t>
                </a:r>
              </a:p>
            </p:txBody>
          </p:sp>
        </mc:Fallback>
      </mc:AlternateContent>
    </p:spTree>
    <p:extLst>
      <p:ext uri="{BB962C8B-B14F-4D97-AF65-F5344CB8AC3E}">
        <p14:creationId xmlns:p14="http://schemas.microsoft.com/office/powerpoint/2010/main" val="32624974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Finding the mean (sum distances = 0)</a:t>
            </a:r>
            <a:endParaRPr lang="en-US" dirty="0"/>
          </a:p>
        </p:txBody>
      </p:sp>
      <p:sp>
        <p:nvSpPr>
          <p:cNvPr id="3" name="Content Placeholder 2"/>
          <p:cNvSpPr>
            <a:spLocks noGrp="1"/>
          </p:cNvSpPr>
          <p:nvPr>
            <p:ph idx="1"/>
          </p:nvPr>
        </p:nvSpPr>
        <p:spPr/>
        <p:txBody>
          <a:bodyPr>
            <a:normAutofit/>
          </a:bodyPr>
          <a:lstStyle/>
          <a:p>
            <a:r>
              <a:rPr lang="en-US" dirty="0" smtClean="0"/>
              <a:t>Given the numbers (3,2,10)   Guess at the mean: 3  (maybe the median is the mean)</a:t>
            </a:r>
          </a:p>
          <a:p>
            <a:r>
              <a:rPr lang="en-US" dirty="0"/>
              <a:t> </a:t>
            </a:r>
            <a:r>
              <a:rPr lang="en-US" dirty="0" smtClean="0"/>
              <a:t>   Sum the difference from all values to the guessed value: </a:t>
            </a:r>
          </a:p>
          <a:p>
            <a:r>
              <a:rPr lang="en-US" dirty="0"/>
              <a:t> </a:t>
            </a:r>
            <a:r>
              <a:rPr lang="en-US" dirty="0" smtClean="0"/>
              <a:t>                                              (</a:t>
            </a:r>
            <a:r>
              <a:rPr lang="en-US" dirty="0"/>
              <a:t>3-3) + (2-3) + (10-3) = </a:t>
            </a:r>
            <a:r>
              <a:rPr lang="en-US" dirty="0" smtClean="0"/>
              <a:t> 0 </a:t>
            </a:r>
            <a:r>
              <a:rPr lang="en-US" dirty="0"/>
              <a:t>-1 +7 = </a:t>
            </a:r>
            <a:r>
              <a:rPr lang="en-US" dirty="0" smtClean="0"/>
              <a:t> +6</a:t>
            </a:r>
          </a:p>
          <a:p>
            <a:r>
              <a:rPr lang="en-US" dirty="0" smtClean="0"/>
              <a:t>- Guess </a:t>
            </a:r>
            <a:r>
              <a:rPr lang="en-US" dirty="0"/>
              <a:t>again: </a:t>
            </a:r>
            <a:r>
              <a:rPr lang="en-US" dirty="0" smtClean="0"/>
              <a:t>4  </a:t>
            </a:r>
            <a:r>
              <a:rPr lang="en-US" dirty="0"/>
              <a:t>and sum (</a:t>
            </a:r>
            <a:r>
              <a:rPr lang="en-US" dirty="0" smtClean="0"/>
              <a:t>3-4) </a:t>
            </a:r>
            <a:r>
              <a:rPr lang="en-US" dirty="0"/>
              <a:t>+ (</a:t>
            </a:r>
            <a:r>
              <a:rPr lang="en-US" dirty="0" smtClean="0"/>
              <a:t>2-4) </a:t>
            </a:r>
            <a:r>
              <a:rPr lang="en-US" dirty="0"/>
              <a:t>+ </a:t>
            </a:r>
            <a:r>
              <a:rPr lang="en-US" dirty="0" smtClean="0"/>
              <a:t>(10-4) </a:t>
            </a:r>
            <a:r>
              <a:rPr lang="en-US" dirty="0"/>
              <a:t>= </a:t>
            </a:r>
            <a:r>
              <a:rPr lang="en-US" dirty="0" smtClean="0"/>
              <a:t>-</a:t>
            </a:r>
            <a:r>
              <a:rPr lang="en-US" dirty="0"/>
              <a:t>1</a:t>
            </a:r>
            <a:r>
              <a:rPr lang="en-US" dirty="0" smtClean="0"/>
              <a:t> -2 +6 </a:t>
            </a:r>
            <a:r>
              <a:rPr lang="en-US" dirty="0"/>
              <a:t>= </a:t>
            </a:r>
            <a:r>
              <a:rPr lang="en-US" dirty="0" smtClean="0"/>
              <a:t> +3</a:t>
            </a:r>
          </a:p>
          <a:p>
            <a:r>
              <a:rPr lang="en-US" dirty="0" smtClean="0"/>
              <a:t>- Guess again: 5  and sum (3-5) </a:t>
            </a:r>
            <a:r>
              <a:rPr lang="en-US" dirty="0"/>
              <a:t>+ (</a:t>
            </a:r>
            <a:r>
              <a:rPr lang="en-US" dirty="0" smtClean="0"/>
              <a:t>2-5) </a:t>
            </a:r>
            <a:r>
              <a:rPr lang="en-US" dirty="0"/>
              <a:t>+ </a:t>
            </a:r>
            <a:r>
              <a:rPr lang="en-US" dirty="0" smtClean="0"/>
              <a:t>(10-5) </a:t>
            </a:r>
            <a:r>
              <a:rPr lang="en-US" dirty="0"/>
              <a:t>= </a:t>
            </a:r>
            <a:r>
              <a:rPr lang="en-US" dirty="0" smtClean="0"/>
              <a:t>-2 -3 +5 </a:t>
            </a:r>
            <a:r>
              <a:rPr lang="en-US" dirty="0"/>
              <a:t>= </a:t>
            </a:r>
            <a:r>
              <a:rPr lang="en-US" dirty="0" smtClean="0"/>
              <a:t> 0   </a:t>
            </a:r>
            <a:r>
              <a:rPr lang="en-US" dirty="0" smtClean="0">
                <a:solidFill>
                  <a:srgbClr val="FF0000"/>
                </a:solidFill>
                <a:sym typeface="Wingdings" panose="05000000000000000000" pitchFamily="2" charset="2"/>
              </a:rPr>
              <a:t> minimal difference = mean</a:t>
            </a:r>
            <a:endParaRPr lang="en-US" dirty="0">
              <a:solidFill>
                <a:srgbClr val="FF0000"/>
              </a:solidFill>
            </a:endParaRPr>
          </a:p>
          <a:p>
            <a:r>
              <a:rPr lang="en-US" dirty="0" smtClean="0"/>
              <a:t>- Guess again: 6  and sum </a:t>
            </a:r>
            <a:r>
              <a:rPr lang="en-US" dirty="0"/>
              <a:t>(</a:t>
            </a:r>
            <a:r>
              <a:rPr lang="en-US" dirty="0" smtClean="0"/>
              <a:t>3-6) </a:t>
            </a:r>
            <a:r>
              <a:rPr lang="en-US" dirty="0"/>
              <a:t>+ (</a:t>
            </a:r>
            <a:r>
              <a:rPr lang="en-US" dirty="0" smtClean="0"/>
              <a:t>2-6) </a:t>
            </a:r>
            <a:r>
              <a:rPr lang="en-US" dirty="0"/>
              <a:t>+ </a:t>
            </a:r>
            <a:r>
              <a:rPr lang="en-US" dirty="0" smtClean="0"/>
              <a:t>(10-6) </a:t>
            </a:r>
            <a:r>
              <a:rPr lang="en-US" dirty="0"/>
              <a:t>= </a:t>
            </a:r>
            <a:r>
              <a:rPr lang="en-US" dirty="0" smtClean="0"/>
              <a:t>-3 -4 +4 = -3</a:t>
            </a:r>
            <a:endParaRPr lang="en-US" dirty="0"/>
          </a:p>
          <a:p>
            <a:r>
              <a:rPr lang="en-US" dirty="0"/>
              <a:t>- Guess again: </a:t>
            </a:r>
            <a:r>
              <a:rPr lang="en-US" dirty="0" smtClean="0"/>
              <a:t>7  </a:t>
            </a:r>
            <a:r>
              <a:rPr lang="en-US" dirty="0"/>
              <a:t>and sum (</a:t>
            </a:r>
            <a:r>
              <a:rPr lang="en-US" dirty="0" smtClean="0"/>
              <a:t>3-7) </a:t>
            </a:r>
            <a:r>
              <a:rPr lang="en-US" dirty="0"/>
              <a:t>+ (</a:t>
            </a:r>
            <a:r>
              <a:rPr lang="en-US" dirty="0" smtClean="0"/>
              <a:t>2-7) </a:t>
            </a:r>
            <a:r>
              <a:rPr lang="en-US" dirty="0"/>
              <a:t>+ (</a:t>
            </a:r>
            <a:r>
              <a:rPr lang="en-US" dirty="0" smtClean="0"/>
              <a:t>10-7) </a:t>
            </a:r>
            <a:r>
              <a:rPr lang="en-US" dirty="0"/>
              <a:t>= </a:t>
            </a:r>
            <a:r>
              <a:rPr lang="en-US" dirty="0" smtClean="0"/>
              <a:t>-4 -5 +3 = -6</a:t>
            </a:r>
          </a:p>
          <a:p>
            <a:pPr marL="0" indent="0">
              <a:spcBef>
                <a:spcPts val="0"/>
              </a:spcBef>
              <a:spcAft>
                <a:spcPts val="0"/>
              </a:spcAft>
              <a:buNone/>
            </a:pPr>
            <a:r>
              <a:rPr lang="en-US" dirty="0" smtClean="0"/>
              <a:t>  </a:t>
            </a:r>
            <a:r>
              <a:rPr lang="en-US" sz="1200" dirty="0" smtClean="0">
                <a:solidFill>
                  <a:srgbClr val="7030A0"/>
                </a:solidFill>
              </a:rPr>
              <a:t>We started with a guess of 3, then made progress guessing toward 5, then after 5 our guess regressed away from the minimal value</a:t>
            </a:r>
          </a:p>
          <a:p>
            <a:pPr marL="0" indent="0">
              <a:spcBef>
                <a:spcPts val="0"/>
              </a:spcBef>
              <a:spcAft>
                <a:spcPts val="0"/>
              </a:spcAft>
              <a:buNone/>
            </a:pPr>
            <a:r>
              <a:rPr lang="en-US" sz="1200" dirty="0">
                <a:solidFill>
                  <a:srgbClr val="7030A0"/>
                </a:solidFill>
              </a:rPr>
              <a:t> </a:t>
            </a:r>
            <a:r>
              <a:rPr lang="en-US" sz="1200" dirty="0" smtClean="0">
                <a:solidFill>
                  <a:srgbClr val="7030A0"/>
                </a:solidFill>
              </a:rPr>
              <a:t>  We are assuming integer values only.  </a:t>
            </a:r>
            <a:endParaRPr lang="en-US" sz="1200" dirty="0">
              <a:solidFill>
                <a:srgbClr val="7030A0"/>
              </a:solidFill>
            </a:endParaRPr>
          </a:p>
        </p:txBody>
      </p:sp>
    </p:spTree>
    <p:extLst>
      <p:ext uri="{BB962C8B-B14F-4D97-AF65-F5344CB8AC3E}">
        <p14:creationId xmlns:p14="http://schemas.microsoft.com/office/powerpoint/2010/main" val="16057171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Finding the median (sum |distances|)</a:t>
            </a:r>
            <a:endParaRPr lang="en-US" dirty="0"/>
          </a:p>
        </p:txBody>
      </p:sp>
      <p:sp>
        <p:nvSpPr>
          <p:cNvPr id="3" name="Content Placeholder 2"/>
          <p:cNvSpPr>
            <a:spLocks noGrp="1"/>
          </p:cNvSpPr>
          <p:nvPr>
            <p:ph idx="1"/>
          </p:nvPr>
        </p:nvSpPr>
        <p:spPr/>
        <p:txBody>
          <a:bodyPr>
            <a:normAutofit/>
          </a:bodyPr>
          <a:lstStyle/>
          <a:p>
            <a:r>
              <a:rPr lang="en-US" dirty="0" smtClean="0"/>
              <a:t>Given the numbers (3,2,10)   Guess at the mean: 3  (maybe the median is the mean)</a:t>
            </a:r>
          </a:p>
          <a:p>
            <a:r>
              <a:rPr lang="en-US" dirty="0"/>
              <a:t> </a:t>
            </a:r>
            <a:r>
              <a:rPr lang="en-US" dirty="0" smtClean="0"/>
              <a:t>   Sum the difference from all values to the guessed value: </a:t>
            </a:r>
          </a:p>
          <a:p>
            <a:r>
              <a:rPr lang="en-US" dirty="0"/>
              <a:t> </a:t>
            </a:r>
            <a:r>
              <a:rPr lang="en-US" dirty="0" smtClean="0"/>
              <a:t>                                              |(</a:t>
            </a:r>
            <a:r>
              <a:rPr lang="en-US" dirty="0"/>
              <a:t>3-3</a:t>
            </a:r>
            <a:r>
              <a:rPr lang="en-US" dirty="0" smtClean="0"/>
              <a:t>)| </a:t>
            </a:r>
            <a:r>
              <a:rPr lang="en-US" dirty="0"/>
              <a:t>+ </a:t>
            </a:r>
            <a:r>
              <a:rPr lang="en-US" dirty="0" smtClean="0"/>
              <a:t>|(</a:t>
            </a:r>
            <a:r>
              <a:rPr lang="en-US" dirty="0"/>
              <a:t>2-3</a:t>
            </a:r>
            <a:r>
              <a:rPr lang="en-US" dirty="0" smtClean="0"/>
              <a:t>)| </a:t>
            </a:r>
            <a:r>
              <a:rPr lang="en-US" dirty="0"/>
              <a:t>+ </a:t>
            </a:r>
            <a:r>
              <a:rPr lang="en-US" dirty="0" smtClean="0"/>
              <a:t>|(</a:t>
            </a:r>
            <a:r>
              <a:rPr lang="en-US" dirty="0"/>
              <a:t>10-3</a:t>
            </a:r>
            <a:r>
              <a:rPr lang="en-US" dirty="0" smtClean="0"/>
              <a:t>)| </a:t>
            </a:r>
            <a:r>
              <a:rPr lang="en-US" dirty="0"/>
              <a:t>= </a:t>
            </a:r>
            <a:r>
              <a:rPr lang="en-US" dirty="0" smtClean="0"/>
              <a:t> |0| +|-1| +|+7|  =   8</a:t>
            </a:r>
          </a:p>
          <a:p>
            <a:r>
              <a:rPr lang="en-US" dirty="0" smtClean="0"/>
              <a:t>- Guess </a:t>
            </a:r>
            <a:r>
              <a:rPr lang="en-US" dirty="0"/>
              <a:t>again: </a:t>
            </a:r>
            <a:r>
              <a:rPr lang="en-US" dirty="0" smtClean="0"/>
              <a:t>4  </a:t>
            </a:r>
            <a:r>
              <a:rPr lang="en-US" dirty="0"/>
              <a:t>and sum |(</a:t>
            </a:r>
            <a:r>
              <a:rPr lang="en-US" dirty="0" smtClean="0"/>
              <a:t>3-4)| </a:t>
            </a:r>
            <a:r>
              <a:rPr lang="en-US" dirty="0"/>
              <a:t>+ |(</a:t>
            </a:r>
            <a:r>
              <a:rPr lang="en-US" dirty="0" smtClean="0"/>
              <a:t>2-4)| </a:t>
            </a:r>
            <a:r>
              <a:rPr lang="en-US" dirty="0"/>
              <a:t>+ |(</a:t>
            </a:r>
            <a:r>
              <a:rPr lang="en-US" dirty="0" smtClean="0"/>
              <a:t>10-4)| </a:t>
            </a:r>
            <a:r>
              <a:rPr lang="en-US" dirty="0"/>
              <a:t>=  </a:t>
            </a:r>
            <a:r>
              <a:rPr lang="en-US" dirty="0" smtClean="0"/>
              <a:t>|-1| +|-2| +|+6| </a:t>
            </a:r>
            <a:r>
              <a:rPr lang="en-US" dirty="0"/>
              <a:t>=  </a:t>
            </a:r>
            <a:r>
              <a:rPr lang="en-US" dirty="0" smtClean="0"/>
              <a:t> 9</a:t>
            </a:r>
            <a:endParaRPr lang="en-US" dirty="0"/>
          </a:p>
          <a:p>
            <a:r>
              <a:rPr lang="en-US" dirty="0" smtClean="0"/>
              <a:t>- Guess again: 5  and sum </a:t>
            </a:r>
            <a:r>
              <a:rPr lang="en-US" dirty="0"/>
              <a:t>|(</a:t>
            </a:r>
            <a:r>
              <a:rPr lang="en-US" dirty="0" smtClean="0"/>
              <a:t>3-5)| </a:t>
            </a:r>
            <a:r>
              <a:rPr lang="en-US" dirty="0"/>
              <a:t>+ |(</a:t>
            </a:r>
            <a:r>
              <a:rPr lang="en-US" dirty="0" smtClean="0"/>
              <a:t>2-5)| </a:t>
            </a:r>
            <a:r>
              <a:rPr lang="en-US" dirty="0"/>
              <a:t>+ |(</a:t>
            </a:r>
            <a:r>
              <a:rPr lang="en-US" dirty="0" smtClean="0"/>
              <a:t>10-5)| </a:t>
            </a:r>
            <a:r>
              <a:rPr lang="en-US" dirty="0"/>
              <a:t>=  </a:t>
            </a:r>
            <a:r>
              <a:rPr lang="en-US" dirty="0" smtClean="0"/>
              <a:t>|-2| +|-3| +|+5| </a:t>
            </a:r>
            <a:r>
              <a:rPr lang="en-US" dirty="0"/>
              <a:t>=  </a:t>
            </a:r>
            <a:r>
              <a:rPr lang="en-US" dirty="0" smtClean="0"/>
              <a:t>10 </a:t>
            </a:r>
            <a:endParaRPr lang="en-US" dirty="0"/>
          </a:p>
          <a:p>
            <a:r>
              <a:rPr lang="en-US" dirty="0" smtClean="0"/>
              <a:t>- Guess again: 2  and sum </a:t>
            </a:r>
            <a:r>
              <a:rPr lang="en-US" dirty="0"/>
              <a:t>|(</a:t>
            </a:r>
            <a:r>
              <a:rPr lang="en-US" dirty="0" smtClean="0"/>
              <a:t>3-2)| </a:t>
            </a:r>
            <a:r>
              <a:rPr lang="en-US" dirty="0"/>
              <a:t>+ |(</a:t>
            </a:r>
            <a:r>
              <a:rPr lang="en-US" dirty="0" smtClean="0"/>
              <a:t>2-2)| </a:t>
            </a:r>
            <a:r>
              <a:rPr lang="en-US" dirty="0"/>
              <a:t>+ |(</a:t>
            </a:r>
            <a:r>
              <a:rPr lang="en-US" dirty="0" smtClean="0"/>
              <a:t>10-2)| </a:t>
            </a:r>
            <a:r>
              <a:rPr lang="en-US" dirty="0"/>
              <a:t>=  </a:t>
            </a:r>
            <a:r>
              <a:rPr lang="en-US" dirty="0" smtClean="0"/>
              <a:t>|-1| +|0| +|+9| </a:t>
            </a:r>
            <a:r>
              <a:rPr lang="en-US" dirty="0"/>
              <a:t>=   </a:t>
            </a:r>
            <a:r>
              <a:rPr lang="en-US" dirty="0" smtClean="0"/>
              <a:t> 9  </a:t>
            </a:r>
            <a:r>
              <a:rPr lang="en-US" dirty="0" smtClean="0">
                <a:sym typeface="Wingdings" panose="05000000000000000000" pitchFamily="2" charset="2"/>
              </a:rPr>
              <a:t> </a:t>
            </a:r>
            <a:r>
              <a:rPr lang="en-US" dirty="0" smtClean="0"/>
              <a:t>regressing</a:t>
            </a:r>
            <a:endParaRPr lang="en-US" dirty="0"/>
          </a:p>
          <a:p>
            <a:endParaRPr lang="en-US" sz="1200" dirty="0" smtClean="0">
              <a:solidFill>
                <a:srgbClr val="7030A0"/>
              </a:solidFill>
            </a:endParaRPr>
          </a:p>
          <a:p>
            <a:r>
              <a:rPr lang="en-US" sz="1200" dirty="0" smtClean="0">
                <a:solidFill>
                  <a:srgbClr val="7030A0"/>
                </a:solidFill>
              </a:rPr>
              <a:t>We are assuming integer values only.  </a:t>
            </a:r>
            <a:endParaRPr lang="en-US" sz="1200" dirty="0">
              <a:solidFill>
                <a:srgbClr val="7030A0"/>
              </a:solidFill>
            </a:endParaRPr>
          </a:p>
        </p:txBody>
      </p:sp>
    </p:spTree>
    <p:extLst>
      <p:ext uri="{BB962C8B-B14F-4D97-AF65-F5344CB8AC3E}">
        <p14:creationId xmlns:p14="http://schemas.microsoft.com/office/powerpoint/2010/main" val="11334037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Finding the mean (least sum of squares)</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1097280" y="1845734"/>
                <a:ext cx="10221208" cy="4023360"/>
              </a:xfrm>
            </p:spPr>
            <p:txBody>
              <a:bodyPr>
                <a:normAutofit/>
              </a:bodyPr>
              <a:lstStyle/>
              <a:p>
                <a:r>
                  <a:rPr lang="en-US" dirty="0" smtClean="0"/>
                  <a:t>Given the numbers (3,2,10)   Guess at the mean: 3  (maybe the median is the mean)</a:t>
                </a:r>
              </a:p>
              <a:p>
                <a:r>
                  <a:rPr lang="en-US" dirty="0"/>
                  <a:t> </a:t>
                </a:r>
                <a:r>
                  <a:rPr lang="en-US" dirty="0" smtClean="0"/>
                  <a:t>   Sum the squares from all values to the guessed value: </a:t>
                </a:r>
              </a:p>
              <a:p>
                <a:r>
                  <a:rPr lang="en-US" dirty="0" smtClean="0"/>
                  <a:t>                                               </a:t>
                </a:r>
                <a14:m>
                  <m:oMath xmlns:m="http://schemas.openxmlformats.org/officeDocument/2006/math">
                    <m:sSup>
                      <m:sSupPr>
                        <m:ctrlPr>
                          <a:rPr lang="en-US" i="1" smtClean="0">
                            <a:latin typeface="Cambria Math" panose="02040503050406030204" pitchFamily="18" charset="0"/>
                          </a:rPr>
                        </m:ctrlPr>
                      </m:sSupPr>
                      <m:e>
                        <m:r>
                          <m:rPr>
                            <m:nor/>
                          </m:rPr>
                          <a:rPr lang="en-US" dirty="0"/>
                          <m:t>(3−3)</m:t>
                        </m:r>
                      </m:e>
                      <m:sup>
                        <m:r>
                          <a:rPr lang="en-US" b="0" i="1" smtClean="0">
                            <a:latin typeface="Cambria Math" panose="02040503050406030204" pitchFamily="18" charset="0"/>
                          </a:rPr>
                          <m:t>2</m:t>
                        </m:r>
                      </m:sup>
                    </m:sSup>
                  </m:oMath>
                </a14:m>
                <a:r>
                  <a:rPr lang="en-US" dirty="0" smtClean="0"/>
                  <a:t> </a:t>
                </a:r>
                <a:r>
                  <a:rPr lang="en-US" dirty="0"/>
                  <a:t>+ </a:t>
                </a:r>
                <a14:m>
                  <m:oMath xmlns:m="http://schemas.openxmlformats.org/officeDocument/2006/math">
                    <m:sSup>
                      <m:sSupPr>
                        <m:ctrlPr>
                          <a:rPr lang="en-US" i="1">
                            <a:latin typeface="Cambria Math" panose="02040503050406030204" pitchFamily="18" charset="0"/>
                          </a:rPr>
                        </m:ctrlPr>
                      </m:sSupPr>
                      <m:e>
                        <m:r>
                          <m:rPr>
                            <m:nor/>
                          </m:rPr>
                          <a:rPr lang="en-US" dirty="0"/>
                          <m:t>(</m:t>
                        </m:r>
                        <m:r>
                          <m:rPr>
                            <m:nor/>
                          </m:rPr>
                          <a:rPr lang="en-US" b="0" i="0" dirty="0" smtClean="0"/>
                          <m:t>2</m:t>
                        </m:r>
                        <m:r>
                          <m:rPr>
                            <m:nor/>
                          </m:rPr>
                          <a:rPr lang="en-US" dirty="0"/>
                          <m:t>−3)</m:t>
                        </m:r>
                      </m:e>
                      <m:sup>
                        <m:r>
                          <a:rPr lang="en-US" i="1">
                            <a:latin typeface="Cambria Math" panose="02040503050406030204" pitchFamily="18" charset="0"/>
                          </a:rPr>
                          <m:t>2</m:t>
                        </m:r>
                      </m:sup>
                    </m:sSup>
                  </m:oMath>
                </a14:m>
                <a:r>
                  <a:rPr lang="en-US" dirty="0"/>
                  <a:t>+ </a:t>
                </a:r>
                <a14:m>
                  <m:oMath xmlns:m="http://schemas.openxmlformats.org/officeDocument/2006/math">
                    <m:sSup>
                      <m:sSupPr>
                        <m:ctrlPr>
                          <a:rPr lang="en-US" i="1">
                            <a:latin typeface="Cambria Math" panose="02040503050406030204" pitchFamily="18" charset="0"/>
                          </a:rPr>
                        </m:ctrlPr>
                      </m:sSupPr>
                      <m:e>
                        <m:r>
                          <m:rPr>
                            <m:nor/>
                          </m:rPr>
                          <a:rPr lang="en-US" dirty="0"/>
                          <m:t>(</m:t>
                        </m:r>
                        <m:r>
                          <m:rPr>
                            <m:nor/>
                          </m:rPr>
                          <a:rPr lang="en-US" b="0" i="0" dirty="0" smtClean="0"/>
                          <m:t>10</m:t>
                        </m:r>
                        <m:r>
                          <m:rPr>
                            <m:nor/>
                          </m:rPr>
                          <a:rPr lang="en-US" dirty="0"/>
                          <m:t>−3)</m:t>
                        </m:r>
                      </m:e>
                      <m:sup>
                        <m:r>
                          <a:rPr lang="en-US" i="1">
                            <a:latin typeface="Cambria Math" panose="02040503050406030204" pitchFamily="18" charset="0"/>
                          </a:rPr>
                          <m:t>2</m:t>
                        </m:r>
                      </m:sup>
                    </m:sSup>
                  </m:oMath>
                </a14:m>
                <a:r>
                  <a:rPr lang="en-US" dirty="0"/>
                  <a:t>= </a:t>
                </a:r>
                <a:r>
                  <a:rPr lang="en-US" dirty="0" smtClean="0"/>
                  <a:t>  0 +   1 + 49   = 50</a:t>
                </a:r>
              </a:p>
              <a:p>
                <a:r>
                  <a:rPr lang="en-US" dirty="0" smtClean="0"/>
                  <a:t>- Guess </a:t>
                </a:r>
                <a:r>
                  <a:rPr lang="en-US" dirty="0"/>
                  <a:t>again: </a:t>
                </a:r>
                <a:r>
                  <a:rPr lang="en-US" dirty="0" smtClean="0"/>
                  <a:t>4  </a:t>
                </a:r>
                <a:r>
                  <a:rPr lang="en-US" dirty="0"/>
                  <a:t>and sum </a:t>
                </a:r>
                <a14:m>
                  <m:oMath xmlns:m="http://schemas.openxmlformats.org/officeDocument/2006/math">
                    <m:sSup>
                      <m:sSupPr>
                        <m:ctrlPr>
                          <a:rPr lang="en-US" i="1">
                            <a:latin typeface="Cambria Math" panose="02040503050406030204" pitchFamily="18" charset="0"/>
                          </a:rPr>
                        </m:ctrlPr>
                      </m:sSupPr>
                      <m:e>
                        <m:r>
                          <m:rPr>
                            <m:nor/>
                          </m:rPr>
                          <a:rPr lang="en-US" dirty="0"/>
                          <m:t>(3−</m:t>
                        </m:r>
                        <m:r>
                          <m:rPr>
                            <m:nor/>
                          </m:rPr>
                          <a:rPr lang="en-US" b="0" i="0" dirty="0" smtClean="0"/>
                          <m:t>4</m:t>
                        </m:r>
                        <m:r>
                          <m:rPr>
                            <m:nor/>
                          </m:rPr>
                          <a:rPr lang="en-US" dirty="0"/>
                          <m:t>)</m:t>
                        </m:r>
                      </m:e>
                      <m:sup>
                        <m:r>
                          <a:rPr lang="en-US" i="1">
                            <a:latin typeface="Cambria Math" panose="02040503050406030204" pitchFamily="18" charset="0"/>
                          </a:rPr>
                          <m:t>2</m:t>
                        </m:r>
                      </m:sup>
                    </m:sSup>
                  </m:oMath>
                </a14:m>
                <a:r>
                  <a:rPr lang="en-US" dirty="0"/>
                  <a:t> + </a:t>
                </a:r>
                <a14:m>
                  <m:oMath xmlns:m="http://schemas.openxmlformats.org/officeDocument/2006/math">
                    <m:sSup>
                      <m:sSupPr>
                        <m:ctrlPr>
                          <a:rPr lang="en-US" i="1">
                            <a:latin typeface="Cambria Math" panose="02040503050406030204" pitchFamily="18" charset="0"/>
                          </a:rPr>
                        </m:ctrlPr>
                      </m:sSupPr>
                      <m:e>
                        <m:r>
                          <m:rPr>
                            <m:nor/>
                          </m:rPr>
                          <a:rPr lang="en-US" dirty="0"/>
                          <m:t>(2−</m:t>
                        </m:r>
                        <m:r>
                          <m:rPr>
                            <m:nor/>
                          </m:rPr>
                          <a:rPr lang="en-US" b="0" i="0" dirty="0" smtClean="0"/>
                          <m:t>4</m:t>
                        </m:r>
                        <m:r>
                          <m:rPr>
                            <m:nor/>
                          </m:rPr>
                          <a:rPr lang="en-US" dirty="0"/>
                          <m:t>)</m:t>
                        </m:r>
                      </m:e>
                      <m:sup>
                        <m:r>
                          <a:rPr lang="en-US" i="1">
                            <a:latin typeface="Cambria Math" panose="02040503050406030204" pitchFamily="18" charset="0"/>
                          </a:rPr>
                          <m:t>2</m:t>
                        </m:r>
                      </m:sup>
                    </m:sSup>
                  </m:oMath>
                </a14:m>
                <a:r>
                  <a:rPr lang="en-US" dirty="0"/>
                  <a:t>+ </a:t>
                </a:r>
                <a14:m>
                  <m:oMath xmlns:m="http://schemas.openxmlformats.org/officeDocument/2006/math">
                    <m:sSup>
                      <m:sSupPr>
                        <m:ctrlPr>
                          <a:rPr lang="en-US" i="1">
                            <a:latin typeface="Cambria Math" panose="02040503050406030204" pitchFamily="18" charset="0"/>
                          </a:rPr>
                        </m:ctrlPr>
                      </m:sSupPr>
                      <m:e>
                        <m:r>
                          <m:rPr>
                            <m:nor/>
                          </m:rPr>
                          <a:rPr lang="en-US" dirty="0"/>
                          <m:t>(10−</m:t>
                        </m:r>
                        <m:r>
                          <m:rPr>
                            <m:nor/>
                          </m:rPr>
                          <a:rPr lang="en-US" b="0" i="0" dirty="0" smtClean="0"/>
                          <m:t>4</m:t>
                        </m:r>
                        <m:r>
                          <m:rPr>
                            <m:nor/>
                          </m:rPr>
                          <a:rPr lang="en-US" dirty="0"/>
                          <m:t>)</m:t>
                        </m:r>
                      </m:e>
                      <m:sup>
                        <m:r>
                          <a:rPr lang="en-US" i="1">
                            <a:latin typeface="Cambria Math" panose="02040503050406030204" pitchFamily="18" charset="0"/>
                          </a:rPr>
                          <m:t>2</m:t>
                        </m:r>
                      </m:sup>
                    </m:sSup>
                  </m:oMath>
                </a14:m>
                <a:r>
                  <a:rPr lang="en-US" dirty="0"/>
                  <a:t>= </a:t>
                </a:r>
                <a:r>
                  <a:rPr lang="en-US" dirty="0" smtClean="0"/>
                  <a:t>  1 +   4 + 36  = 41</a:t>
                </a:r>
              </a:p>
              <a:p>
                <a:r>
                  <a:rPr lang="en-US" dirty="0" smtClean="0"/>
                  <a:t>- Guess again: 5  and sum </a:t>
                </a:r>
                <a14:m>
                  <m:oMath xmlns:m="http://schemas.openxmlformats.org/officeDocument/2006/math">
                    <m:sSup>
                      <m:sSupPr>
                        <m:ctrlPr>
                          <a:rPr lang="en-US" i="1">
                            <a:latin typeface="Cambria Math" panose="02040503050406030204" pitchFamily="18" charset="0"/>
                          </a:rPr>
                        </m:ctrlPr>
                      </m:sSupPr>
                      <m:e>
                        <m:r>
                          <m:rPr>
                            <m:nor/>
                          </m:rPr>
                          <a:rPr lang="en-US" dirty="0"/>
                          <m:t>(3−</m:t>
                        </m:r>
                        <m:r>
                          <m:rPr>
                            <m:nor/>
                          </m:rPr>
                          <a:rPr lang="en-US" b="0" i="0" dirty="0" smtClean="0"/>
                          <m:t>5</m:t>
                        </m:r>
                        <m:r>
                          <m:rPr>
                            <m:nor/>
                          </m:rPr>
                          <a:rPr lang="en-US" dirty="0"/>
                          <m:t>)</m:t>
                        </m:r>
                      </m:e>
                      <m:sup>
                        <m:r>
                          <a:rPr lang="en-US" i="1">
                            <a:latin typeface="Cambria Math" panose="02040503050406030204" pitchFamily="18" charset="0"/>
                          </a:rPr>
                          <m:t>2</m:t>
                        </m:r>
                      </m:sup>
                    </m:sSup>
                  </m:oMath>
                </a14:m>
                <a:r>
                  <a:rPr lang="en-US" dirty="0"/>
                  <a:t> + </a:t>
                </a:r>
                <a14:m>
                  <m:oMath xmlns:m="http://schemas.openxmlformats.org/officeDocument/2006/math">
                    <m:sSup>
                      <m:sSupPr>
                        <m:ctrlPr>
                          <a:rPr lang="en-US" i="1">
                            <a:latin typeface="Cambria Math" panose="02040503050406030204" pitchFamily="18" charset="0"/>
                          </a:rPr>
                        </m:ctrlPr>
                      </m:sSupPr>
                      <m:e>
                        <m:r>
                          <m:rPr>
                            <m:nor/>
                          </m:rPr>
                          <a:rPr lang="en-US" dirty="0"/>
                          <m:t>(2−</m:t>
                        </m:r>
                        <m:r>
                          <m:rPr>
                            <m:nor/>
                          </m:rPr>
                          <a:rPr lang="en-US" b="0" i="0" dirty="0" smtClean="0"/>
                          <m:t>5</m:t>
                        </m:r>
                        <m:r>
                          <m:rPr>
                            <m:nor/>
                          </m:rPr>
                          <a:rPr lang="en-US" dirty="0"/>
                          <m:t>)</m:t>
                        </m:r>
                      </m:e>
                      <m:sup>
                        <m:r>
                          <a:rPr lang="en-US" i="1">
                            <a:latin typeface="Cambria Math" panose="02040503050406030204" pitchFamily="18" charset="0"/>
                          </a:rPr>
                          <m:t>2</m:t>
                        </m:r>
                      </m:sup>
                    </m:sSup>
                  </m:oMath>
                </a14:m>
                <a:r>
                  <a:rPr lang="en-US" dirty="0"/>
                  <a:t>+ </a:t>
                </a:r>
                <a14:m>
                  <m:oMath xmlns:m="http://schemas.openxmlformats.org/officeDocument/2006/math">
                    <m:sSup>
                      <m:sSupPr>
                        <m:ctrlPr>
                          <a:rPr lang="en-US" i="1">
                            <a:latin typeface="Cambria Math" panose="02040503050406030204" pitchFamily="18" charset="0"/>
                          </a:rPr>
                        </m:ctrlPr>
                      </m:sSupPr>
                      <m:e>
                        <m:r>
                          <m:rPr>
                            <m:nor/>
                          </m:rPr>
                          <a:rPr lang="en-US" dirty="0"/>
                          <m:t>(10−</m:t>
                        </m:r>
                        <m:r>
                          <m:rPr>
                            <m:nor/>
                          </m:rPr>
                          <a:rPr lang="en-US" b="0" i="0" dirty="0" smtClean="0"/>
                          <m:t>5</m:t>
                        </m:r>
                        <m:r>
                          <m:rPr>
                            <m:nor/>
                          </m:rPr>
                          <a:rPr lang="en-US" dirty="0"/>
                          <m:t>)</m:t>
                        </m:r>
                      </m:e>
                      <m:sup>
                        <m:r>
                          <a:rPr lang="en-US" i="1">
                            <a:latin typeface="Cambria Math" panose="02040503050406030204" pitchFamily="18" charset="0"/>
                          </a:rPr>
                          <m:t>2</m:t>
                        </m:r>
                      </m:sup>
                    </m:sSup>
                  </m:oMath>
                </a14:m>
                <a:r>
                  <a:rPr lang="en-US" dirty="0"/>
                  <a:t>= </a:t>
                </a:r>
                <a:r>
                  <a:rPr lang="en-US" dirty="0" smtClean="0"/>
                  <a:t>  4 +   9 + 25  = 38   </a:t>
                </a:r>
                <a:r>
                  <a:rPr lang="en-US" dirty="0" smtClean="0">
                    <a:solidFill>
                      <a:srgbClr val="FF0000"/>
                    </a:solidFill>
                    <a:sym typeface="Wingdings" panose="05000000000000000000" pitchFamily="2" charset="2"/>
                  </a:rPr>
                  <a:t> minimal = mean</a:t>
                </a:r>
                <a:endParaRPr lang="en-US" dirty="0">
                  <a:solidFill>
                    <a:srgbClr val="FF0000"/>
                  </a:solidFill>
                </a:endParaRPr>
              </a:p>
              <a:p>
                <a:r>
                  <a:rPr lang="en-US" dirty="0" smtClean="0"/>
                  <a:t>- Guess again: 6  and sum </a:t>
                </a:r>
                <a14:m>
                  <m:oMath xmlns:m="http://schemas.openxmlformats.org/officeDocument/2006/math">
                    <m:sSup>
                      <m:sSupPr>
                        <m:ctrlPr>
                          <a:rPr lang="en-US" i="1">
                            <a:latin typeface="Cambria Math" panose="02040503050406030204" pitchFamily="18" charset="0"/>
                          </a:rPr>
                        </m:ctrlPr>
                      </m:sSupPr>
                      <m:e>
                        <m:r>
                          <m:rPr>
                            <m:nor/>
                          </m:rPr>
                          <a:rPr lang="en-US" dirty="0"/>
                          <m:t>(3−</m:t>
                        </m:r>
                        <m:r>
                          <m:rPr>
                            <m:nor/>
                          </m:rPr>
                          <a:rPr lang="en-US" b="0" i="0" dirty="0" smtClean="0"/>
                          <m:t>6</m:t>
                        </m:r>
                        <m:r>
                          <m:rPr>
                            <m:nor/>
                          </m:rPr>
                          <a:rPr lang="en-US" dirty="0"/>
                          <m:t>)</m:t>
                        </m:r>
                      </m:e>
                      <m:sup>
                        <m:r>
                          <a:rPr lang="en-US" i="1">
                            <a:latin typeface="Cambria Math" panose="02040503050406030204" pitchFamily="18" charset="0"/>
                          </a:rPr>
                          <m:t>2</m:t>
                        </m:r>
                      </m:sup>
                    </m:sSup>
                  </m:oMath>
                </a14:m>
                <a:r>
                  <a:rPr lang="en-US" dirty="0"/>
                  <a:t> + </a:t>
                </a:r>
                <a14:m>
                  <m:oMath xmlns:m="http://schemas.openxmlformats.org/officeDocument/2006/math">
                    <m:sSup>
                      <m:sSupPr>
                        <m:ctrlPr>
                          <a:rPr lang="en-US" i="1">
                            <a:latin typeface="Cambria Math" panose="02040503050406030204" pitchFamily="18" charset="0"/>
                          </a:rPr>
                        </m:ctrlPr>
                      </m:sSupPr>
                      <m:e>
                        <m:r>
                          <m:rPr>
                            <m:nor/>
                          </m:rPr>
                          <a:rPr lang="en-US" dirty="0"/>
                          <m:t>(2−</m:t>
                        </m:r>
                        <m:r>
                          <m:rPr>
                            <m:nor/>
                          </m:rPr>
                          <a:rPr lang="en-US" b="0" i="0" dirty="0" smtClean="0"/>
                          <m:t>6</m:t>
                        </m:r>
                        <m:r>
                          <m:rPr>
                            <m:nor/>
                          </m:rPr>
                          <a:rPr lang="en-US" dirty="0"/>
                          <m:t>)</m:t>
                        </m:r>
                      </m:e>
                      <m:sup>
                        <m:r>
                          <a:rPr lang="en-US" i="1">
                            <a:latin typeface="Cambria Math" panose="02040503050406030204" pitchFamily="18" charset="0"/>
                          </a:rPr>
                          <m:t>2</m:t>
                        </m:r>
                      </m:sup>
                    </m:sSup>
                  </m:oMath>
                </a14:m>
                <a:r>
                  <a:rPr lang="en-US" dirty="0"/>
                  <a:t>+ </a:t>
                </a:r>
                <a14:m>
                  <m:oMath xmlns:m="http://schemas.openxmlformats.org/officeDocument/2006/math">
                    <m:sSup>
                      <m:sSupPr>
                        <m:ctrlPr>
                          <a:rPr lang="en-US" i="1">
                            <a:latin typeface="Cambria Math" panose="02040503050406030204" pitchFamily="18" charset="0"/>
                          </a:rPr>
                        </m:ctrlPr>
                      </m:sSupPr>
                      <m:e>
                        <m:r>
                          <m:rPr>
                            <m:nor/>
                          </m:rPr>
                          <a:rPr lang="en-US" dirty="0"/>
                          <m:t>(10−</m:t>
                        </m:r>
                        <m:r>
                          <m:rPr>
                            <m:nor/>
                          </m:rPr>
                          <a:rPr lang="en-US" b="0" i="0" dirty="0" smtClean="0"/>
                          <m:t>6</m:t>
                        </m:r>
                        <m:r>
                          <m:rPr>
                            <m:nor/>
                          </m:rPr>
                          <a:rPr lang="en-US" dirty="0"/>
                          <m:t>)</m:t>
                        </m:r>
                      </m:e>
                      <m:sup>
                        <m:r>
                          <a:rPr lang="en-US" i="1">
                            <a:latin typeface="Cambria Math" panose="02040503050406030204" pitchFamily="18" charset="0"/>
                          </a:rPr>
                          <m:t>2</m:t>
                        </m:r>
                      </m:sup>
                    </m:sSup>
                  </m:oMath>
                </a14:m>
                <a:r>
                  <a:rPr lang="en-US" dirty="0"/>
                  <a:t>=  </a:t>
                </a:r>
                <a:r>
                  <a:rPr lang="en-US" dirty="0" smtClean="0"/>
                  <a:t> 9 + 16 + 16  = 41</a:t>
                </a:r>
                <a:endParaRPr lang="en-US" dirty="0"/>
              </a:p>
              <a:p>
                <a:r>
                  <a:rPr lang="en-US" dirty="0"/>
                  <a:t>- Guess again: </a:t>
                </a:r>
                <a:r>
                  <a:rPr lang="en-US" dirty="0" smtClean="0"/>
                  <a:t>7  </a:t>
                </a:r>
                <a:r>
                  <a:rPr lang="en-US" dirty="0"/>
                  <a:t>and sum </a:t>
                </a:r>
                <a14:m>
                  <m:oMath xmlns:m="http://schemas.openxmlformats.org/officeDocument/2006/math">
                    <m:sSup>
                      <m:sSupPr>
                        <m:ctrlPr>
                          <a:rPr lang="en-US" i="1">
                            <a:latin typeface="Cambria Math" panose="02040503050406030204" pitchFamily="18" charset="0"/>
                          </a:rPr>
                        </m:ctrlPr>
                      </m:sSupPr>
                      <m:e>
                        <m:r>
                          <m:rPr>
                            <m:nor/>
                          </m:rPr>
                          <a:rPr lang="en-US" dirty="0"/>
                          <m:t>(3−</m:t>
                        </m:r>
                        <m:r>
                          <m:rPr>
                            <m:nor/>
                          </m:rPr>
                          <a:rPr lang="en-US" b="0" i="0" dirty="0" smtClean="0"/>
                          <m:t>7</m:t>
                        </m:r>
                        <m:r>
                          <m:rPr>
                            <m:nor/>
                          </m:rPr>
                          <a:rPr lang="en-US" dirty="0"/>
                          <m:t>)</m:t>
                        </m:r>
                      </m:e>
                      <m:sup>
                        <m:r>
                          <a:rPr lang="en-US" i="1">
                            <a:latin typeface="Cambria Math" panose="02040503050406030204" pitchFamily="18" charset="0"/>
                          </a:rPr>
                          <m:t>2</m:t>
                        </m:r>
                      </m:sup>
                    </m:sSup>
                  </m:oMath>
                </a14:m>
                <a:r>
                  <a:rPr lang="en-US" dirty="0"/>
                  <a:t> + </a:t>
                </a:r>
                <a14:m>
                  <m:oMath xmlns:m="http://schemas.openxmlformats.org/officeDocument/2006/math">
                    <m:sSup>
                      <m:sSupPr>
                        <m:ctrlPr>
                          <a:rPr lang="en-US" i="1">
                            <a:latin typeface="Cambria Math" panose="02040503050406030204" pitchFamily="18" charset="0"/>
                          </a:rPr>
                        </m:ctrlPr>
                      </m:sSupPr>
                      <m:e>
                        <m:r>
                          <m:rPr>
                            <m:nor/>
                          </m:rPr>
                          <a:rPr lang="en-US" dirty="0"/>
                          <m:t>(2−</m:t>
                        </m:r>
                        <m:r>
                          <m:rPr>
                            <m:nor/>
                          </m:rPr>
                          <a:rPr lang="en-US" b="0" i="0" dirty="0" smtClean="0"/>
                          <m:t>7</m:t>
                        </m:r>
                        <m:r>
                          <m:rPr>
                            <m:nor/>
                          </m:rPr>
                          <a:rPr lang="en-US" dirty="0"/>
                          <m:t>)</m:t>
                        </m:r>
                      </m:e>
                      <m:sup>
                        <m:r>
                          <a:rPr lang="en-US" i="1">
                            <a:latin typeface="Cambria Math" panose="02040503050406030204" pitchFamily="18" charset="0"/>
                          </a:rPr>
                          <m:t>2</m:t>
                        </m:r>
                      </m:sup>
                    </m:sSup>
                  </m:oMath>
                </a14:m>
                <a:r>
                  <a:rPr lang="en-US" dirty="0"/>
                  <a:t>+ </a:t>
                </a:r>
                <a14:m>
                  <m:oMath xmlns:m="http://schemas.openxmlformats.org/officeDocument/2006/math">
                    <m:sSup>
                      <m:sSupPr>
                        <m:ctrlPr>
                          <a:rPr lang="en-US" i="1">
                            <a:latin typeface="Cambria Math" panose="02040503050406030204" pitchFamily="18" charset="0"/>
                          </a:rPr>
                        </m:ctrlPr>
                      </m:sSupPr>
                      <m:e>
                        <m:r>
                          <m:rPr>
                            <m:nor/>
                          </m:rPr>
                          <a:rPr lang="en-US" dirty="0"/>
                          <m:t>(10−</m:t>
                        </m:r>
                        <m:r>
                          <m:rPr>
                            <m:nor/>
                          </m:rPr>
                          <a:rPr lang="en-US" b="0" i="0" dirty="0" smtClean="0"/>
                          <m:t>7</m:t>
                        </m:r>
                        <m:r>
                          <m:rPr>
                            <m:nor/>
                          </m:rPr>
                          <a:rPr lang="en-US" dirty="0"/>
                          <m:t>)</m:t>
                        </m:r>
                      </m:e>
                      <m:sup>
                        <m:r>
                          <a:rPr lang="en-US" i="1">
                            <a:latin typeface="Cambria Math" panose="02040503050406030204" pitchFamily="18" charset="0"/>
                          </a:rPr>
                          <m:t>2</m:t>
                        </m:r>
                      </m:sup>
                    </m:sSup>
                  </m:oMath>
                </a14:m>
                <a:r>
                  <a:rPr lang="en-US" dirty="0"/>
                  <a:t>= </a:t>
                </a:r>
                <a:r>
                  <a:rPr lang="en-US" dirty="0" smtClean="0"/>
                  <a:t>16 + 25 +  9   = 50</a:t>
                </a:r>
              </a:p>
              <a:p>
                <a:pPr marL="0" indent="0">
                  <a:spcBef>
                    <a:spcPts val="0"/>
                  </a:spcBef>
                  <a:spcAft>
                    <a:spcPts val="0"/>
                  </a:spcAft>
                  <a:buNone/>
                </a:pPr>
                <a:r>
                  <a:rPr lang="en-US" dirty="0" smtClean="0"/>
                  <a:t>  </a:t>
                </a:r>
                <a:r>
                  <a:rPr lang="en-US" sz="1200" dirty="0" smtClean="0">
                    <a:solidFill>
                      <a:srgbClr val="7030A0"/>
                    </a:solidFill>
                  </a:rPr>
                  <a:t>We started with a guess of 3, then made progress guessing toward 5, then after 5 our guess regressed away from the minimal value</a:t>
                </a:r>
              </a:p>
              <a:p>
                <a:pPr marL="0" indent="0">
                  <a:spcBef>
                    <a:spcPts val="0"/>
                  </a:spcBef>
                  <a:spcAft>
                    <a:spcPts val="0"/>
                  </a:spcAft>
                  <a:buNone/>
                </a:pPr>
                <a:r>
                  <a:rPr lang="en-US" sz="1200" dirty="0">
                    <a:solidFill>
                      <a:srgbClr val="7030A0"/>
                    </a:solidFill>
                  </a:rPr>
                  <a:t> </a:t>
                </a:r>
                <a:r>
                  <a:rPr lang="en-US" sz="1200" dirty="0" smtClean="0">
                    <a:solidFill>
                      <a:srgbClr val="7030A0"/>
                    </a:solidFill>
                  </a:rPr>
                  <a:t>  We are assuming integer values only.  </a:t>
                </a:r>
                <a:endParaRPr lang="en-US" sz="1200" dirty="0">
                  <a:solidFill>
                    <a:srgbClr val="7030A0"/>
                  </a:solidFill>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1097280" y="1845734"/>
                <a:ext cx="10221208" cy="4023360"/>
              </a:xfrm>
              <a:blipFill>
                <a:blip r:embed="rId2"/>
                <a:stretch>
                  <a:fillRect l="-596" t="-1667"/>
                </a:stretch>
              </a:blipFill>
            </p:spPr>
            <p:txBody>
              <a:bodyPr/>
              <a:lstStyle/>
              <a:p>
                <a:r>
                  <a:rPr lang="en-US">
                    <a:noFill/>
                  </a:rPr>
                  <a:t> </a:t>
                </a:r>
              </a:p>
            </p:txBody>
          </p:sp>
        </mc:Fallback>
      </mc:AlternateContent>
    </p:spTree>
    <p:extLst>
      <p:ext uri="{BB962C8B-B14F-4D97-AF65-F5344CB8AC3E}">
        <p14:creationId xmlns:p14="http://schemas.microsoft.com/office/powerpoint/2010/main" val="13827591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Finding new mean (least sum of squares)</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1097280" y="1845734"/>
                <a:ext cx="10221208" cy="4023360"/>
              </a:xfrm>
            </p:spPr>
            <p:txBody>
              <a:bodyPr>
                <a:normAutofit fontScale="92500"/>
              </a:bodyPr>
              <a:lstStyle/>
              <a:p>
                <a:r>
                  <a:rPr lang="en-US" dirty="0" smtClean="0"/>
                  <a:t>Given the numbers (3,2,10)   and now we add a new number “1” to the vector to get (3,2,10,1)</a:t>
                </a:r>
              </a:p>
              <a:p>
                <a:r>
                  <a:rPr lang="en-US" dirty="0" smtClean="0"/>
                  <a:t>- Guess </a:t>
                </a:r>
                <a:r>
                  <a:rPr lang="en-US" dirty="0"/>
                  <a:t>again: </a:t>
                </a:r>
                <a:r>
                  <a:rPr lang="en-US" dirty="0" smtClean="0"/>
                  <a:t>3  </a:t>
                </a:r>
                <a:r>
                  <a:rPr lang="en-US" dirty="0"/>
                  <a:t>and sum</a:t>
                </a:r>
                <a:r>
                  <a:rPr lang="en-US" dirty="0" smtClean="0"/>
                  <a:t> </a:t>
                </a:r>
                <a14:m>
                  <m:oMath xmlns:m="http://schemas.openxmlformats.org/officeDocument/2006/math">
                    <m:sSup>
                      <m:sSupPr>
                        <m:ctrlPr>
                          <a:rPr lang="en-US" i="1" smtClean="0">
                            <a:latin typeface="Cambria Math" panose="02040503050406030204" pitchFamily="18" charset="0"/>
                          </a:rPr>
                        </m:ctrlPr>
                      </m:sSupPr>
                      <m:e>
                        <m:r>
                          <m:rPr>
                            <m:nor/>
                          </m:rPr>
                          <a:rPr lang="en-US" dirty="0"/>
                          <m:t>(3−3)</m:t>
                        </m:r>
                      </m:e>
                      <m:sup>
                        <m:r>
                          <a:rPr lang="en-US" b="0" i="1" smtClean="0">
                            <a:latin typeface="Cambria Math" panose="02040503050406030204" pitchFamily="18" charset="0"/>
                          </a:rPr>
                          <m:t>2</m:t>
                        </m:r>
                      </m:sup>
                    </m:sSup>
                  </m:oMath>
                </a14:m>
                <a:r>
                  <a:rPr lang="en-US" dirty="0" smtClean="0"/>
                  <a:t> </a:t>
                </a:r>
                <a:r>
                  <a:rPr lang="en-US" dirty="0"/>
                  <a:t>+ </a:t>
                </a:r>
                <a14:m>
                  <m:oMath xmlns:m="http://schemas.openxmlformats.org/officeDocument/2006/math">
                    <m:sSup>
                      <m:sSupPr>
                        <m:ctrlPr>
                          <a:rPr lang="en-US" i="1">
                            <a:latin typeface="Cambria Math" panose="02040503050406030204" pitchFamily="18" charset="0"/>
                          </a:rPr>
                        </m:ctrlPr>
                      </m:sSupPr>
                      <m:e>
                        <m:r>
                          <m:rPr>
                            <m:nor/>
                          </m:rPr>
                          <a:rPr lang="en-US" dirty="0"/>
                          <m:t>(</m:t>
                        </m:r>
                        <m:r>
                          <m:rPr>
                            <m:nor/>
                          </m:rPr>
                          <a:rPr lang="en-US" b="0" i="0" dirty="0" smtClean="0"/>
                          <m:t>2</m:t>
                        </m:r>
                        <m:r>
                          <m:rPr>
                            <m:nor/>
                          </m:rPr>
                          <a:rPr lang="en-US" dirty="0"/>
                          <m:t>−3)</m:t>
                        </m:r>
                      </m:e>
                      <m:sup>
                        <m:r>
                          <a:rPr lang="en-US" i="1">
                            <a:latin typeface="Cambria Math" panose="02040503050406030204" pitchFamily="18" charset="0"/>
                          </a:rPr>
                          <m:t>2</m:t>
                        </m:r>
                      </m:sup>
                    </m:sSup>
                  </m:oMath>
                </a14:m>
                <a:r>
                  <a:rPr lang="en-US" dirty="0"/>
                  <a:t>+ </a:t>
                </a:r>
                <a14:m>
                  <m:oMath xmlns:m="http://schemas.openxmlformats.org/officeDocument/2006/math">
                    <m:sSup>
                      <m:sSupPr>
                        <m:ctrlPr>
                          <a:rPr lang="en-US" i="1">
                            <a:latin typeface="Cambria Math" panose="02040503050406030204" pitchFamily="18" charset="0"/>
                          </a:rPr>
                        </m:ctrlPr>
                      </m:sSupPr>
                      <m:e>
                        <m:r>
                          <m:rPr>
                            <m:nor/>
                          </m:rPr>
                          <a:rPr lang="en-US" dirty="0"/>
                          <m:t>(</m:t>
                        </m:r>
                        <m:r>
                          <m:rPr>
                            <m:nor/>
                          </m:rPr>
                          <a:rPr lang="en-US" b="0" i="0" dirty="0" smtClean="0"/>
                          <m:t>10</m:t>
                        </m:r>
                        <m:r>
                          <m:rPr>
                            <m:nor/>
                          </m:rPr>
                          <a:rPr lang="en-US" dirty="0"/>
                          <m:t>−3)</m:t>
                        </m:r>
                      </m:e>
                      <m:sup>
                        <m:r>
                          <a:rPr lang="en-US" i="1">
                            <a:latin typeface="Cambria Math" panose="02040503050406030204" pitchFamily="18" charset="0"/>
                          </a:rPr>
                          <m:t>2</m:t>
                        </m:r>
                      </m:sup>
                    </m:sSup>
                  </m:oMath>
                </a14:m>
                <a:r>
                  <a:rPr lang="en-US" dirty="0"/>
                  <a:t>= </a:t>
                </a:r>
                <a:r>
                  <a:rPr lang="en-US" dirty="0" smtClean="0"/>
                  <a:t>  0 +   1 + 49   = 50  </a:t>
                </a:r>
                <a:r>
                  <a:rPr lang="en-US" dirty="0" smtClean="0">
                    <a:solidFill>
                      <a:srgbClr val="FF0000"/>
                    </a:solidFill>
                  </a:rPr>
                  <a:t>+ </a:t>
                </a:r>
                <a14:m>
                  <m:oMath xmlns:m="http://schemas.openxmlformats.org/officeDocument/2006/math">
                    <m:sSup>
                      <m:sSupPr>
                        <m:ctrlPr>
                          <a:rPr lang="en-US" i="1">
                            <a:solidFill>
                              <a:srgbClr val="FF0000"/>
                            </a:solidFill>
                            <a:latin typeface="Cambria Math" panose="02040503050406030204" pitchFamily="18" charset="0"/>
                          </a:rPr>
                        </m:ctrlPr>
                      </m:sSupPr>
                      <m:e>
                        <m:r>
                          <m:rPr>
                            <m:nor/>
                          </m:rPr>
                          <a:rPr lang="en-US" dirty="0">
                            <a:solidFill>
                              <a:srgbClr val="FF0000"/>
                            </a:solidFill>
                          </a:rPr>
                          <m:t>(</m:t>
                        </m:r>
                        <m:r>
                          <m:rPr>
                            <m:nor/>
                          </m:rPr>
                          <a:rPr lang="en-US" b="0" i="0" dirty="0" smtClean="0">
                            <a:solidFill>
                              <a:srgbClr val="FF0000"/>
                            </a:solidFill>
                          </a:rPr>
                          <m:t>1</m:t>
                        </m:r>
                        <m:r>
                          <m:rPr>
                            <m:nor/>
                          </m:rPr>
                          <a:rPr lang="en-US" dirty="0">
                            <a:solidFill>
                              <a:srgbClr val="FF0000"/>
                            </a:solidFill>
                          </a:rPr>
                          <m:t>−3)</m:t>
                        </m:r>
                      </m:e>
                      <m:sup>
                        <m:r>
                          <a:rPr lang="en-US" i="1">
                            <a:solidFill>
                              <a:srgbClr val="FF0000"/>
                            </a:solidFill>
                            <a:latin typeface="Cambria Math" panose="02040503050406030204" pitchFamily="18" charset="0"/>
                          </a:rPr>
                          <m:t>2</m:t>
                        </m:r>
                      </m:sup>
                    </m:sSup>
                  </m:oMath>
                </a14:m>
                <a:r>
                  <a:rPr lang="en-US" dirty="0" smtClean="0">
                    <a:solidFill>
                      <a:srgbClr val="FF0000"/>
                    </a:solidFill>
                  </a:rPr>
                  <a:t> = 54</a:t>
                </a:r>
                <a:endParaRPr lang="en-US" dirty="0" smtClean="0"/>
              </a:p>
              <a:p>
                <a:r>
                  <a:rPr lang="en-US" dirty="0" smtClean="0"/>
                  <a:t>- Guess </a:t>
                </a:r>
                <a:r>
                  <a:rPr lang="en-US" dirty="0"/>
                  <a:t>again: </a:t>
                </a:r>
                <a:r>
                  <a:rPr lang="en-US" dirty="0" smtClean="0"/>
                  <a:t>4  </a:t>
                </a:r>
                <a:r>
                  <a:rPr lang="en-US" dirty="0"/>
                  <a:t>and sum </a:t>
                </a:r>
                <a14:m>
                  <m:oMath xmlns:m="http://schemas.openxmlformats.org/officeDocument/2006/math">
                    <m:sSup>
                      <m:sSupPr>
                        <m:ctrlPr>
                          <a:rPr lang="en-US" i="1">
                            <a:latin typeface="Cambria Math" panose="02040503050406030204" pitchFamily="18" charset="0"/>
                          </a:rPr>
                        </m:ctrlPr>
                      </m:sSupPr>
                      <m:e>
                        <m:r>
                          <m:rPr>
                            <m:nor/>
                          </m:rPr>
                          <a:rPr lang="en-US" dirty="0"/>
                          <m:t>(3−</m:t>
                        </m:r>
                        <m:r>
                          <m:rPr>
                            <m:nor/>
                          </m:rPr>
                          <a:rPr lang="en-US" b="0" i="0" dirty="0" smtClean="0"/>
                          <m:t>4</m:t>
                        </m:r>
                        <m:r>
                          <m:rPr>
                            <m:nor/>
                          </m:rPr>
                          <a:rPr lang="en-US" dirty="0"/>
                          <m:t>)</m:t>
                        </m:r>
                      </m:e>
                      <m:sup>
                        <m:r>
                          <a:rPr lang="en-US" i="1">
                            <a:latin typeface="Cambria Math" panose="02040503050406030204" pitchFamily="18" charset="0"/>
                          </a:rPr>
                          <m:t>2</m:t>
                        </m:r>
                      </m:sup>
                    </m:sSup>
                  </m:oMath>
                </a14:m>
                <a:r>
                  <a:rPr lang="en-US" dirty="0"/>
                  <a:t> + </a:t>
                </a:r>
                <a14:m>
                  <m:oMath xmlns:m="http://schemas.openxmlformats.org/officeDocument/2006/math">
                    <m:sSup>
                      <m:sSupPr>
                        <m:ctrlPr>
                          <a:rPr lang="en-US" i="1">
                            <a:latin typeface="Cambria Math" panose="02040503050406030204" pitchFamily="18" charset="0"/>
                          </a:rPr>
                        </m:ctrlPr>
                      </m:sSupPr>
                      <m:e>
                        <m:r>
                          <m:rPr>
                            <m:nor/>
                          </m:rPr>
                          <a:rPr lang="en-US" dirty="0"/>
                          <m:t>(2−</m:t>
                        </m:r>
                        <m:r>
                          <m:rPr>
                            <m:nor/>
                          </m:rPr>
                          <a:rPr lang="en-US" b="0" i="0" dirty="0" smtClean="0"/>
                          <m:t>4</m:t>
                        </m:r>
                        <m:r>
                          <m:rPr>
                            <m:nor/>
                          </m:rPr>
                          <a:rPr lang="en-US" dirty="0"/>
                          <m:t>)</m:t>
                        </m:r>
                      </m:e>
                      <m:sup>
                        <m:r>
                          <a:rPr lang="en-US" i="1">
                            <a:latin typeface="Cambria Math" panose="02040503050406030204" pitchFamily="18" charset="0"/>
                          </a:rPr>
                          <m:t>2</m:t>
                        </m:r>
                      </m:sup>
                    </m:sSup>
                  </m:oMath>
                </a14:m>
                <a:r>
                  <a:rPr lang="en-US" dirty="0"/>
                  <a:t>+ </a:t>
                </a:r>
                <a14:m>
                  <m:oMath xmlns:m="http://schemas.openxmlformats.org/officeDocument/2006/math">
                    <m:sSup>
                      <m:sSupPr>
                        <m:ctrlPr>
                          <a:rPr lang="en-US" i="1">
                            <a:latin typeface="Cambria Math" panose="02040503050406030204" pitchFamily="18" charset="0"/>
                          </a:rPr>
                        </m:ctrlPr>
                      </m:sSupPr>
                      <m:e>
                        <m:r>
                          <m:rPr>
                            <m:nor/>
                          </m:rPr>
                          <a:rPr lang="en-US" dirty="0"/>
                          <m:t>(10−</m:t>
                        </m:r>
                        <m:r>
                          <m:rPr>
                            <m:nor/>
                          </m:rPr>
                          <a:rPr lang="en-US" b="0" i="0" dirty="0" smtClean="0"/>
                          <m:t>4</m:t>
                        </m:r>
                        <m:r>
                          <m:rPr>
                            <m:nor/>
                          </m:rPr>
                          <a:rPr lang="en-US" dirty="0"/>
                          <m:t>)</m:t>
                        </m:r>
                      </m:e>
                      <m:sup>
                        <m:r>
                          <a:rPr lang="en-US" i="1">
                            <a:latin typeface="Cambria Math" panose="02040503050406030204" pitchFamily="18" charset="0"/>
                          </a:rPr>
                          <m:t>2</m:t>
                        </m:r>
                      </m:sup>
                    </m:sSup>
                  </m:oMath>
                </a14:m>
                <a:r>
                  <a:rPr lang="en-US" dirty="0"/>
                  <a:t>= </a:t>
                </a:r>
                <a:r>
                  <a:rPr lang="en-US" dirty="0" smtClean="0"/>
                  <a:t>  1 +   4 + 36  = 41  </a:t>
                </a:r>
                <a:r>
                  <a:rPr lang="en-US" dirty="0" smtClean="0">
                    <a:solidFill>
                      <a:srgbClr val="FF0000"/>
                    </a:solidFill>
                  </a:rPr>
                  <a:t>+ </a:t>
                </a:r>
                <a14:m>
                  <m:oMath xmlns:m="http://schemas.openxmlformats.org/officeDocument/2006/math">
                    <m:sSup>
                      <m:sSupPr>
                        <m:ctrlPr>
                          <a:rPr lang="en-US" i="1">
                            <a:solidFill>
                              <a:srgbClr val="FF0000"/>
                            </a:solidFill>
                            <a:latin typeface="Cambria Math" panose="02040503050406030204" pitchFamily="18" charset="0"/>
                          </a:rPr>
                        </m:ctrlPr>
                      </m:sSupPr>
                      <m:e>
                        <m:r>
                          <m:rPr>
                            <m:nor/>
                          </m:rPr>
                          <a:rPr lang="en-US" dirty="0">
                            <a:solidFill>
                              <a:srgbClr val="FF0000"/>
                            </a:solidFill>
                          </a:rPr>
                          <m:t>(1−</m:t>
                        </m:r>
                        <m:r>
                          <m:rPr>
                            <m:nor/>
                          </m:rPr>
                          <a:rPr lang="en-US" b="0" i="0" dirty="0" smtClean="0">
                            <a:solidFill>
                              <a:srgbClr val="FF0000"/>
                            </a:solidFill>
                          </a:rPr>
                          <m:t>4</m:t>
                        </m:r>
                        <m:r>
                          <m:rPr>
                            <m:nor/>
                          </m:rPr>
                          <a:rPr lang="en-US" dirty="0">
                            <a:solidFill>
                              <a:srgbClr val="FF0000"/>
                            </a:solidFill>
                          </a:rPr>
                          <m:t>)</m:t>
                        </m:r>
                      </m:e>
                      <m:sup>
                        <m:r>
                          <a:rPr lang="en-US" i="1">
                            <a:solidFill>
                              <a:srgbClr val="FF0000"/>
                            </a:solidFill>
                            <a:latin typeface="Cambria Math" panose="02040503050406030204" pitchFamily="18" charset="0"/>
                          </a:rPr>
                          <m:t>2</m:t>
                        </m:r>
                      </m:sup>
                    </m:sSup>
                  </m:oMath>
                </a14:m>
                <a:r>
                  <a:rPr lang="en-US" dirty="0">
                    <a:solidFill>
                      <a:srgbClr val="FF0000"/>
                    </a:solidFill>
                  </a:rPr>
                  <a:t> </a:t>
                </a:r>
                <a:r>
                  <a:rPr lang="en-US" dirty="0" smtClean="0">
                    <a:solidFill>
                      <a:srgbClr val="FF0000"/>
                    </a:solidFill>
                  </a:rPr>
                  <a:t>= 50 </a:t>
                </a:r>
                <a:r>
                  <a:rPr lang="en-US" dirty="0" smtClean="0">
                    <a:solidFill>
                      <a:srgbClr val="FF0000"/>
                    </a:solidFill>
                    <a:sym typeface="Wingdings" panose="05000000000000000000" pitchFamily="2" charset="2"/>
                  </a:rPr>
                  <a:t> new mean</a:t>
                </a:r>
                <a:endParaRPr lang="en-US" dirty="0" smtClean="0"/>
              </a:p>
              <a:p>
                <a:r>
                  <a:rPr lang="en-US" dirty="0" smtClean="0"/>
                  <a:t>- Guess again: 5  and sum </a:t>
                </a:r>
                <a14:m>
                  <m:oMath xmlns:m="http://schemas.openxmlformats.org/officeDocument/2006/math">
                    <m:sSup>
                      <m:sSupPr>
                        <m:ctrlPr>
                          <a:rPr lang="en-US" i="1">
                            <a:latin typeface="Cambria Math" panose="02040503050406030204" pitchFamily="18" charset="0"/>
                          </a:rPr>
                        </m:ctrlPr>
                      </m:sSupPr>
                      <m:e>
                        <m:r>
                          <m:rPr>
                            <m:nor/>
                          </m:rPr>
                          <a:rPr lang="en-US" dirty="0"/>
                          <m:t>(3−</m:t>
                        </m:r>
                        <m:r>
                          <m:rPr>
                            <m:nor/>
                          </m:rPr>
                          <a:rPr lang="en-US" b="0" i="0" dirty="0" smtClean="0"/>
                          <m:t>5</m:t>
                        </m:r>
                        <m:r>
                          <m:rPr>
                            <m:nor/>
                          </m:rPr>
                          <a:rPr lang="en-US" dirty="0"/>
                          <m:t>)</m:t>
                        </m:r>
                      </m:e>
                      <m:sup>
                        <m:r>
                          <a:rPr lang="en-US" i="1">
                            <a:latin typeface="Cambria Math" panose="02040503050406030204" pitchFamily="18" charset="0"/>
                          </a:rPr>
                          <m:t>2</m:t>
                        </m:r>
                      </m:sup>
                    </m:sSup>
                  </m:oMath>
                </a14:m>
                <a:r>
                  <a:rPr lang="en-US" dirty="0"/>
                  <a:t> + </a:t>
                </a:r>
                <a14:m>
                  <m:oMath xmlns:m="http://schemas.openxmlformats.org/officeDocument/2006/math">
                    <m:sSup>
                      <m:sSupPr>
                        <m:ctrlPr>
                          <a:rPr lang="en-US" i="1">
                            <a:latin typeface="Cambria Math" panose="02040503050406030204" pitchFamily="18" charset="0"/>
                          </a:rPr>
                        </m:ctrlPr>
                      </m:sSupPr>
                      <m:e>
                        <m:r>
                          <m:rPr>
                            <m:nor/>
                          </m:rPr>
                          <a:rPr lang="en-US" dirty="0"/>
                          <m:t>(2−</m:t>
                        </m:r>
                        <m:r>
                          <m:rPr>
                            <m:nor/>
                          </m:rPr>
                          <a:rPr lang="en-US" b="0" i="0" dirty="0" smtClean="0"/>
                          <m:t>5</m:t>
                        </m:r>
                        <m:r>
                          <m:rPr>
                            <m:nor/>
                          </m:rPr>
                          <a:rPr lang="en-US" dirty="0"/>
                          <m:t>)</m:t>
                        </m:r>
                      </m:e>
                      <m:sup>
                        <m:r>
                          <a:rPr lang="en-US" i="1">
                            <a:latin typeface="Cambria Math" panose="02040503050406030204" pitchFamily="18" charset="0"/>
                          </a:rPr>
                          <m:t>2</m:t>
                        </m:r>
                      </m:sup>
                    </m:sSup>
                  </m:oMath>
                </a14:m>
                <a:r>
                  <a:rPr lang="en-US" dirty="0"/>
                  <a:t>+ </a:t>
                </a:r>
                <a14:m>
                  <m:oMath xmlns:m="http://schemas.openxmlformats.org/officeDocument/2006/math">
                    <m:sSup>
                      <m:sSupPr>
                        <m:ctrlPr>
                          <a:rPr lang="en-US" i="1">
                            <a:latin typeface="Cambria Math" panose="02040503050406030204" pitchFamily="18" charset="0"/>
                          </a:rPr>
                        </m:ctrlPr>
                      </m:sSupPr>
                      <m:e>
                        <m:r>
                          <m:rPr>
                            <m:nor/>
                          </m:rPr>
                          <a:rPr lang="en-US" dirty="0"/>
                          <m:t>(10−</m:t>
                        </m:r>
                        <m:r>
                          <m:rPr>
                            <m:nor/>
                          </m:rPr>
                          <a:rPr lang="en-US" b="0" i="0" dirty="0" smtClean="0"/>
                          <m:t>5</m:t>
                        </m:r>
                        <m:r>
                          <m:rPr>
                            <m:nor/>
                          </m:rPr>
                          <a:rPr lang="en-US" dirty="0"/>
                          <m:t>)</m:t>
                        </m:r>
                      </m:e>
                      <m:sup>
                        <m:r>
                          <a:rPr lang="en-US" i="1">
                            <a:latin typeface="Cambria Math" panose="02040503050406030204" pitchFamily="18" charset="0"/>
                          </a:rPr>
                          <m:t>2</m:t>
                        </m:r>
                      </m:sup>
                    </m:sSup>
                  </m:oMath>
                </a14:m>
                <a:r>
                  <a:rPr lang="en-US" dirty="0"/>
                  <a:t>= </a:t>
                </a:r>
                <a:r>
                  <a:rPr lang="en-US" dirty="0" smtClean="0"/>
                  <a:t>  4 +   9 + 25  = 38  </a:t>
                </a:r>
                <a:r>
                  <a:rPr lang="en-US" dirty="0" smtClean="0">
                    <a:solidFill>
                      <a:srgbClr val="FF0000"/>
                    </a:solidFill>
                  </a:rPr>
                  <a:t>+ </a:t>
                </a:r>
                <a14:m>
                  <m:oMath xmlns:m="http://schemas.openxmlformats.org/officeDocument/2006/math">
                    <m:sSup>
                      <m:sSupPr>
                        <m:ctrlPr>
                          <a:rPr lang="en-US" i="1">
                            <a:solidFill>
                              <a:srgbClr val="FF0000"/>
                            </a:solidFill>
                            <a:latin typeface="Cambria Math" panose="02040503050406030204" pitchFamily="18" charset="0"/>
                          </a:rPr>
                        </m:ctrlPr>
                      </m:sSupPr>
                      <m:e>
                        <m:r>
                          <m:rPr>
                            <m:nor/>
                          </m:rPr>
                          <a:rPr lang="en-US" dirty="0">
                            <a:solidFill>
                              <a:srgbClr val="FF0000"/>
                            </a:solidFill>
                          </a:rPr>
                          <m:t>(1−</m:t>
                        </m:r>
                        <m:r>
                          <m:rPr>
                            <m:nor/>
                          </m:rPr>
                          <a:rPr lang="en-US" b="0" i="0" dirty="0" smtClean="0">
                            <a:solidFill>
                              <a:srgbClr val="FF0000"/>
                            </a:solidFill>
                          </a:rPr>
                          <m:t>5</m:t>
                        </m:r>
                        <m:r>
                          <m:rPr>
                            <m:nor/>
                          </m:rPr>
                          <a:rPr lang="en-US" dirty="0">
                            <a:solidFill>
                              <a:srgbClr val="FF0000"/>
                            </a:solidFill>
                          </a:rPr>
                          <m:t>)</m:t>
                        </m:r>
                      </m:e>
                      <m:sup>
                        <m:r>
                          <a:rPr lang="en-US" i="1">
                            <a:solidFill>
                              <a:srgbClr val="FF0000"/>
                            </a:solidFill>
                            <a:latin typeface="Cambria Math" panose="02040503050406030204" pitchFamily="18" charset="0"/>
                          </a:rPr>
                          <m:t>2</m:t>
                        </m:r>
                      </m:sup>
                    </m:sSup>
                  </m:oMath>
                </a14:m>
                <a:r>
                  <a:rPr lang="en-US" dirty="0">
                    <a:solidFill>
                      <a:srgbClr val="FF0000"/>
                    </a:solidFill>
                  </a:rPr>
                  <a:t> = </a:t>
                </a:r>
                <a:r>
                  <a:rPr lang="en-US" dirty="0" smtClean="0">
                    <a:solidFill>
                      <a:srgbClr val="FF0000"/>
                    </a:solidFill>
                  </a:rPr>
                  <a:t>54</a:t>
                </a:r>
                <a:endParaRPr lang="en-US" dirty="0">
                  <a:solidFill>
                    <a:srgbClr val="FF0000"/>
                  </a:solidFill>
                </a:endParaRPr>
              </a:p>
              <a:p>
                <a:r>
                  <a:rPr lang="en-US" dirty="0" smtClean="0"/>
                  <a:t>- Guess again: 6  and sum </a:t>
                </a:r>
                <a14:m>
                  <m:oMath xmlns:m="http://schemas.openxmlformats.org/officeDocument/2006/math">
                    <m:sSup>
                      <m:sSupPr>
                        <m:ctrlPr>
                          <a:rPr lang="en-US" i="1">
                            <a:latin typeface="Cambria Math" panose="02040503050406030204" pitchFamily="18" charset="0"/>
                          </a:rPr>
                        </m:ctrlPr>
                      </m:sSupPr>
                      <m:e>
                        <m:r>
                          <m:rPr>
                            <m:nor/>
                          </m:rPr>
                          <a:rPr lang="en-US" dirty="0"/>
                          <m:t>(3−</m:t>
                        </m:r>
                        <m:r>
                          <m:rPr>
                            <m:nor/>
                          </m:rPr>
                          <a:rPr lang="en-US" b="0" i="0" dirty="0" smtClean="0"/>
                          <m:t>6</m:t>
                        </m:r>
                        <m:r>
                          <m:rPr>
                            <m:nor/>
                          </m:rPr>
                          <a:rPr lang="en-US" dirty="0"/>
                          <m:t>)</m:t>
                        </m:r>
                      </m:e>
                      <m:sup>
                        <m:r>
                          <a:rPr lang="en-US" i="1">
                            <a:latin typeface="Cambria Math" panose="02040503050406030204" pitchFamily="18" charset="0"/>
                          </a:rPr>
                          <m:t>2</m:t>
                        </m:r>
                      </m:sup>
                    </m:sSup>
                  </m:oMath>
                </a14:m>
                <a:r>
                  <a:rPr lang="en-US" dirty="0"/>
                  <a:t> + </a:t>
                </a:r>
                <a14:m>
                  <m:oMath xmlns:m="http://schemas.openxmlformats.org/officeDocument/2006/math">
                    <m:sSup>
                      <m:sSupPr>
                        <m:ctrlPr>
                          <a:rPr lang="en-US" i="1">
                            <a:latin typeface="Cambria Math" panose="02040503050406030204" pitchFamily="18" charset="0"/>
                          </a:rPr>
                        </m:ctrlPr>
                      </m:sSupPr>
                      <m:e>
                        <m:r>
                          <m:rPr>
                            <m:nor/>
                          </m:rPr>
                          <a:rPr lang="en-US" dirty="0"/>
                          <m:t>(2−</m:t>
                        </m:r>
                        <m:r>
                          <m:rPr>
                            <m:nor/>
                          </m:rPr>
                          <a:rPr lang="en-US" b="0" i="0" dirty="0" smtClean="0"/>
                          <m:t>6</m:t>
                        </m:r>
                        <m:r>
                          <m:rPr>
                            <m:nor/>
                          </m:rPr>
                          <a:rPr lang="en-US" dirty="0"/>
                          <m:t>)</m:t>
                        </m:r>
                      </m:e>
                      <m:sup>
                        <m:r>
                          <a:rPr lang="en-US" i="1">
                            <a:latin typeface="Cambria Math" panose="02040503050406030204" pitchFamily="18" charset="0"/>
                          </a:rPr>
                          <m:t>2</m:t>
                        </m:r>
                      </m:sup>
                    </m:sSup>
                  </m:oMath>
                </a14:m>
                <a:r>
                  <a:rPr lang="en-US" dirty="0"/>
                  <a:t>+ </a:t>
                </a:r>
                <a14:m>
                  <m:oMath xmlns:m="http://schemas.openxmlformats.org/officeDocument/2006/math">
                    <m:sSup>
                      <m:sSupPr>
                        <m:ctrlPr>
                          <a:rPr lang="en-US" i="1">
                            <a:latin typeface="Cambria Math" panose="02040503050406030204" pitchFamily="18" charset="0"/>
                          </a:rPr>
                        </m:ctrlPr>
                      </m:sSupPr>
                      <m:e>
                        <m:r>
                          <m:rPr>
                            <m:nor/>
                          </m:rPr>
                          <a:rPr lang="en-US" dirty="0"/>
                          <m:t>(10−</m:t>
                        </m:r>
                        <m:r>
                          <m:rPr>
                            <m:nor/>
                          </m:rPr>
                          <a:rPr lang="en-US" b="0" i="0" dirty="0" smtClean="0"/>
                          <m:t>6</m:t>
                        </m:r>
                        <m:r>
                          <m:rPr>
                            <m:nor/>
                          </m:rPr>
                          <a:rPr lang="en-US" dirty="0"/>
                          <m:t>)</m:t>
                        </m:r>
                      </m:e>
                      <m:sup>
                        <m:r>
                          <a:rPr lang="en-US" i="1">
                            <a:latin typeface="Cambria Math" panose="02040503050406030204" pitchFamily="18" charset="0"/>
                          </a:rPr>
                          <m:t>2</m:t>
                        </m:r>
                      </m:sup>
                    </m:sSup>
                  </m:oMath>
                </a14:m>
                <a:r>
                  <a:rPr lang="en-US" dirty="0"/>
                  <a:t>=  </a:t>
                </a:r>
                <a:r>
                  <a:rPr lang="en-US" dirty="0" smtClean="0"/>
                  <a:t> 9 + 16 + 16  = 41  </a:t>
                </a:r>
                <a:r>
                  <a:rPr lang="en-US" dirty="0" smtClean="0">
                    <a:solidFill>
                      <a:srgbClr val="FF0000"/>
                    </a:solidFill>
                  </a:rPr>
                  <a:t>+ </a:t>
                </a:r>
                <a14:m>
                  <m:oMath xmlns:m="http://schemas.openxmlformats.org/officeDocument/2006/math">
                    <m:sSup>
                      <m:sSupPr>
                        <m:ctrlPr>
                          <a:rPr lang="en-US" i="1">
                            <a:solidFill>
                              <a:srgbClr val="FF0000"/>
                            </a:solidFill>
                            <a:latin typeface="Cambria Math" panose="02040503050406030204" pitchFamily="18" charset="0"/>
                          </a:rPr>
                        </m:ctrlPr>
                      </m:sSupPr>
                      <m:e>
                        <m:r>
                          <m:rPr>
                            <m:nor/>
                          </m:rPr>
                          <a:rPr lang="en-US" dirty="0">
                            <a:solidFill>
                              <a:srgbClr val="FF0000"/>
                            </a:solidFill>
                          </a:rPr>
                          <m:t>(1−</m:t>
                        </m:r>
                        <m:r>
                          <m:rPr>
                            <m:nor/>
                          </m:rPr>
                          <a:rPr lang="en-US" b="0" i="0" dirty="0" smtClean="0">
                            <a:solidFill>
                              <a:srgbClr val="FF0000"/>
                            </a:solidFill>
                          </a:rPr>
                          <m:t>6</m:t>
                        </m:r>
                        <m:r>
                          <m:rPr>
                            <m:nor/>
                          </m:rPr>
                          <a:rPr lang="en-US" dirty="0">
                            <a:solidFill>
                              <a:srgbClr val="FF0000"/>
                            </a:solidFill>
                          </a:rPr>
                          <m:t>)</m:t>
                        </m:r>
                      </m:e>
                      <m:sup>
                        <m:r>
                          <a:rPr lang="en-US" i="1">
                            <a:solidFill>
                              <a:srgbClr val="FF0000"/>
                            </a:solidFill>
                            <a:latin typeface="Cambria Math" panose="02040503050406030204" pitchFamily="18" charset="0"/>
                          </a:rPr>
                          <m:t>2</m:t>
                        </m:r>
                      </m:sup>
                    </m:sSup>
                  </m:oMath>
                </a14:m>
                <a:r>
                  <a:rPr lang="en-US" dirty="0">
                    <a:solidFill>
                      <a:srgbClr val="FF0000"/>
                    </a:solidFill>
                  </a:rPr>
                  <a:t> = </a:t>
                </a:r>
                <a:r>
                  <a:rPr lang="en-US" dirty="0" smtClean="0">
                    <a:solidFill>
                      <a:srgbClr val="FF0000"/>
                    </a:solidFill>
                  </a:rPr>
                  <a:t>65</a:t>
                </a:r>
                <a:endParaRPr lang="en-US" dirty="0"/>
              </a:p>
              <a:p>
                <a:r>
                  <a:rPr lang="en-US" dirty="0"/>
                  <a:t>- Guess again: </a:t>
                </a:r>
                <a:r>
                  <a:rPr lang="en-US" dirty="0" smtClean="0"/>
                  <a:t>7  </a:t>
                </a:r>
                <a:r>
                  <a:rPr lang="en-US" dirty="0"/>
                  <a:t>and sum </a:t>
                </a:r>
                <a14:m>
                  <m:oMath xmlns:m="http://schemas.openxmlformats.org/officeDocument/2006/math">
                    <m:sSup>
                      <m:sSupPr>
                        <m:ctrlPr>
                          <a:rPr lang="en-US" i="1">
                            <a:latin typeface="Cambria Math" panose="02040503050406030204" pitchFamily="18" charset="0"/>
                          </a:rPr>
                        </m:ctrlPr>
                      </m:sSupPr>
                      <m:e>
                        <m:r>
                          <m:rPr>
                            <m:nor/>
                          </m:rPr>
                          <a:rPr lang="en-US" dirty="0"/>
                          <m:t>(3−</m:t>
                        </m:r>
                        <m:r>
                          <m:rPr>
                            <m:nor/>
                          </m:rPr>
                          <a:rPr lang="en-US" b="0" i="0" dirty="0" smtClean="0"/>
                          <m:t>7</m:t>
                        </m:r>
                        <m:r>
                          <m:rPr>
                            <m:nor/>
                          </m:rPr>
                          <a:rPr lang="en-US" dirty="0"/>
                          <m:t>)</m:t>
                        </m:r>
                      </m:e>
                      <m:sup>
                        <m:r>
                          <a:rPr lang="en-US" i="1">
                            <a:latin typeface="Cambria Math" panose="02040503050406030204" pitchFamily="18" charset="0"/>
                          </a:rPr>
                          <m:t>2</m:t>
                        </m:r>
                      </m:sup>
                    </m:sSup>
                  </m:oMath>
                </a14:m>
                <a:r>
                  <a:rPr lang="en-US" dirty="0"/>
                  <a:t> + </a:t>
                </a:r>
                <a14:m>
                  <m:oMath xmlns:m="http://schemas.openxmlformats.org/officeDocument/2006/math">
                    <m:sSup>
                      <m:sSupPr>
                        <m:ctrlPr>
                          <a:rPr lang="en-US" i="1">
                            <a:latin typeface="Cambria Math" panose="02040503050406030204" pitchFamily="18" charset="0"/>
                          </a:rPr>
                        </m:ctrlPr>
                      </m:sSupPr>
                      <m:e>
                        <m:r>
                          <m:rPr>
                            <m:nor/>
                          </m:rPr>
                          <a:rPr lang="en-US" dirty="0"/>
                          <m:t>(2−</m:t>
                        </m:r>
                        <m:r>
                          <m:rPr>
                            <m:nor/>
                          </m:rPr>
                          <a:rPr lang="en-US" b="0" i="0" dirty="0" smtClean="0"/>
                          <m:t>7</m:t>
                        </m:r>
                        <m:r>
                          <m:rPr>
                            <m:nor/>
                          </m:rPr>
                          <a:rPr lang="en-US" dirty="0"/>
                          <m:t>)</m:t>
                        </m:r>
                      </m:e>
                      <m:sup>
                        <m:r>
                          <a:rPr lang="en-US" i="1">
                            <a:latin typeface="Cambria Math" panose="02040503050406030204" pitchFamily="18" charset="0"/>
                          </a:rPr>
                          <m:t>2</m:t>
                        </m:r>
                      </m:sup>
                    </m:sSup>
                  </m:oMath>
                </a14:m>
                <a:r>
                  <a:rPr lang="en-US" dirty="0"/>
                  <a:t>+ </a:t>
                </a:r>
                <a14:m>
                  <m:oMath xmlns:m="http://schemas.openxmlformats.org/officeDocument/2006/math">
                    <m:sSup>
                      <m:sSupPr>
                        <m:ctrlPr>
                          <a:rPr lang="en-US" i="1">
                            <a:latin typeface="Cambria Math" panose="02040503050406030204" pitchFamily="18" charset="0"/>
                          </a:rPr>
                        </m:ctrlPr>
                      </m:sSupPr>
                      <m:e>
                        <m:r>
                          <m:rPr>
                            <m:nor/>
                          </m:rPr>
                          <a:rPr lang="en-US" dirty="0"/>
                          <m:t>(10−</m:t>
                        </m:r>
                        <m:r>
                          <m:rPr>
                            <m:nor/>
                          </m:rPr>
                          <a:rPr lang="en-US" b="0" i="0" dirty="0" smtClean="0"/>
                          <m:t>7</m:t>
                        </m:r>
                        <m:r>
                          <m:rPr>
                            <m:nor/>
                          </m:rPr>
                          <a:rPr lang="en-US" dirty="0"/>
                          <m:t>)</m:t>
                        </m:r>
                      </m:e>
                      <m:sup>
                        <m:r>
                          <a:rPr lang="en-US" i="1">
                            <a:latin typeface="Cambria Math" panose="02040503050406030204" pitchFamily="18" charset="0"/>
                          </a:rPr>
                          <m:t>2</m:t>
                        </m:r>
                      </m:sup>
                    </m:sSup>
                  </m:oMath>
                </a14:m>
                <a:r>
                  <a:rPr lang="en-US" dirty="0"/>
                  <a:t>= </a:t>
                </a:r>
                <a:r>
                  <a:rPr lang="en-US" dirty="0" smtClean="0"/>
                  <a:t>16 + 25 +  9   = 50 </a:t>
                </a:r>
                <a:r>
                  <a:rPr lang="en-US" dirty="0" smtClean="0">
                    <a:solidFill>
                      <a:srgbClr val="FF0000"/>
                    </a:solidFill>
                  </a:rPr>
                  <a:t>+ </a:t>
                </a:r>
                <a14:m>
                  <m:oMath xmlns:m="http://schemas.openxmlformats.org/officeDocument/2006/math">
                    <m:sSup>
                      <m:sSupPr>
                        <m:ctrlPr>
                          <a:rPr lang="en-US" i="1">
                            <a:solidFill>
                              <a:srgbClr val="FF0000"/>
                            </a:solidFill>
                            <a:latin typeface="Cambria Math" panose="02040503050406030204" pitchFamily="18" charset="0"/>
                          </a:rPr>
                        </m:ctrlPr>
                      </m:sSupPr>
                      <m:e>
                        <m:r>
                          <m:rPr>
                            <m:nor/>
                          </m:rPr>
                          <a:rPr lang="en-US" dirty="0">
                            <a:solidFill>
                              <a:srgbClr val="FF0000"/>
                            </a:solidFill>
                          </a:rPr>
                          <m:t>(1−</m:t>
                        </m:r>
                        <m:r>
                          <m:rPr>
                            <m:nor/>
                          </m:rPr>
                          <a:rPr lang="en-US" b="0" i="0" dirty="0" smtClean="0">
                            <a:solidFill>
                              <a:srgbClr val="FF0000"/>
                            </a:solidFill>
                          </a:rPr>
                          <m:t>7</m:t>
                        </m:r>
                        <m:r>
                          <m:rPr>
                            <m:nor/>
                          </m:rPr>
                          <a:rPr lang="en-US" dirty="0">
                            <a:solidFill>
                              <a:srgbClr val="FF0000"/>
                            </a:solidFill>
                          </a:rPr>
                          <m:t>)</m:t>
                        </m:r>
                      </m:e>
                      <m:sup>
                        <m:r>
                          <a:rPr lang="en-US" i="1">
                            <a:solidFill>
                              <a:srgbClr val="FF0000"/>
                            </a:solidFill>
                            <a:latin typeface="Cambria Math" panose="02040503050406030204" pitchFamily="18" charset="0"/>
                          </a:rPr>
                          <m:t>2</m:t>
                        </m:r>
                      </m:sup>
                    </m:sSup>
                  </m:oMath>
                </a14:m>
                <a:r>
                  <a:rPr lang="en-US" dirty="0">
                    <a:solidFill>
                      <a:srgbClr val="FF0000"/>
                    </a:solidFill>
                  </a:rPr>
                  <a:t> = </a:t>
                </a:r>
                <a:r>
                  <a:rPr lang="en-US" dirty="0" smtClean="0">
                    <a:solidFill>
                      <a:srgbClr val="FF0000"/>
                    </a:solidFill>
                  </a:rPr>
                  <a:t> 86</a:t>
                </a:r>
              </a:p>
              <a:p>
                <a:pPr marL="0" indent="0">
                  <a:spcBef>
                    <a:spcPts val="0"/>
                  </a:spcBef>
                  <a:spcAft>
                    <a:spcPts val="0"/>
                  </a:spcAft>
                  <a:buNone/>
                </a:pPr>
                <a:r>
                  <a:rPr lang="en-US" dirty="0" smtClean="0"/>
                  <a:t>  </a:t>
                </a:r>
              </a:p>
              <a:p>
                <a:pPr marL="0" indent="0">
                  <a:spcBef>
                    <a:spcPts val="0"/>
                  </a:spcBef>
                  <a:spcAft>
                    <a:spcPts val="0"/>
                  </a:spcAft>
                  <a:buNone/>
                </a:pPr>
                <a:r>
                  <a:rPr lang="en-US" sz="1200" dirty="0">
                    <a:solidFill>
                      <a:srgbClr val="7030A0"/>
                    </a:solidFill>
                  </a:rPr>
                  <a:t> </a:t>
                </a:r>
                <a:r>
                  <a:rPr lang="en-US" sz="1200" dirty="0" smtClean="0">
                    <a:solidFill>
                      <a:srgbClr val="7030A0"/>
                    </a:solidFill>
                  </a:rPr>
                  <a:t>  We start off knowing that the sum of squares of (3,2,10) are listed above and a new number “1” is added to the set. Here we are searching for the new mean value </a:t>
                </a:r>
              </a:p>
              <a:p>
                <a:pPr marL="0" indent="0">
                  <a:spcBef>
                    <a:spcPts val="0"/>
                  </a:spcBef>
                  <a:spcAft>
                    <a:spcPts val="0"/>
                  </a:spcAft>
                  <a:buNone/>
                </a:pPr>
                <a:r>
                  <a:rPr lang="en-US" sz="1200" dirty="0">
                    <a:solidFill>
                      <a:srgbClr val="7030A0"/>
                    </a:solidFill>
                  </a:rPr>
                  <a:t> </a:t>
                </a:r>
                <a:r>
                  <a:rPr lang="en-US" sz="1200" dirty="0" smtClean="0">
                    <a:solidFill>
                      <a:srgbClr val="7030A0"/>
                    </a:solidFill>
                  </a:rPr>
                  <a:t>  of the vector (3,2,10,1) and doing a little work as possible</a:t>
                </a:r>
              </a:p>
              <a:p>
                <a:pPr marL="0" indent="0">
                  <a:spcBef>
                    <a:spcPts val="0"/>
                  </a:spcBef>
                  <a:spcAft>
                    <a:spcPts val="0"/>
                  </a:spcAft>
                  <a:buNone/>
                </a:pPr>
                <a:endParaRPr lang="en-US" sz="1200" dirty="0">
                  <a:solidFill>
                    <a:srgbClr val="7030A0"/>
                  </a:solidFill>
                </a:endParaRPr>
              </a:p>
              <a:p>
                <a:pPr marL="0" indent="0">
                  <a:spcBef>
                    <a:spcPts val="0"/>
                  </a:spcBef>
                  <a:spcAft>
                    <a:spcPts val="0"/>
                  </a:spcAft>
                  <a:buNone/>
                </a:pPr>
                <a:r>
                  <a:rPr lang="en-US" sz="1200" dirty="0" smtClean="0">
                    <a:solidFill>
                      <a:srgbClr val="7030A0"/>
                    </a:solidFill>
                  </a:rPr>
                  <a:t>   This </a:t>
                </a:r>
                <a:r>
                  <a:rPr lang="en-US" sz="1200" dirty="0">
                    <a:solidFill>
                      <a:srgbClr val="7030A0"/>
                    </a:solidFill>
                  </a:rPr>
                  <a:t>is very popular in Data science…in Statistics we would just start the entire computation over because data size and </a:t>
                </a:r>
              </a:p>
              <a:p>
                <a:pPr marL="0" indent="0">
                  <a:spcBef>
                    <a:spcPts val="0"/>
                  </a:spcBef>
                  <a:spcAft>
                    <a:spcPts val="0"/>
                  </a:spcAft>
                  <a:buNone/>
                </a:pPr>
                <a:r>
                  <a:rPr lang="en-US" sz="1200" dirty="0">
                    <a:solidFill>
                      <a:srgbClr val="7030A0"/>
                    </a:solidFill>
                  </a:rPr>
                  <a:t>   time are irreverent </a:t>
                </a:r>
              </a:p>
              <a:p>
                <a:pPr marL="0" indent="0">
                  <a:spcBef>
                    <a:spcPts val="0"/>
                  </a:spcBef>
                  <a:spcAft>
                    <a:spcPts val="0"/>
                  </a:spcAft>
                  <a:buNone/>
                </a:pPr>
                <a:endParaRPr lang="en-US" sz="1200" dirty="0">
                  <a:solidFill>
                    <a:srgbClr val="7030A0"/>
                  </a:solidFill>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1097280" y="1845734"/>
                <a:ext cx="10221208" cy="4023360"/>
              </a:xfrm>
              <a:blipFill>
                <a:blip r:embed="rId2"/>
                <a:stretch>
                  <a:fillRect l="-537" t="-1515"/>
                </a:stretch>
              </a:blipFill>
            </p:spPr>
            <p:txBody>
              <a:bodyPr/>
              <a:lstStyle/>
              <a:p>
                <a:r>
                  <a:rPr lang="en-US">
                    <a:noFill/>
                  </a:rPr>
                  <a:t> </a:t>
                </a:r>
              </a:p>
            </p:txBody>
          </p:sp>
        </mc:Fallback>
      </mc:AlternateContent>
    </p:spTree>
    <p:extLst>
      <p:ext uri="{BB962C8B-B14F-4D97-AF65-F5344CB8AC3E}">
        <p14:creationId xmlns:p14="http://schemas.microsoft.com/office/powerpoint/2010/main" val="17104156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Linear Regression</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430966" y="1831786"/>
            <a:ext cx="6623823" cy="4403265"/>
          </a:xfrm>
        </p:spPr>
      </p:pic>
      <p:cxnSp>
        <p:nvCxnSpPr>
          <p:cNvPr id="6" name="Straight Connector 5"/>
          <p:cNvCxnSpPr/>
          <p:nvPr/>
        </p:nvCxnSpPr>
        <p:spPr>
          <a:xfrm flipV="1">
            <a:off x="3423424" y="2932771"/>
            <a:ext cx="5341434" cy="2594911"/>
          </a:xfrm>
          <a:prstGeom prst="line">
            <a:avLst/>
          </a:prstGeom>
        </p:spPr>
        <p:style>
          <a:lnRef idx="1">
            <a:schemeClr val="dk1"/>
          </a:lnRef>
          <a:fillRef idx="0">
            <a:schemeClr val="dk1"/>
          </a:fillRef>
          <a:effectRef idx="0">
            <a:schemeClr val="dk1"/>
          </a:effectRef>
          <a:fontRef idx="minor">
            <a:schemeClr val="tx1"/>
          </a:fontRef>
        </p:style>
      </p:cxnSp>
      <p:cxnSp>
        <p:nvCxnSpPr>
          <p:cNvPr id="8" name="Straight Connector 7"/>
          <p:cNvCxnSpPr/>
          <p:nvPr/>
        </p:nvCxnSpPr>
        <p:spPr>
          <a:xfrm flipV="1">
            <a:off x="3278458" y="3579542"/>
            <a:ext cx="5486400" cy="1583473"/>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5922163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Investment Portfolio </a:t>
            </a:r>
            <a:endParaRPr lang="en-US" dirty="0"/>
          </a:p>
        </p:txBody>
      </p:sp>
      <p:sp>
        <p:nvSpPr>
          <p:cNvPr id="3" name="Content Placeholder 2"/>
          <p:cNvSpPr>
            <a:spLocks noGrp="1"/>
          </p:cNvSpPr>
          <p:nvPr>
            <p:ph idx="1"/>
          </p:nvPr>
        </p:nvSpPr>
        <p:spPr/>
        <p:txBody>
          <a:bodyPr/>
          <a:lstStyle/>
          <a:p>
            <a:r>
              <a:rPr lang="en-US" dirty="0" smtClean="0"/>
              <a:t>You have an investment portfolio like your 401K account.  Your account is invested in some mix of stocks and bonds.   </a:t>
            </a:r>
          </a:p>
          <a:p>
            <a:r>
              <a:rPr lang="en-US" dirty="0" smtClean="0"/>
              <a:t>The funds do not disclose which stocks they are invested in but you notice that when the DJIA goes up, you balance goes up and when the DJIA goes down, you balance goes down.  </a:t>
            </a:r>
          </a:p>
          <a:p>
            <a:r>
              <a:rPr lang="en-US" dirty="0" smtClean="0"/>
              <a:t>Because the fund manager may make changes to the funds portfolio, your account balance will not directly map to the DJIA but will loosely map to it. </a:t>
            </a:r>
          </a:p>
          <a:p>
            <a:r>
              <a:rPr lang="en-US" dirty="0" smtClean="0"/>
              <a:t>You want to find a percentage.  If the DJIA goes up X percent then you account will go up Y percent. If X and Y can be found, then your account will go up Y/X whenever the DJIA goes up X percent.  For example, if the DJIA goes up 3% and during that time your account went up 2%, then we conclude that for every 1% increase in the DJIA will cause your account will go up 2/3 = 0.6667.  </a:t>
            </a:r>
          </a:p>
          <a:p>
            <a:endParaRPr lang="en-US" dirty="0"/>
          </a:p>
        </p:txBody>
      </p:sp>
    </p:spTree>
    <p:extLst>
      <p:ext uri="{BB962C8B-B14F-4D97-AF65-F5344CB8AC3E}">
        <p14:creationId xmlns:p14="http://schemas.microsoft.com/office/powerpoint/2010/main" val="27810792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 Tracking your 401K for 5 months</a:t>
            </a:r>
            <a:endParaRPr lang="en-US" dirty="0"/>
          </a:p>
        </p:txBody>
      </p:sp>
      <p:sp>
        <p:nvSpPr>
          <p:cNvPr id="3" name="Content Placeholder 2"/>
          <p:cNvSpPr>
            <a:spLocks noGrp="1"/>
          </p:cNvSpPr>
          <p:nvPr>
            <p:ph idx="1"/>
          </p:nvPr>
        </p:nvSpPr>
        <p:spPr>
          <a:xfrm>
            <a:off x="1097280" y="1859382"/>
            <a:ext cx="10058400" cy="4023360"/>
          </a:xfrm>
        </p:spPr>
        <p:txBody>
          <a:bodyPr/>
          <a:lstStyle/>
          <a:p>
            <a:endParaRPr lang="en-US" dirty="0" smtClean="0"/>
          </a:p>
          <a:p>
            <a:endParaRPr lang="en-US" dirty="0"/>
          </a:p>
        </p:txBody>
      </p:sp>
      <p:pic>
        <p:nvPicPr>
          <p:cNvPr id="4" name="Picture 3"/>
          <p:cNvPicPr>
            <a:picLocks noChangeAspect="1"/>
          </p:cNvPicPr>
          <p:nvPr/>
        </p:nvPicPr>
        <p:blipFill>
          <a:blip r:embed="rId2"/>
          <a:stretch>
            <a:fillRect/>
          </a:stretch>
        </p:blipFill>
        <p:spPr>
          <a:xfrm>
            <a:off x="1298668" y="2511188"/>
            <a:ext cx="9196460" cy="2364066"/>
          </a:xfrm>
          <a:prstGeom prst="rect">
            <a:avLst/>
          </a:prstGeom>
        </p:spPr>
      </p:pic>
    </p:spTree>
    <p:extLst>
      <p:ext uri="{BB962C8B-B14F-4D97-AF65-F5344CB8AC3E}">
        <p14:creationId xmlns:p14="http://schemas.microsoft.com/office/powerpoint/2010/main" val="3168040912"/>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225</TotalTime>
  <Words>691</Words>
  <Application>Microsoft Office PowerPoint</Application>
  <PresentationFormat>Widescreen</PresentationFormat>
  <Paragraphs>60</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Calibri</vt:lpstr>
      <vt:lpstr>Calibri Light</vt:lpstr>
      <vt:lpstr>Cambria Math</vt:lpstr>
      <vt:lpstr>Wingdings</vt:lpstr>
      <vt:lpstr>Retrospect</vt:lpstr>
      <vt:lpstr>Linear Regression</vt:lpstr>
      <vt:lpstr>Average(Mean) and Median</vt:lpstr>
      <vt:lpstr>Finding the mean (sum distances = 0)</vt:lpstr>
      <vt:lpstr>Finding the median (sum |distances|)</vt:lpstr>
      <vt:lpstr>Finding the mean (least sum of squares)</vt:lpstr>
      <vt:lpstr>Finding new mean (least sum of squares)</vt:lpstr>
      <vt:lpstr>Linear Regression</vt:lpstr>
      <vt:lpstr>Investment Portfolio </vt:lpstr>
      <vt:lpstr>Ex) Tracking your 401K for 5 months</vt:lpstr>
      <vt:lpstr>Possible</vt:lpstr>
    </vt:vector>
  </TitlesOfParts>
  <Company>Information Management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Linear Regression</dc:title>
  <dc:creator>testman</dc:creator>
  <cp:lastModifiedBy>Bill Byrne</cp:lastModifiedBy>
  <cp:revision>26</cp:revision>
  <dcterms:created xsi:type="dcterms:W3CDTF">2017-12-06T18:49:29Z</dcterms:created>
  <dcterms:modified xsi:type="dcterms:W3CDTF">2019-06-10T21:15:02Z</dcterms:modified>
</cp:coreProperties>
</file>