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Markets – (Stock Market)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Jack’s Ribs place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Restaurant near the university</a:t>
            </a:r>
          </a:p>
          <a:p>
            <a:r>
              <a:rPr lang="en-US" dirty="0" smtClean="0"/>
              <a:t>Worth $1M</a:t>
            </a:r>
          </a:p>
          <a:p>
            <a:r>
              <a:rPr lang="en-US" dirty="0" smtClean="0"/>
              <a:t>10 owners each owning 1/10 of the business</a:t>
            </a:r>
          </a:p>
          <a:p>
            <a:pPr lvl="1"/>
            <a:r>
              <a:rPr lang="en-US" dirty="0" smtClean="0"/>
              <a:t>10 shares each worth $1M/10 = $100,000</a:t>
            </a:r>
          </a:p>
          <a:p>
            <a:r>
              <a:rPr lang="en-US" dirty="0" smtClean="0"/>
              <a:t>Questions:</a:t>
            </a:r>
          </a:p>
          <a:p>
            <a:pPr lvl="1"/>
            <a:r>
              <a:rPr lang="en-US" dirty="0" smtClean="0"/>
              <a:t>What if someone wants to buy/sell a share?</a:t>
            </a:r>
          </a:p>
          <a:p>
            <a:pPr lvl="1"/>
            <a:r>
              <a:rPr lang="en-US" dirty="0" smtClean="0"/>
              <a:t>Why is the restaurant worth $1M? </a:t>
            </a:r>
          </a:p>
          <a:p>
            <a:pPr lvl="1"/>
            <a:r>
              <a:rPr lang="en-US" dirty="0" smtClean="0"/>
              <a:t>Could the restaurant’s value ($1M) change?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Publicly Traded Companies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company that has permission to offer its registered securities (stock, bonds, etc.) for sale to the general public, typically through a stock exchange, </a:t>
            </a:r>
          </a:p>
          <a:p>
            <a:r>
              <a:rPr lang="en-US" dirty="0" smtClean="0"/>
              <a:t>Occasionally a company whose stock is traded over the counter (OTC) via market makers who use non-exchange quotation services.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New York Stock Exchange</a:t>
            </a:r>
            <a:endParaRPr lang="en-US" dirty="0"/>
          </a:p>
        </p:txBody>
      </p:sp>
      <p:pic>
        <p:nvPicPr>
          <p:cNvPr id="4" name="Content Placeholder 3" descr="800px-Photos_NewYork1_03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95400" y="1954213"/>
            <a:ext cx="6172200" cy="462915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2511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219200" y="1905000"/>
            <a:ext cx="3048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19200" y="2438400"/>
            <a:ext cx="3048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219200" y="2971800"/>
            <a:ext cx="3048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19200" y="4038600"/>
            <a:ext cx="3048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219200" y="4572000"/>
            <a:ext cx="3048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219200" y="5181600"/>
            <a:ext cx="3048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600200" y="1925638"/>
            <a:ext cx="274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 dirty="0"/>
              <a:t>400 </a:t>
            </a:r>
            <a:r>
              <a:rPr lang="en-US" sz="1600" dirty="0" err="1"/>
              <a:t>sh</a:t>
            </a:r>
            <a:r>
              <a:rPr lang="en-US" sz="1600" dirty="0"/>
              <a:t> IBM @ $100.25</a:t>
            </a: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1371600" y="2209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1371600" y="2743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1371600" y="3276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 flipV="1">
            <a:off x="1371600" y="4343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 flipV="1">
            <a:off x="1371600" y="3733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 flipV="1">
            <a:off x="1371600" y="4876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1600200" y="2438400"/>
            <a:ext cx="2667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 dirty="0"/>
              <a:t>200 </a:t>
            </a:r>
            <a:r>
              <a:rPr lang="en-US" sz="1600" dirty="0" err="1"/>
              <a:t>sh</a:t>
            </a:r>
            <a:r>
              <a:rPr lang="en-US" sz="1600" dirty="0"/>
              <a:t> IBM @ MKT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1600200" y="2971800"/>
            <a:ext cx="1895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200 sh IBM @ MKT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1676400" y="3962400"/>
            <a:ext cx="1895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100 sh IBM @ MKT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1676400" y="4572000"/>
            <a:ext cx="1895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200 sh IBM @ MKT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1676400" y="5181600"/>
            <a:ext cx="2003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100 sh IBM @ $99.75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304800" y="18288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Seller 3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304800" y="2438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Seller 2</a:t>
            </a: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304800" y="29718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Seller 1</a:t>
            </a: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304800" y="40386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Buyer 1</a:t>
            </a:r>
          </a:p>
        </p:txBody>
      </p: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304800" y="45720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Buyer 2</a:t>
            </a:r>
          </a:p>
        </p:txBody>
      </p:sp>
      <p:sp>
        <p:nvSpPr>
          <p:cNvPr id="27" name="Text Box 29"/>
          <p:cNvSpPr txBox="1">
            <a:spLocks noChangeArrowheads="1"/>
          </p:cNvSpPr>
          <p:nvPr/>
        </p:nvSpPr>
        <p:spPr bwMode="auto">
          <a:xfrm>
            <a:off x="304800" y="510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Buyer 3</a:t>
            </a:r>
          </a:p>
        </p:txBody>
      </p:sp>
      <p:sp>
        <p:nvSpPr>
          <p:cNvPr id="28" name="Text Box 30"/>
          <p:cNvSpPr txBox="1">
            <a:spLocks noChangeArrowheads="1"/>
          </p:cNvSpPr>
          <p:nvPr/>
        </p:nvSpPr>
        <p:spPr bwMode="auto">
          <a:xfrm>
            <a:off x="1600200" y="1143000"/>
            <a:ext cx="2133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tx2"/>
                </a:solidFill>
              </a:rPr>
              <a:t>IBM              LU</a:t>
            </a:r>
          </a:p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tx2"/>
                </a:solidFill>
              </a:rPr>
              <a:t>    100.00           2.75</a:t>
            </a:r>
          </a:p>
        </p:txBody>
      </p:sp>
      <p:sp>
        <p:nvSpPr>
          <p:cNvPr id="29" name="Line 31"/>
          <p:cNvSpPr>
            <a:spLocks noChangeShapeType="1"/>
          </p:cNvSpPr>
          <p:nvPr/>
        </p:nvSpPr>
        <p:spPr bwMode="auto">
          <a:xfrm>
            <a:off x="762000" y="12192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Line 32"/>
          <p:cNvSpPr>
            <a:spLocks noChangeShapeType="1"/>
          </p:cNvSpPr>
          <p:nvPr/>
        </p:nvSpPr>
        <p:spPr bwMode="auto">
          <a:xfrm>
            <a:off x="762000" y="17526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5791200" y="1905000"/>
            <a:ext cx="3048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5791200" y="2438400"/>
            <a:ext cx="3048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5791200" y="2971800"/>
            <a:ext cx="3048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791200" y="4038600"/>
            <a:ext cx="3048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5791200" y="4572000"/>
            <a:ext cx="3048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5791200" y="5181600"/>
            <a:ext cx="3048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7" name="Line 63"/>
          <p:cNvSpPr>
            <a:spLocks noChangeShapeType="1"/>
          </p:cNvSpPr>
          <p:nvPr/>
        </p:nvSpPr>
        <p:spPr bwMode="auto">
          <a:xfrm>
            <a:off x="5943600" y="2209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8" name="Line 64"/>
          <p:cNvSpPr>
            <a:spLocks noChangeShapeType="1"/>
          </p:cNvSpPr>
          <p:nvPr/>
        </p:nvSpPr>
        <p:spPr bwMode="auto">
          <a:xfrm>
            <a:off x="5943600" y="2743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9" name="Line 65"/>
          <p:cNvSpPr>
            <a:spLocks noChangeShapeType="1"/>
          </p:cNvSpPr>
          <p:nvPr/>
        </p:nvSpPr>
        <p:spPr bwMode="auto">
          <a:xfrm>
            <a:off x="5943600" y="3276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0" name="Line 66"/>
          <p:cNvSpPr>
            <a:spLocks noChangeShapeType="1"/>
          </p:cNvSpPr>
          <p:nvPr/>
        </p:nvSpPr>
        <p:spPr bwMode="auto">
          <a:xfrm flipV="1">
            <a:off x="5943600" y="4343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1" name="Line 67"/>
          <p:cNvSpPr>
            <a:spLocks noChangeShapeType="1"/>
          </p:cNvSpPr>
          <p:nvPr/>
        </p:nvSpPr>
        <p:spPr bwMode="auto">
          <a:xfrm flipV="1">
            <a:off x="5943600" y="3733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2" name="Line 68"/>
          <p:cNvSpPr>
            <a:spLocks noChangeShapeType="1"/>
          </p:cNvSpPr>
          <p:nvPr/>
        </p:nvSpPr>
        <p:spPr bwMode="auto">
          <a:xfrm flipV="1">
            <a:off x="5943600" y="4876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3" name="Text Box 69"/>
          <p:cNvSpPr txBox="1">
            <a:spLocks noChangeArrowheads="1"/>
          </p:cNvSpPr>
          <p:nvPr/>
        </p:nvSpPr>
        <p:spPr bwMode="auto">
          <a:xfrm>
            <a:off x="6172200" y="2971800"/>
            <a:ext cx="2105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400 sh IBM @ $100.25</a:t>
            </a:r>
          </a:p>
        </p:txBody>
      </p:sp>
      <p:sp>
        <p:nvSpPr>
          <p:cNvPr id="44" name="Text Box 70"/>
          <p:cNvSpPr txBox="1">
            <a:spLocks noChangeArrowheads="1"/>
          </p:cNvSpPr>
          <p:nvPr/>
        </p:nvSpPr>
        <p:spPr bwMode="auto">
          <a:xfrm>
            <a:off x="6248400" y="3962400"/>
            <a:ext cx="202170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 dirty="0"/>
              <a:t>100 </a:t>
            </a:r>
            <a:r>
              <a:rPr lang="en-US" sz="1600" dirty="0" err="1"/>
              <a:t>sh</a:t>
            </a:r>
            <a:r>
              <a:rPr lang="en-US" sz="1600" dirty="0"/>
              <a:t> IBM @ $</a:t>
            </a:r>
            <a:r>
              <a:rPr lang="en-US" sz="1600" dirty="0" smtClean="0"/>
              <a:t>99.75</a:t>
            </a:r>
            <a:endParaRPr lang="en-US" sz="1600" dirty="0"/>
          </a:p>
        </p:txBody>
      </p:sp>
      <p:sp>
        <p:nvSpPr>
          <p:cNvPr id="45" name="Text Box 71"/>
          <p:cNvSpPr txBox="1">
            <a:spLocks noChangeArrowheads="1"/>
          </p:cNvSpPr>
          <p:nvPr/>
        </p:nvSpPr>
        <p:spPr bwMode="auto">
          <a:xfrm>
            <a:off x="6248400" y="4572000"/>
            <a:ext cx="202170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 dirty="0"/>
              <a:t>200 </a:t>
            </a:r>
            <a:r>
              <a:rPr lang="en-US" sz="1600" dirty="0" err="1"/>
              <a:t>sh</a:t>
            </a:r>
            <a:r>
              <a:rPr lang="en-US" sz="1600" dirty="0"/>
              <a:t> IBM @ </a:t>
            </a:r>
            <a:r>
              <a:rPr lang="en-US" sz="1600" dirty="0" smtClean="0"/>
              <a:t>$</a:t>
            </a:r>
            <a:r>
              <a:rPr lang="en-US" sz="1600" dirty="0" smtClean="0"/>
              <a:t>99.50</a:t>
            </a:r>
            <a:endParaRPr lang="en-US" sz="1600" dirty="0"/>
          </a:p>
        </p:txBody>
      </p:sp>
      <p:sp>
        <p:nvSpPr>
          <p:cNvPr id="46" name="Text Box 72"/>
          <p:cNvSpPr txBox="1">
            <a:spLocks noChangeArrowheads="1"/>
          </p:cNvSpPr>
          <p:nvPr/>
        </p:nvSpPr>
        <p:spPr bwMode="auto">
          <a:xfrm>
            <a:off x="6248400" y="5181600"/>
            <a:ext cx="202170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 dirty="0"/>
              <a:t>100 </a:t>
            </a:r>
            <a:r>
              <a:rPr lang="en-US" sz="1600" dirty="0" err="1"/>
              <a:t>sh</a:t>
            </a:r>
            <a:r>
              <a:rPr lang="en-US" sz="1600" dirty="0"/>
              <a:t> IBM @ $</a:t>
            </a:r>
            <a:r>
              <a:rPr lang="en-US" sz="1600" dirty="0" smtClean="0"/>
              <a:t>99.25</a:t>
            </a:r>
            <a:endParaRPr lang="en-US" sz="1600" dirty="0"/>
          </a:p>
        </p:txBody>
      </p:sp>
      <p:sp>
        <p:nvSpPr>
          <p:cNvPr id="47" name="Text Box 73"/>
          <p:cNvSpPr txBox="1">
            <a:spLocks noChangeArrowheads="1"/>
          </p:cNvSpPr>
          <p:nvPr/>
        </p:nvSpPr>
        <p:spPr bwMode="auto">
          <a:xfrm>
            <a:off x="4876800" y="18288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Seller 5</a:t>
            </a:r>
          </a:p>
        </p:txBody>
      </p:sp>
      <p:sp>
        <p:nvSpPr>
          <p:cNvPr id="48" name="Text Box 74"/>
          <p:cNvSpPr txBox="1">
            <a:spLocks noChangeArrowheads="1"/>
          </p:cNvSpPr>
          <p:nvPr/>
        </p:nvSpPr>
        <p:spPr bwMode="auto">
          <a:xfrm>
            <a:off x="4876800" y="2438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Seller 4</a:t>
            </a:r>
          </a:p>
        </p:txBody>
      </p:sp>
      <p:sp>
        <p:nvSpPr>
          <p:cNvPr id="49" name="Text Box 75"/>
          <p:cNvSpPr txBox="1">
            <a:spLocks noChangeArrowheads="1"/>
          </p:cNvSpPr>
          <p:nvPr/>
        </p:nvSpPr>
        <p:spPr bwMode="auto">
          <a:xfrm>
            <a:off x="4876800" y="29718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Seller 3</a:t>
            </a:r>
          </a:p>
        </p:txBody>
      </p:sp>
      <p:sp>
        <p:nvSpPr>
          <p:cNvPr id="50" name="Text Box 76"/>
          <p:cNvSpPr txBox="1">
            <a:spLocks noChangeArrowheads="1"/>
          </p:cNvSpPr>
          <p:nvPr/>
        </p:nvSpPr>
        <p:spPr bwMode="auto">
          <a:xfrm>
            <a:off x="4876800" y="40386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Buyer 5</a:t>
            </a:r>
          </a:p>
        </p:txBody>
      </p:sp>
      <p:sp>
        <p:nvSpPr>
          <p:cNvPr id="51" name="Text Box 77"/>
          <p:cNvSpPr txBox="1">
            <a:spLocks noChangeArrowheads="1"/>
          </p:cNvSpPr>
          <p:nvPr/>
        </p:nvSpPr>
        <p:spPr bwMode="auto">
          <a:xfrm>
            <a:off x="4876800" y="45720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Buyer 6</a:t>
            </a:r>
          </a:p>
        </p:txBody>
      </p:sp>
      <p:sp>
        <p:nvSpPr>
          <p:cNvPr id="52" name="Text Box 78"/>
          <p:cNvSpPr txBox="1">
            <a:spLocks noChangeArrowheads="1"/>
          </p:cNvSpPr>
          <p:nvPr/>
        </p:nvSpPr>
        <p:spPr bwMode="auto">
          <a:xfrm>
            <a:off x="4876800" y="510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Buyer 7</a:t>
            </a:r>
          </a:p>
        </p:txBody>
      </p:sp>
      <p:sp>
        <p:nvSpPr>
          <p:cNvPr id="53" name="Line 79"/>
          <p:cNvSpPr>
            <a:spLocks noChangeShapeType="1"/>
          </p:cNvSpPr>
          <p:nvPr/>
        </p:nvSpPr>
        <p:spPr bwMode="auto">
          <a:xfrm>
            <a:off x="5334000" y="12192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4" name="Line 80"/>
          <p:cNvSpPr>
            <a:spLocks noChangeShapeType="1"/>
          </p:cNvSpPr>
          <p:nvPr/>
        </p:nvSpPr>
        <p:spPr bwMode="auto">
          <a:xfrm>
            <a:off x="5334000" y="17526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5" name="Text Box 81"/>
          <p:cNvSpPr txBox="1">
            <a:spLocks noChangeArrowheads="1"/>
          </p:cNvSpPr>
          <p:nvPr/>
        </p:nvSpPr>
        <p:spPr bwMode="auto">
          <a:xfrm>
            <a:off x="5715000" y="1143000"/>
            <a:ext cx="2133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2"/>
                </a:solidFill>
              </a:rPr>
              <a:t>IBM              LU</a:t>
            </a:r>
          </a:p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2"/>
                </a:solidFill>
              </a:rPr>
              <a:t>    99.75          3.00</a:t>
            </a:r>
          </a:p>
        </p:txBody>
      </p:sp>
      <p:sp>
        <p:nvSpPr>
          <p:cNvPr id="56" name="Text Box 82"/>
          <p:cNvSpPr txBox="1">
            <a:spLocks noChangeArrowheads="1"/>
          </p:cNvSpPr>
          <p:nvPr/>
        </p:nvSpPr>
        <p:spPr bwMode="auto">
          <a:xfrm>
            <a:off x="898525" y="3414713"/>
            <a:ext cx="1039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rgbClr val="009900"/>
                </a:solidFill>
              </a:rPr>
              <a:t>MARKET</a:t>
            </a:r>
          </a:p>
        </p:txBody>
      </p:sp>
      <p:sp>
        <p:nvSpPr>
          <p:cNvPr id="57" name="Text Box 83"/>
          <p:cNvSpPr txBox="1">
            <a:spLocks noChangeArrowheads="1"/>
          </p:cNvSpPr>
          <p:nvPr/>
        </p:nvSpPr>
        <p:spPr bwMode="auto">
          <a:xfrm>
            <a:off x="5410200" y="3429000"/>
            <a:ext cx="1039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rgbClr val="009900"/>
                </a:solidFill>
              </a:rPr>
              <a:t>MARKET</a:t>
            </a:r>
          </a:p>
        </p:txBody>
      </p:sp>
      <p:sp>
        <p:nvSpPr>
          <p:cNvPr id="58" name="Text Box 84"/>
          <p:cNvSpPr txBox="1">
            <a:spLocks noChangeArrowheads="1"/>
          </p:cNvSpPr>
          <p:nvPr/>
        </p:nvSpPr>
        <p:spPr bwMode="auto">
          <a:xfrm>
            <a:off x="6172200" y="2438400"/>
            <a:ext cx="2105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100 sh IBM @ $100.50</a:t>
            </a:r>
          </a:p>
        </p:txBody>
      </p:sp>
      <p:sp>
        <p:nvSpPr>
          <p:cNvPr id="59" name="Text Box 85"/>
          <p:cNvSpPr txBox="1">
            <a:spLocks noChangeArrowheads="1"/>
          </p:cNvSpPr>
          <p:nvPr/>
        </p:nvSpPr>
        <p:spPr bwMode="auto">
          <a:xfrm>
            <a:off x="6172200" y="1905000"/>
            <a:ext cx="2105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600"/>
              <a:t>800 sh IBM @ $100.75</a:t>
            </a:r>
          </a:p>
        </p:txBody>
      </p:sp>
      <p:sp>
        <p:nvSpPr>
          <p:cNvPr id="60" name="AutoShape 86"/>
          <p:cNvSpPr>
            <a:spLocks noChangeArrowheads="1"/>
          </p:cNvSpPr>
          <p:nvPr/>
        </p:nvSpPr>
        <p:spPr bwMode="auto">
          <a:xfrm>
            <a:off x="3962400" y="3124200"/>
            <a:ext cx="762000" cy="457200"/>
          </a:xfrm>
          <a:prstGeom prst="righ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of a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BBBO (Best Bid Best Offer)</a:t>
            </a:r>
          </a:p>
          <a:p>
            <a:pPr lvl="0"/>
            <a:r>
              <a:rPr lang="en-US" dirty="0" smtClean="0"/>
              <a:t>Auction</a:t>
            </a:r>
          </a:p>
          <a:p>
            <a:pPr lvl="0"/>
            <a:r>
              <a:rPr lang="en-US" dirty="0" smtClean="0"/>
              <a:t>Market orders</a:t>
            </a:r>
          </a:p>
          <a:p>
            <a:pPr lvl="0"/>
            <a:r>
              <a:rPr lang="en-US" dirty="0" smtClean="0"/>
              <a:t>Limits orders</a:t>
            </a:r>
          </a:p>
          <a:p>
            <a:pPr lvl="0"/>
            <a:r>
              <a:rPr lang="en-US" dirty="0" smtClean="0"/>
              <a:t>Constantly changing prices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</TotalTime>
  <Words>248</Words>
  <Application>Microsoft Office PowerPoint</Application>
  <PresentationFormat>On-screen Show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Georgia</vt:lpstr>
      <vt:lpstr>Times New Roman</vt:lpstr>
      <vt:lpstr>Trebuchet MS</vt:lpstr>
      <vt:lpstr>Wingdings 2</vt:lpstr>
      <vt:lpstr>Urban</vt:lpstr>
      <vt:lpstr>Markets – (Stock Market)</vt:lpstr>
      <vt:lpstr>Example: Jack’s Ribs place</vt:lpstr>
      <vt:lpstr>Publicly Traded Companies</vt:lpstr>
      <vt:lpstr>      New York Stock Exchange</vt:lpstr>
      <vt:lpstr>PowerPoint Presentation</vt:lpstr>
      <vt:lpstr>Features of a market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Markets – Stock Market</dc:title>
  <dc:creator/>
  <cp:lastModifiedBy>testman</cp:lastModifiedBy>
  <cp:revision>6</cp:revision>
  <dcterms:created xsi:type="dcterms:W3CDTF">2006-08-16T00:00:00Z</dcterms:created>
  <dcterms:modified xsi:type="dcterms:W3CDTF">2016-06-05T19:24:08Z</dcterms:modified>
</cp:coreProperties>
</file>