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Stock Options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Calls and Puts</a:t>
            </a:r>
          </a:p>
          <a:p>
            <a:r>
              <a:rPr lang="en-US" dirty="0" smtClean="0"/>
              <a:t>European, American and Asian Options</a:t>
            </a:r>
          </a:p>
          <a:p>
            <a:r>
              <a:rPr lang="en-US" dirty="0" smtClean="0"/>
              <a:t>Put-Call Parity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627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Payoffs: Short Call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986291"/>
            <a:ext cx="5943600" cy="3883152"/>
          </a:xfrm>
        </p:spPr>
      </p:pic>
    </p:spTree>
    <p:extLst>
      <p:ext uri="{BB962C8B-B14F-4D97-AF65-F5344CB8AC3E}">
        <p14:creationId xmlns:p14="http://schemas.microsoft.com/office/powerpoint/2010/main" val="2493176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Payoffs: Short Put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057400"/>
            <a:ext cx="5791199" cy="3783584"/>
          </a:xfrm>
        </p:spPr>
      </p:pic>
    </p:spTree>
    <p:extLst>
      <p:ext uri="{BB962C8B-B14F-4D97-AF65-F5344CB8AC3E}">
        <p14:creationId xmlns:p14="http://schemas.microsoft.com/office/powerpoint/2010/main" val="3748105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Put-Call Parity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371600" y="1828800"/>
                <a:ext cx="6629400" cy="4038600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en-US" dirty="0"/>
                  <a:t>Consider 2 investors</a:t>
                </a:r>
              </a:p>
              <a:p>
                <a:r>
                  <a:rPr lang="en-US" dirty="0"/>
                  <a:t>Investor A) </a:t>
                </a:r>
                <a:endParaRPr lang="en-US" dirty="0"/>
              </a:p>
              <a:p>
                <a:pPr lvl="1"/>
                <a:r>
                  <a:rPr lang="en-US" dirty="0" smtClean="0"/>
                  <a:t>1 </a:t>
                </a:r>
                <a:r>
                  <a:rPr lang="en-US" dirty="0"/>
                  <a:t>European call </a:t>
                </a:r>
                <a:r>
                  <a:rPr lang="en-US" dirty="0" smtClean="0"/>
                  <a:t>with strike price K</a:t>
                </a:r>
                <a:endParaRPr lang="en-US" dirty="0"/>
              </a:p>
              <a:p>
                <a:pPr lvl="1"/>
                <a:r>
                  <a:rPr lang="en-US" dirty="0" smtClean="0"/>
                  <a:t>an </a:t>
                </a:r>
                <a:r>
                  <a:rPr lang="en-US" dirty="0"/>
                  <a:t>amount of cash K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/>
                        </m:ctrlPr>
                      </m:sSupPr>
                      <m:e>
                        <m:r>
                          <a:rPr lang="en-US" i="1"/>
                          <m:t>𝑒</m:t>
                        </m:r>
                      </m:e>
                      <m:sup>
                        <m:r>
                          <a:rPr lang="en-US" i="1"/>
                          <m:t>−</m:t>
                        </m:r>
                        <m:r>
                          <a:rPr lang="en-US" i="1"/>
                          <m:t>𝑟𝑡</m:t>
                        </m:r>
                      </m:sup>
                    </m:sSup>
                  </m:oMath>
                </a14:m>
                <a:r>
                  <a:rPr lang="en-US" dirty="0" smtClean="0"/>
                  <a:t> to put in the bank</a:t>
                </a:r>
                <a:endParaRPr lang="en-US" dirty="0"/>
              </a:p>
              <a:p>
                <a:r>
                  <a:rPr lang="en-US" dirty="0"/>
                  <a:t>Investor B) </a:t>
                </a:r>
                <a:endParaRPr lang="en-US" dirty="0"/>
              </a:p>
              <a:p>
                <a:pPr lvl="1"/>
                <a:r>
                  <a:rPr lang="en-US" dirty="0" smtClean="0"/>
                  <a:t>1 </a:t>
                </a:r>
                <a:r>
                  <a:rPr lang="en-US" dirty="0"/>
                  <a:t>European </a:t>
                </a:r>
                <a:r>
                  <a:rPr lang="en-US" dirty="0" smtClean="0"/>
                  <a:t>put with strike K</a:t>
                </a:r>
              </a:p>
              <a:p>
                <a:pPr lvl="1"/>
                <a:r>
                  <a:rPr lang="en-US" dirty="0" smtClean="0"/>
                  <a:t>1 </a:t>
                </a:r>
                <a:r>
                  <a:rPr lang="en-US" dirty="0"/>
                  <a:t>share of the </a:t>
                </a:r>
                <a:r>
                  <a:rPr lang="en-US" dirty="0" smtClean="0"/>
                  <a:t>underlying stock currently at K. 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Notice that both investors have the same value max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𝑆</m:t>
                        </m:r>
                      </m:e>
                      <m:sub>
                        <m:r>
                          <a:rPr lang="en-US" i="1"/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, K)</a:t>
                </a:r>
              </a:p>
              <a:p>
                <a:r>
                  <a:rPr lang="en-US" dirty="0"/>
                  <a:t>The cost of becoming investor A and B today must be the same otherwise there is an arbitrage. </a:t>
                </a:r>
              </a:p>
              <a:p>
                <a:pPr marL="0" indent="0">
                  <a:buNone/>
                </a:pPr>
                <a:r>
                  <a:rPr lang="en-US" dirty="0"/>
                  <a:t>Therefore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/>
                        <m:t>𝑐</m:t>
                      </m:r>
                      <m:r>
                        <a:rPr lang="en-US" i="1"/>
                        <m:t>+</m:t>
                      </m:r>
                      <m:r>
                        <a:rPr lang="en-US" i="1"/>
                        <m:t>𝐾</m:t>
                      </m:r>
                      <m:sSup>
                        <m:sSupPr>
                          <m:ctrlPr>
                            <a:rPr lang="en-US" i="1"/>
                          </m:ctrlPr>
                        </m:sSupPr>
                        <m:e>
                          <m:r>
                            <a:rPr lang="en-US" i="1"/>
                            <m:t>𝑒</m:t>
                          </m:r>
                        </m:e>
                        <m:sup>
                          <m:r>
                            <a:rPr lang="en-US" i="1"/>
                            <m:t>−</m:t>
                          </m:r>
                          <m:r>
                            <a:rPr lang="en-US" i="1"/>
                            <m:t>𝑟𝑡</m:t>
                          </m:r>
                        </m:sup>
                      </m:sSup>
                      <m:r>
                        <a:rPr lang="en-US" i="1"/>
                        <m:t>=</m:t>
                      </m:r>
                      <m:r>
                        <a:rPr lang="en-US" i="1"/>
                        <m:t>𝑝</m:t>
                      </m:r>
                      <m:r>
                        <a:rPr lang="en-US" i="1"/>
                        <m:t>+ </m:t>
                      </m:r>
                      <m:sSub>
                        <m:sSubPr>
                          <m:ctrlPr>
                            <a:rPr lang="en-US" i="1"/>
                          </m:ctrlPr>
                        </m:sSubPr>
                        <m:e>
                          <m:r>
                            <a:rPr lang="en-US" i="1"/>
                            <m:t>𝑆</m:t>
                          </m:r>
                        </m:e>
                        <m:sub>
                          <m:r>
                            <a:rPr lang="en-US" i="1"/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This relationship is called </a:t>
                </a:r>
                <a:r>
                  <a:rPr lang="en-US" dirty="0">
                    <a:solidFill>
                      <a:srgbClr val="FF0000"/>
                    </a:solidFill>
                  </a:rPr>
                  <a:t>put-call parity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71600" y="1828800"/>
                <a:ext cx="6629400" cy="4038600"/>
              </a:xfrm>
              <a:blipFill rotWithShape="1">
                <a:blip r:embed="rId2"/>
                <a:stretch>
                  <a:fillRect l="-919" t="-2262" r="-1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5742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Example) Put-Call Parity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For a stock like IBM</a:t>
                </a:r>
              </a:p>
              <a:p>
                <a:pPr marL="365760" lvl="1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/>
                  <a:t> = $100</a:t>
                </a:r>
              </a:p>
              <a:p>
                <a:pPr marL="365760" lvl="1" indent="0">
                  <a:buNone/>
                </a:pPr>
                <a:r>
                  <a:rPr lang="en-US" dirty="0" smtClean="0"/>
                  <a:t>Call option K = $110.25, T = 1 year, c = $10</a:t>
                </a:r>
              </a:p>
              <a:p>
                <a:pPr marL="365760" lvl="1" indent="0">
                  <a:buNone/>
                </a:pPr>
                <a:r>
                  <a:rPr lang="en-US" dirty="0" smtClean="0"/>
                  <a:t>Interest rate r = 0.05</a:t>
                </a:r>
              </a:p>
              <a:p>
                <a:pPr marL="0" indent="0">
                  <a:buNone/>
                </a:pPr>
                <a:r>
                  <a:rPr lang="en-US" dirty="0" smtClean="0"/>
                  <a:t>What is the price of a put option at K=105?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endParaRPr lang="en-US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p=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</a:rPr>
                      <m:t>𝑐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</a:rPr>
                      <m:t>𝐾</m:t>
                    </m:r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𝑟𝑡</m:t>
                        </m:r>
                      </m:sup>
                    </m:sSup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= $10 + $105 - $100 = $15</a:t>
                </a:r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76" t="-1184" r="-1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7117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1973, Options came to the forefront as a trading vehicle when the Chicago Board of Options (CBOE) offered listed option trading to the public for the first time.</a:t>
            </a:r>
          </a:p>
          <a:p>
            <a:r>
              <a:rPr lang="en-US" dirty="0"/>
              <a:t>An “Option” is a contract is a contract that entitles its owner to </a:t>
            </a:r>
          </a:p>
          <a:p>
            <a:pPr lvl="1"/>
            <a:r>
              <a:rPr lang="en-US" dirty="0"/>
              <a:t>buy or sell a security (called the underlying security) </a:t>
            </a:r>
          </a:p>
          <a:p>
            <a:pPr lvl="1"/>
            <a:r>
              <a:rPr lang="en-US" dirty="0"/>
              <a:t>at a certain price (the strike price) 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n/before </a:t>
            </a:r>
            <a:r>
              <a:rPr lang="en-US" dirty="0"/>
              <a:t>a certain date (the </a:t>
            </a:r>
            <a:r>
              <a:rPr lang="en-US" dirty="0" smtClean="0"/>
              <a:t>expiration </a:t>
            </a:r>
            <a:r>
              <a:rPr lang="en-US" dirty="0"/>
              <a:t>date)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516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an 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IBM stock is currently selling for $81.50 per share</a:t>
            </a:r>
          </a:p>
          <a:p>
            <a:pPr lvl="0"/>
            <a:r>
              <a:rPr lang="en-US" dirty="0"/>
              <a:t>Steve and Mary agree to the following:</a:t>
            </a:r>
          </a:p>
          <a:p>
            <a:pPr lvl="1"/>
            <a:r>
              <a:rPr lang="en-US" sz="2400" dirty="0"/>
              <a:t>Mary is required to sell 100 shares of IBM </a:t>
            </a:r>
            <a:r>
              <a:rPr lang="en-US" sz="2400" dirty="0" smtClean="0"/>
              <a:t>to </a:t>
            </a:r>
            <a:r>
              <a:rPr lang="en-US" sz="2400" dirty="0"/>
              <a:t>Steve for $85 per share any time that Steve wants in the next 3 months.</a:t>
            </a:r>
          </a:p>
          <a:p>
            <a:pPr lvl="1"/>
            <a:r>
              <a:rPr lang="en-US" sz="2400" dirty="0"/>
              <a:t>Steve will pay Mary $2 per share- up front, non-refundable for this option. $2*100 = $200.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642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do Options Buyers exist?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/>
              <a:t>Why would Steve do this</a:t>
            </a:r>
            <a:r>
              <a:rPr lang="en-US" dirty="0"/>
              <a:t>?   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He is hoping that IBM, at some point in the next 3 months, will sell for much more than $85.   Let’s say IBM goes up to $100/</a:t>
            </a:r>
            <a:r>
              <a:rPr lang="en-US" dirty="0" err="1"/>
              <a:t>sh</a:t>
            </a:r>
            <a:r>
              <a:rPr lang="en-US" dirty="0"/>
              <a:t> in 2 months later, the following could happen: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lvl="0" indent="0">
              <a:buNone/>
            </a:pPr>
            <a:r>
              <a:rPr lang="en-US" dirty="0"/>
              <a:t>Steve calls Mary and say, “guess what? I want to exercise my option and buy 100 shares of IBM from you for $85 each.  </a:t>
            </a:r>
          </a:p>
          <a:p>
            <a:pPr marL="0" lvl="0" indent="0">
              <a:buNone/>
            </a:pPr>
            <a:r>
              <a:rPr lang="en-US" dirty="0"/>
              <a:t>Mary gives Steve 100 shares of IBM </a:t>
            </a:r>
          </a:p>
          <a:p>
            <a:pPr marL="0" lvl="0" indent="0">
              <a:buNone/>
            </a:pPr>
            <a:r>
              <a:rPr lang="en-US" dirty="0"/>
              <a:t>Steve gives Mary for $85 * 100 = $8,500</a:t>
            </a:r>
          </a:p>
          <a:p>
            <a:pPr marL="0" lvl="0" indent="0">
              <a:buNone/>
            </a:pPr>
            <a:r>
              <a:rPr lang="en-US" dirty="0"/>
              <a:t>Steve sells the 100 Shares to the open market for $100 each giving him 100 * $100 = $10,000.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Steve’s total profit is:</a:t>
            </a:r>
          </a:p>
          <a:p>
            <a:pPr marL="0" indent="0">
              <a:buNone/>
            </a:pPr>
            <a:r>
              <a:rPr lang="en-US" dirty="0"/>
              <a:t>$10,000 - $200 - $8,500 = $1,300.    Not bad for 2 months of work?  Right?   Actually what work did he do?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308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do Options sellers Exist?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Since Steve will not call Mary as long as IBM is under $85, she is hoping that IBM doesn’t go over $85 within the next 3 months.   If IBM never goes over, $85 in the 3 months of the Options Contract, Steve will never Call Mary and Mary will make a profit of $200 for doing nothing.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150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Call Options </a:t>
            </a:r>
            <a:r>
              <a:rPr lang="en-US" dirty="0" smtClean="0"/>
              <a:t>- </a:t>
            </a:r>
            <a:r>
              <a:rPr lang="en-US" dirty="0"/>
              <a:t>The buyer/owner/holder of the option contract has the right to </a:t>
            </a:r>
            <a:r>
              <a:rPr lang="en-US" dirty="0">
                <a:solidFill>
                  <a:srgbClr val="FF0000"/>
                </a:solidFill>
              </a:rPr>
              <a:t>buy</a:t>
            </a:r>
            <a:r>
              <a:rPr lang="en-US" dirty="0"/>
              <a:t> the underlying stock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Put Options </a:t>
            </a:r>
            <a:r>
              <a:rPr lang="en-US" dirty="0" smtClean="0"/>
              <a:t>- </a:t>
            </a:r>
            <a:r>
              <a:rPr lang="en-US" dirty="0"/>
              <a:t>The buyer/owner/holder of the option contract has the right to </a:t>
            </a:r>
            <a:r>
              <a:rPr lang="en-US" dirty="0" smtClean="0">
                <a:solidFill>
                  <a:srgbClr val="FF0000"/>
                </a:solidFill>
              </a:rPr>
              <a:t>sell</a:t>
            </a:r>
            <a:r>
              <a:rPr lang="en-US" dirty="0" smtClean="0"/>
              <a:t> </a:t>
            </a:r>
            <a:r>
              <a:rPr lang="en-US" dirty="0"/>
              <a:t>the underlying stock.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612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Styles of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European</a:t>
            </a:r>
            <a:r>
              <a:rPr lang="en-US" dirty="0" smtClean="0"/>
              <a:t> – the option can only be invoked on the expiration day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American</a:t>
            </a:r>
            <a:r>
              <a:rPr lang="en-US" dirty="0" smtClean="0"/>
              <a:t> – the option can be invoked any time from now until the expiration date at the owners request.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Asian</a:t>
            </a:r>
            <a:r>
              <a:rPr lang="en-US" dirty="0" smtClean="0"/>
              <a:t> - </a:t>
            </a:r>
            <a:r>
              <a:rPr lang="en-US" dirty="0"/>
              <a:t>the payoff is determined by the average underlying price over some pre-set period of time</a:t>
            </a:r>
          </a:p>
        </p:txBody>
      </p:sp>
    </p:spTree>
    <p:extLst>
      <p:ext uri="{BB962C8B-B14F-4D97-AF65-F5344CB8AC3E}">
        <p14:creationId xmlns:p14="http://schemas.microsoft.com/office/powerpoint/2010/main" val="4223595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Payoffs: Long Call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040" y="2057400"/>
            <a:ext cx="5758560" cy="3762259"/>
          </a:xfrm>
        </p:spPr>
      </p:pic>
    </p:spTree>
    <p:extLst>
      <p:ext uri="{BB962C8B-B14F-4D97-AF65-F5344CB8AC3E}">
        <p14:creationId xmlns:p14="http://schemas.microsoft.com/office/powerpoint/2010/main" val="2870814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Payoffs: Long Put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2036075"/>
            <a:ext cx="5791200" cy="3783584"/>
          </a:xfrm>
        </p:spPr>
      </p:pic>
    </p:spTree>
    <p:extLst>
      <p:ext uri="{BB962C8B-B14F-4D97-AF65-F5344CB8AC3E}">
        <p14:creationId xmlns:p14="http://schemas.microsoft.com/office/powerpoint/2010/main" val="10997370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53</TotalTime>
  <Words>539</Words>
  <Application>Microsoft Office PowerPoint</Application>
  <PresentationFormat>On-screen Show (4:3)</PresentationFormat>
  <Paragraphs>62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Pushpin</vt:lpstr>
      <vt:lpstr>Stock Options</vt:lpstr>
      <vt:lpstr>Options</vt:lpstr>
      <vt:lpstr>Example of an Option</vt:lpstr>
      <vt:lpstr>Why do Options Buyers exist?</vt:lpstr>
      <vt:lpstr>Why do Options sellers Exist?</vt:lpstr>
      <vt:lpstr>Types of options</vt:lpstr>
      <vt:lpstr>Styles of Options</vt:lpstr>
      <vt:lpstr>Payoffs: Long Call </vt:lpstr>
      <vt:lpstr>Payoffs: Long Put</vt:lpstr>
      <vt:lpstr>Payoffs: Short Call</vt:lpstr>
      <vt:lpstr>Payoffs: Short Put</vt:lpstr>
      <vt:lpstr>Put-Call Parity</vt:lpstr>
      <vt:lpstr>Example) Put-Call Parity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Stock Options</dc:title>
  <dc:creator>Byrne, William</dc:creator>
  <cp:lastModifiedBy>Information Management</cp:lastModifiedBy>
  <cp:revision>7</cp:revision>
  <dcterms:created xsi:type="dcterms:W3CDTF">2006-08-16T00:00:00Z</dcterms:created>
  <dcterms:modified xsi:type="dcterms:W3CDTF">2011-09-21T21:00:49Z</dcterms:modified>
</cp:coreProperties>
</file>