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72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84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3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21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8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70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3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48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8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5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7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8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04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4AD0-B690-45EA-8ED0-248FD70E82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273D60-0A5E-45FF-A96E-9E3BAC7F84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Parameters, return values, pass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E2D6E10D-9984-4BEF-8D5D-29E3B07E46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5" y="758952"/>
            <a:ext cx="4615873" cy="246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AF6F9-50F4-49AD-BF39-D5BB9C9B9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that do/return nothing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B6E93-67CD-4AC0-857A-4D59D1F1B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 </a:t>
            </a:r>
            <a:r>
              <a:rPr lang="en-US" dirty="0" err="1">
                <a:solidFill>
                  <a:srgbClr val="FF0000"/>
                </a:solidFill>
              </a:rPr>
              <a:t>DoNothing</a:t>
            </a:r>
            <a:r>
              <a:rPr lang="en-US" dirty="0">
                <a:solidFill>
                  <a:srgbClr val="FF0000"/>
                </a:solidFill>
              </a:rPr>
              <a:t>():</a:t>
            </a:r>
          </a:p>
          <a:p>
            <a:r>
              <a:rPr lang="en-US" dirty="0">
                <a:solidFill>
                  <a:srgbClr val="FF0000"/>
                </a:solidFill>
              </a:rPr>
              <a:t>      pass</a:t>
            </a:r>
          </a:p>
          <a:p>
            <a:endParaRPr lang="en-US" dirty="0"/>
          </a:p>
          <a:p>
            <a:r>
              <a:rPr lang="en-US" dirty="0"/>
              <a:t>To create a function that doesn’t do anything leaving it blank like in C/Java will cause confusion because the body of the function must be indented. So we indent and type the python keyword ‘pass’ </a:t>
            </a:r>
          </a:p>
          <a:p>
            <a:endParaRPr lang="en-US" dirty="0"/>
          </a:p>
          <a:p>
            <a:r>
              <a:rPr lang="en-US" dirty="0">
                <a:solidFill>
                  <a:srgbClr val="7030A0"/>
                </a:solidFill>
              </a:rPr>
              <a:t>C++ equivalent function that does nothing and returns nothing</a:t>
            </a:r>
          </a:p>
          <a:p>
            <a:r>
              <a:rPr lang="en-US" dirty="0">
                <a:solidFill>
                  <a:srgbClr val="FF0000"/>
                </a:solidFill>
              </a:rPr>
              <a:t>void </a:t>
            </a:r>
            <a:r>
              <a:rPr lang="en-US" dirty="0" err="1">
                <a:solidFill>
                  <a:srgbClr val="FF0000"/>
                </a:solidFill>
              </a:rPr>
              <a:t>DoNothing</a:t>
            </a:r>
            <a:r>
              <a:rPr lang="en-US" dirty="0">
                <a:solidFill>
                  <a:srgbClr val="FF0000"/>
                </a:solidFill>
              </a:rPr>
              <a:t>() { } </a:t>
            </a:r>
          </a:p>
        </p:txBody>
      </p:sp>
    </p:spTree>
    <p:extLst>
      <p:ext uri="{BB962C8B-B14F-4D97-AF65-F5344CB8AC3E}">
        <p14:creationId xmlns:p14="http://schemas.microsoft.com/office/powerpoint/2010/main" val="373640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F8E52-8C7C-415C-8E06-950C64359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that return none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0BE49-7F37-4166-B6E7-E7B23B8A0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 </a:t>
            </a:r>
            <a:r>
              <a:rPr lang="en-US" dirty="0" err="1">
                <a:solidFill>
                  <a:srgbClr val="FF0000"/>
                </a:solidFill>
              </a:rPr>
              <a:t>helloWorldFunction</a:t>
            </a:r>
            <a:r>
              <a:rPr lang="en-US" dirty="0">
                <a:solidFill>
                  <a:srgbClr val="FF0000"/>
                </a:solidFill>
              </a:rPr>
              <a:t>():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    print(“Hello World from a function")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this function prints a sentence but returns nothing.  You can return the ‘none’ object if you like</a:t>
            </a:r>
          </a:p>
          <a:p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def </a:t>
            </a:r>
            <a:r>
              <a:rPr lang="en-US" dirty="0" err="1">
                <a:solidFill>
                  <a:srgbClr val="FF0000"/>
                </a:solidFill>
              </a:rPr>
              <a:t>helloWorldFunction</a:t>
            </a:r>
            <a:r>
              <a:rPr lang="en-US" dirty="0">
                <a:solidFill>
                  <a:srgbClr val="FF0000"/>
                </a:solidFill>
              </a:rPr>
              <a:t>():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    print(“Hello World from a function")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return</a:t>
            </a:r>
          </a:p>
        </p:txBody>
      </p:sp>
    </p:spTree>
    <p:extLst>
      <p:ext uri="{BB962C8B-B14F-4D97-AF65-F5344CB8AC3E}">
        <p14:creationId xmlns:p14="http://schemas.microsoft.com/office/powerpoint/2010/main" val="278031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A7A42-8580-4B5C-9105-7EC9C73AA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Arguments (recap)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C1A65-3638-4B1C-B8EC-9D4175DE0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 percent(num, dem = 100):  </a:t>
            </a:r>
          </a:p>
          <a:p>
            <a:r>
              <a:rPr lang="en-US" dirty="0">
                <a:solidFill>
                  <a:srgbClr val="FF0000"/>
                </a:solidFill>
              </a:rPr>
              <a:t>    return a/b</a:t>
            </a:r>
          </a:p>
          <a:p>
            <a:endParaRPr lang="en-US" dirty="0"/>
          </a:p>
          <a:p>
            <a:r>
              <a:rPr lang="en-US" dirty="0"/>
              <a:t>f = </a:t>
            </a:r>
            <a:r>
              <a:rPr lang="en-US" dirty="0" smtClean="0"/>
              <a:t>percent</a:t>
            </a:r>
            <a:r>
              <a:rPr lang="en-US" dirty="0" smtClean="0"/>
              <a:t>(1,2</a:t>
            </a:r>
            <a:r>
              <a:rPr lang="en-US" dirty="0"/>
              <a:t>)  # f will be set to 1/2 which is 0.5</a:t>
            </a:r>
          </a:p>
          <a:p>
            <a:r>
              <a:rPr lang="en-US" dirty="0"/>
              <a:t>f = </a:t>
            </a:r>
            <a:r>
              <a:rPr lang="en-US" dirty="0" smtClean="0"/>
              <a:t>percent</a:t>
            </a:r>
            <a:r>
              <a:rPr lang="en-US" dirty="0" smtClean="0"/>
              <a:t>(30</a:t>
            </a:r>
            <a:r>
              <a:rPr lang="en-US" dirty="0"/>
              <a:t>)  # f will be set to 30/100, second parameter defaults to 100    </a:t>
            </a:r>
          </a:p>
        </p:txBody>
      </p:sp>
    </p:spTree>
    <p:extLst>
      <p:ext uri="{BB962C8B-B14F-4D97-AF65-F5344CB8AC3E}">
        <p14:creationId xmlns:p14="http://schemas.microsoft.com/office/powerpoint/2010/main" val="146762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A7A42-8580-4B5C-9105-7EC9C73AA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Arguments (recap)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C1A65-3638-4B1C-B8EC-9D4175DE0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 percent(num, dem = 100):  </a:t>
            </a:r>
          </a:p>
          <a:p>
            <a:r>
              <a:rPr lang="en-US" dirty="0">
                <a:solidFill>
                  <a:srgbClr val="FF0000"/>
                </a:solidFill>
              </a:rPr>
              <a:t>    return a/b</a:t>
            </a:r>
          </a:p>
          <a:p>
            <a:endParaRPr lang="en-US" dirty="0"/>
          </a:p>
          <a:p>
            <a:r>
              <a:rPr lang="en-US" dirty="0"/>
              <a:t>f = </a:t>
            </a:r>
            <a:r>
              <a:rPr lang="en-US" dirty="0" smtClean="0"/>
              <a:t>percent</a:t>
            </a:r>
            <a:r>
              <a:rPr lang="en-US" dirty="0" smtClean="0"/>
              <a:t>()                     </a:t>
            </a:r>
            <a:r>
              <a:rPr lang="en-US" dirty="0">
                <a:solidFill>
                  <a:srgbClr val="7030A0"/>
                </a:solidFill>
              </a:rPr>
              <a:t># error because num is a required argument (no default provided)</a:t>
            </a:r>
          </a:p>
          <a:p>
            <a:r>
              <a:rPr lang="en-US" dirty="0"/>
              <a:t>f = </a:t>
            </a:r>
            <a:r>
              <a:rPr lang="en-US" dirty="0" smtClean="0"/>
              <a:t>percent</a:t>
            </a:r>
            <a:r>
              <a:rPr lang="en-US" dirty="0" smtClean="0"/>
              <a:t>(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/>
              <a:t>= 200)  </a:t>
            </a:r>
            <a:r>
              <a:rPr lang="en-US" dirty="0">
                <a:solidFill>
                  <a:srgbClr val="7030A0"/>
                </a:solidFill>
              </a:rPr>
              <a:t># error again </a:t>
            </a:r>
            <a:r>
              <a:rPr lang="en-US" dirty="0" err="1">
                <a:solidFill>
                  <a:srgbClr val="7030A0"/>
                </a:solidFill>
              </a:rPr>
              <a:t>again</a:t>
            </a:r>
            <a:r>
              <a:rPr lang="en-US" dirty="0">
                <a:solidFill>
                  <a:srgbClr val="7030A0"/>
                </a:solidFill>
              </a:rPr>
              <a:t> is required     </a:t>
            </a:r>
          </a:p>
        </p:txBody>
      </p:sp>
    </p:spTree>
    <p:extLst>
      <p:ext uri="{BB962C8B-B14F-4D97-AF65-F5344CB8AC3E}">
        <p14:creationId xmlns:p14="http://schemas.microsoft.com/office/powerpoint/2010/main" val="421711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A7A42-8580-4B5C-9105-7EC9C73AA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Keyword Arguments (recap)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C1A65-3638-4B1C-B8EC-9D4175DE0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 percent(num, dem = 100):  </a:t>
            </a:r>
          </a:p>
          <a:p>
            <a:r>
              <a:rPr lang="en-US" dirty="0">
                <a:solidFill>
                  <a:srgbClr val="FF0000"/>
                </a:solidFill>
              </a:rPr>
              <a:t>    return a/b</a:t>
            </a:r>
          </a:p>
          <a:p>
            <a:endParaRPr lang="en-US" dirty="0"/>
          </a:p>
          <a:p>
            <a:r>
              <a:rPr lang="en-US" dirty="0"/>
              <a:t>f = </a:t>
            </a:r>
            <a:r>
              <a:rPr lang="en-US" dirty="0" smtClean="0"/>
              <a:t>percent</a:t>
            </a:r>
            <a:r>
              <a:rPr lang="en-US" dirty="0" smtClean="0"/>
              <a:t>(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/>
              <a:t>= 200, num = 100)  </a:t>
            </a:r>
            <a:r>
              <a:rPr lang="en-US" dirty="0">
                <a:solidFill>
                  <a:srgbClr val="7030A0"/>
                </a:solidFill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23192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A7A42-8580-4B5C-9105-7EC9C73AA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Keyword Arguments (recap)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C1A65-3638-4B1C-B8EC-9D4175DE0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 sum(*numbers):  </a:t>
            </a:r>
          </a:p>
          <a:p>
            <a:r>
              <a:rPr lang="en-US" dirty="0">
                <a:solidFill>
                  <a:srgbClr val="FF0000"/>
                </a:solidFill>
              </a:rPr>
              <a:t>    return sum(numbers)</a:t>
            </a:r>
          </a:p>
          <a:p>
            <a:endParaRPr lang="en-US" dirty="0"/>
          </a:p>
          <a:p>
            <a:r>
              <a:rPr lang="en-US" dirty="0"/>
              <a:t>f = sum(1,3,5)        </a:t>
            </a:r>
            <a:r>
              <a:rPr lang="en-US" dirty="0">
                <a:solidFill>
                  <a:srgbClr val="7030A0"/>
                </a:solidFill>
              </a:rPr>
              <a:t># f will be 8</a:t>
            </a:r>
          </a:p>
          <a:p>
            <a:r>
              <a:rPr lang="en-US" dirty="0"/>
              <a:t>f = sum(1,3,5,7)   </a:t>
            </a:r>
            <a:r>
              <a:rPr lang="en-US" dirty="0">
                <a:solidFill>
                  <a:srgbClr val="7030A0"/>
                </a:solidFill>
              </a:rPr>
              <a:t># f will be 15       </a:t>
            </a:r>
          </a:p>
        </p:txBody>
      </p:sp>
    </p:spTree>
    <p:extLst>
      <p:ext uri="{BB962C8B-B14F-4D97-AF65-F5344CB8AC3E}">
        <p14:creationId xmlns:p14="http://schemas.microsoft.com/office/powerpoint/2010/main" val="390401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FB438-EA3D-4F8A-A7EA-C90283FA1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872A2-8875-4720-98A1-26E023142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def </a:t>
            </a:r>
            <a:r>
              <a:rPr lang="en-US" dirty="0" err="1">
                <a:solidFill>
                  <a:srgbClr val="FF0000"/>
                </a:solidFill>
              </a:rPr>
              <a:t>multiplyBy</a:t>
            </a:r>
            <a:r>
              <a:rPr lang="en-US" dirty="0">
                <a:solidFill>
                  <a:srgbClr val="FF0000"/>
                </a:solidFill>
              </a:rPr>
              <a:t>(n):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    return lambda a : a * n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err="1">
                <a:solidFill>
                  <a:srgbClr val="FF0000"/>
                </a:solidFill>
              </a:rPr>
              <a:t>doubleMe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multiplyBy</a:t>
            </a:r>
            <a:r>
              <a:rPr lang="en-US" dirty="0">
                <a:solidFill>
                  <a:srgbClr val="FF0000"/>
                </a:solidFill>
              </a:rPr>
              <a:t>(2)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x = </a:t>
            </a:r>
            <a:r>
              <a:rPr lang="en-US" dirty="0" err="1">
                <a:solidFill>
                  <a:srgbClr val="FF0000"/>
                </a:solidFill>
              </a:rPr>
              <a:t>doubleMe</a:t>
            </a:r>
            <a:r>
              <a:rPr lang="en-US" dirty="0">
                <a:solidFill>
                  <a:srgbClr val="FF0000"/>
                </a:solidFill>
              </a:rPr>
              <a:t>(3)  </a:t>
            </a:r>
            <a:r>
              <a:rPr lang="en-US" dirty="0">
                <a:solidFill>
                  <a:srgbClr val="7030A0"/>
                </a:solidFill>
              </a:rPr>
              <a:t># will set x to 6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A lambda function is a template to generate other functions. </a:t>
            </a:r>
          </a:p>
          <a:p>
            <a:r>
              <a:rPr lang="en-US" dirty="0">
                <a:solidFill>
                  <a:srgbClr val="7030A0"/>
                </a:solidFill>
              </a:rPr>
              <a:t>Effectually the above code generate the function 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def </a:t>
            </a:r>
            <a:r>
              <a:rPr lang="en-US" dirty="0" err="1">
                <a:solidFill>
                  <a:srgbClr val="FF0000"/>
                </a:solidFill>
              </a:rPr>
              <a:t>doubleMe</a:t>
            </a:r>
            <a:r>
              <a:rPr lang="en-US" dirty="0">
                <a:solidFill>
                  <a:srgbClr val="FF0000"/>
                </a:solidFill>
              </a:rPr>
              <a:t>(a)</a:t>
            </a:r>
          </a:p>
          <a:p>
            <a:r>
              <a:rPr lang="en-US" dirty="0">
                <a:solidFill>
                  <a:srgbClr val="FF0000"/>
                </a:solidFill>
              </a:rPr>
              <a:t>    return a * 2</a:t>
            </a:r>
          </a:p>
        </p:txBody>
      </p:sp>
    </p:spTree>
    <p:extLst>
      <p:ext uri="{BB962C8B-B14F-4D97-AF65-F5344CB8AC3E}">
        <p14:creationId xmlns:p14="http://schemas.microsoft.com/office/powerpoint/2010/main" val="17345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FB438-EA3D-4F8A-A7EA-C90283FA1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872A2-8875-4720-98A1-26E023142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 </a:t>
            </a:r>
            <a:r>
              <a:rPr lang="en-US" dirty="0" err="1">
                <a:solidFill>
                  <a:srgbClr val="FF0000"/>
                </a:solidFill>
              </a:rPr>
              <a:t>multiplyBy</a:t>
            </a:r>
            <a:r>
              <a:rPr lang="en-US" dirty="0">
                <a:solidFill>
                  <a:srgbClr val="FF0000"/>
                </a:solidFill>
              </a:rPr>
              <a:t>(n):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    return lambda a : a * n          </a:t>
            </a:r>
            <a:r>
              <a:rPr lang="en-US" dirty="0">
                <a:solidFill>
                  <a:srgbClr val="7030A0"/>
                </a:solidFill>
              </a:rPr>
              <a:t># define a template to generate functions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err="1">
                <a:solidFill>
                  <a:srgbClr val="FF0000"/>
                </a:solidFill>
              </a:rPr>
              <a:t>doubleMe</a:t>
            </a:r>
            <a:r>
              <a:rPr lang="en-US" dirty="0">
                <a:solidFill>
                  <a:srgbClr val="FF0000"/>
                </a:solidFill>
              </a:rPr>
              <a:t>       = </a:t>
            </a:r>
            <a:r>
              <a:rPr lang="en-US" dirty="0" err="1">
                <a:solidFill>
                  <a:srgbClr val="FF0000"/>
                </a:solidFill>
              </a:rPr>
              <a:t>multiplyBy</a:t>
            </a:r>
            <a:r>
              <a:rPr lang="en-US" dirty="0">
                <a:solidFill>
                  <a:srgbClr val="FF0000"/>
                </a:solidFill>
              </a:rPr>
              <a:t>(2)  </a:t>
            </a:r>
            <a:r>
              <a:rPr lang="en-US" dirty="0">
                <a:solidFill>
                  <a:srgbClr val="7030A0"/>
                </a:solidFill>
              </a:rPr>
              <a:t># generates a function that doubles its input parameter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err="1">
                <a:solidFill>
                  <a:srgbClr val="FF0000"/>
                </a:solidFill>
              </a:rPr>
              <a:t>tripleMe</a:t>
            </a:r>
            <a:r>
              <a:rPr lang="en-US" dirty="0">
                <a:solidFill>
                  <a:srgbClr val="FF0000"/>
                </a:solidFill>
              </a:rPr>
              <a:t>          = </a:t>
            </a:r>
            <a:r>
              <a:rPr lang="en-US" dirty="0" err="1">
                <a:solidFill>
                  <a:srgbClr val="FF0000"/>
                </a:solidFill>
              </a:rPr>
              <a:t>multiplyBy</a:t>
            </a:r>
            <a:r>
              <a:rPr lang="en-US" dirty="0">
                <a:solidFill>
                  <a:srgbClr val="FF0000"/>
                </a:solidFill>
              </a:rPr>
              <a:t>(3)  </a:t>
            </a:r>
            <a:r>
              <a:rPr lang="en-US" dirty="0">
                <a:solidFill>
                  <a:srgbClr val="7030A0"/>
                </a:solidFill>
              </a:rPr>
              <a:t># generates a function that triples its input parameter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quadrupleMe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multiplyBy</a:t>
            </a:r>
            <a:r>
              <a:rPr lang="en-US" dirty="0">
                <a:solidFill>
                  <a:srgbClr val="FF0000"/>
                </a:solidFill>
              </a:rPr>
              <a:t>(4)  </a:t>
            </a:r>
            <a:r>
              <a:rPr lang="en-US" dirty="0">
                <a:solidFill>
                  <a:srgbClr val="7030A0"/>
                </a:solidFill>
              </a:rPr>
              <a:t># generates a function that </a:t>
            </a:r>
            <a:r>
              <a:rPr lang="en-US" dirty="0" err="1">
                <a:solidFill>
                  <a:srgbClr val="7030A0"/>
                </a:solidFill>
              </a:rPr>
              <a:t>quatruples</a:t>
            </a:r>
            <a:r>
              <a:rPr lang="en-US" dirty="0">
                <a:solidFill>
                  <a:srgbClr val="7030A0"/>
                </a:solidFill>
              </a:rPr>
              <a:t> its input parameter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x = </a:t>
            </a:r>
            <a:r>
              <a:rPr lang="en-US" dirty="0" err="1">
                <a:solidFill>
                  <a:srgbClr val="FF0000"/>
                </a:solidFill>
              </a:rPr>
              <a:t>doubleMe</a:t>
            </a:r>
            <a:r>
              <a:rPr lang="en-US" dirty="0">
                <a:solidFill>
                  <a:srgbClr val="FF0000"/>
                </a:solidFill>
              </a:rPr>
              <a:t>(100)                     </a:t>
            </a:r>
            <a:r>
              <a:rPr lang="en-US" dirty="0">
                <a:solidFill>
                  <a:srgbClr val="7030A0"/>
                </a:solidFill>
              </a:rPr>
              <a:t># sets x to 200 which is double the input parameter</a:t>
            </a:r>
          </a:p>
          <a:p>
            <a:r>
              <a:rPr lang="en-US" dirty="0">
                <a:solidFill>
                  <a:srgbClr val="FF0000"/>
                </a:solidFill>
              </a:rPr>
              <a:t>y = </a:t>
            </a:r>
            <a:r>
              <a:rPr lang="en-US" dirty="0" err="1">
                <a:solidFill>
                  <a:srgbClr val="FF0000"/>
                </a:solidFill>
              </a:rPr>
              <a:t>tripleMe</a:t>
            </a:r>
            <a:r>
              <a:rPr lang="en-US" dirty="0">
                <a:solidFill>
                  <a:srgbClr val="FF0000"/>
                </a:solidFill>
              </a:rPr>
              <a:t>(100)                        </a:t>
            </a:r>
            <a:r>
              <a:rPr lang="en-US" dirty="0">
                <a:solidFill>
                  <a:srgbClr val="7030A0"/>
                </a:solidFill>
              </a:rPr>
              <a:t># sets y to 300 which is triple the input parameter</a:t>
            </a:r>
          </a:p>
        </p:txBody>
      </p:sp>
    </p:spTree>
    <p:extLst>
      <p:ext uri="{BB962C8B-B14F-4D97-AF65-F5344CB8AC3E}">
        <p14:creationId xmlns:p14="http://schemas.microsoft.com/office/powerpoint/2010/main" val="255909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9983B-AC5D-480E-9E5D-9AABE6A62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8CD7D-559F-4FCE-988E-BA153DB5E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Python a function is defined using the def keyword:  (short for </a:t>
            </a:r>
            <a:r>
              <a:rPr lang="en-US" b="1" dirty="0"/>
              <a:t>def</a:t>
            </a:r>
            <a:r>
              <a:rPr lang="en-US" dirty="0"/>
              <a:t>ine)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def </a:t>
            </a:r>
            <a:r>
              <a:rPr lang="en-US" dirty="0" err="1">
                <a:solidFill>
                  <a:srgbClr val="FF0000"/>
                </a:solidFill>
              </a:rPr>
              <a:t>helloWorldFunction</a:t>
            </a:r>
            <a:r>
              <a:rPr lang="en-US" dirty="0">
                <a:solidFill>
                  <a:srgbClr val="FF0000"/>
                </a:solidFill>
              </a:rPr>
              <a:t>():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    print(“Hello World from a function")</a:t>
            </a:r>
          </a:p>
          <a:p>
            <a:endParaRPr lang="en-US" dirty="0"/>
          </a:p>
          <a:p>
            <a:r>
              <a:rPr lang="en-US" dirty="0"/>
              <a:t>Notice that this function performs a task (saying Hello World…) but it does not return a result. </a:t>
            </a:r>
          </a:p>
          <a:p>
            <a:endParaRPr lang="en-US" dirty="0"/>
          </a:p>
          <a:p>
            <a:r>
              <a:rPr lang="en-US" sz="1800" dirty="0">
                <a:solidFill>
                  <a:srgbClr val="7030A0"/>
                </a:solidFill>
              </a:rPr>
              <a:t>Note: functions are standalone tasks. When a ‘function’ is in a class, it is referred to as a method.</a:t>
            </a:r>
          </a:p>
        </p:txBody>
      </p:sp>
    </p:spTree>
    <p:extLst>
      <p:ext uri="{BB962C8B-B14F-4D97-AF65-F5344CB8AC3E}">
        <p14:creationId xmlns:p14="http://schemas.microsoft.com/office/powerpoint/2010/main" val="298093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1F333-3D91-47F8-949B-617B32C06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that returns a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C171E-71FE-4E94-BF05-946E00C9B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def area(R):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    Pi = 3.14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A = pi * R * R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return A</a:t>
            </a:r>
            <a:endParaRPr lang="en-US" dirty="0"/>
          </a:p>
          <a:p>
            <a:endParaRPr lang="en-US" dirty="0"/>
          </a:p>
          <a:p>
            <a:r>
              <a:rPr lang="en-US" dirty="0"/>
              <a:t>Notice that this function returns a result.   You call the function and you supply the radius (input parameter) and the function calculates and returns the Area by a return value A.</a:t>
            </a:r>
          </a:p>
          <a:p>
            <a:endParaRPr lang="en-US" dirty="0"/>
          </a:p>
          <a:p>
            <a:r>
              <a:rPr lang="en-US" dirty="0"/>
              <a:t>Area5 = area(5);   </a:t>
            </a:r>
            <a:r>
              <a:rPr lang="en-US" dirty="0">
                <a:solidFill>
                  <a:srgbClr val="7030A0"/>
                </a:solidFill>
              </a:rPr>
              <a:t># will cause the variable Area5 to be equal to 3.14 * 5 * 5 = 78.5</a:t>
            </a:r>
          </a:p>
          <a:p>
            <a:r>
              <a:rPr lang="en-US" sz="1600" dirty="0">
                <a:solidFill>
                  <a:srgbClr val="7030A0"/>
                </a:solidFill>
              </a:rPr>
              <a:t>Note: ‘5’ is the argument and R is the function parameter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60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766BE-04E9-4E0C-A96E-0C6229335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 passed by 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060B-7C39-43C4-A016-FFED81523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5447899" cy="40233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def swap(</a:t>
            </a:r>
            <a:r>
              <a:rPr lang="en-US" dirty="0" err="1"/>
              <a:t>left,right</a:t>
            </a:r>
            <a:r>
              <a:rPr lang="en-US" dirty="0"/>
              <a:t>):</a:t>
            </a:r>
          </a:p>
          <a:p>
            <a:r>
              <a:rPr lang="en-US" dirty="0"/>
              <a:t>    temp = left</a:t>
            </a:r>
          </a:p>
          <a:p>
            <a:r>
              <a:rPr lang="en-US" dirty="0"/>
              <a:t>    left = right</a:t>
            </a:r>
          </a:p>
          <a:p>
            <a:r>
              <a:rPr lang="en-US" dirty="0"/>
              <a:t>    right = temp</a:t>
            </a:r>
          </a:p>
          <a:p>
            <a:r>
              <a:rPr lang="en-US" dirty="0"/>
              <a:t>first = 6</a:t>
            </a:r>
          </a:p>
          <a:p>
            <a:r>
              <a:rPr lang="en-US" dirty="0"/>
              <a:t>last = 3</a:t>
            </a:r>
          </a:p>
          <a:p>
            <a:r>
              <a:rPr lang="en-US" dirty="0"/>
              <a:t>swap(first, last)</a:t>
            </a:r>
          </a:p>
          <a:p>
            <a:r>
              <a:rPr lang="en-US" dirty="0"/>
              <a:t>print(‘first = ‘ + first + ‘ and last = ‘ last’)</a:t>
            </a:r>
          </a:p>
          <a:p>
            <a:r>
              <a:rPr lang="en-US" dirty="0">
                <a:solidFill>
                  <a:srgbClr val="FF0000"/>
                </a:solidFill>
              </a:rPr>
              <a:t>Output</a:t>
            </a:r>
          </a:p>
          <a:p>
            <a:r>
              <a:rPr lang="en-US" dirty="0">
                <a:solidFill>
                  <a:srgbClr val="FF0000"/>
                </a:solidFill>
              </a:rPr>
              <a:t>first = </a:t>
            </a:r>
            <a:r>
              <a:rPr lang="en-US" dirty="0" smtClean="0">
                <a:solidFill>
                  <a:srgbClr val="FF0000"/>
                </a:solidFill>
              </a:rPr>
              <a:t>6 </a:t>
            </a:r>
            <a:r>
              <a:rPr lang="en-US" dirty="0">
                <a:solidFill>
                  <a:srgbClr val="FF0000"/>
                </a:solidFill>
              </a:rPr>
              <a:t>and last = </a:t>
            </a:r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1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766BE-04E9-4E0C-A96E-0C6229335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 passed by 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060B-7C39-43C4-A016-FFED81523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5447899" cy="4023360"/>
          </a:xfrm>
        </p:spPr>
        <p:txBody>
          <a:bodyPr>
            <a:normAutofit/>
          </a:bodyPr>
          <a:lstStyle/>
          <a:p>
            <a:r>
              <a:rPr lang="en-US" dirty="0"/>
              <a:t>def swap(</a:t>
            </a:r>
            <a:r>
              <a:rPr lang="en-US" dirty="0" err="1"/>
              <a:t>left,right</a:t>
            </a:r>
            <a:r>
              <a:rPr lang="en-US" dirty="0"/>
              <a:t>):</a:t>
            </a:r>
          </a:p>
          <a:p>
            <a:r>
              <a:rPr lang="en-US" smtClean="0"/>
              <a:t>    first</a:t>
            </a:r>
            <a:r>
              <a:rPr lang="en-US" smtClean="0"/>
              <a:t> </a:t>
            </a:r>
            <a:r>
              <a:rPr lang="en-US" dirty="0"/>
              <a:t>= right</a:t>
            </a:r>
          </a:p>
          <a:p>
            <a:r>
              <a:rPr lang="en-US" dirty="0"/>
              <a:t>    </a:t>
            </a:r>
            <a:r>
              <a:rPr lang="en-US" dirty="0" smtClean="0"/>
              <a:t>last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left</a:t>
            </a:r>
            <a:endParaRPr lang="en-US" dirty="0"/>
          </a:p>
          <a:p>
            <a:r>
              <a:rPr lang="en-US" dirty="0"/>
              <a:t>first = 6</a:t>
            </a:r>
          </a:p>
          <a:p>
            <a:r>
              <a:rPr lang="en-US" dirty="0"/>
              <a:t>last = 3</a:t>
            </a:r>
          </a:p>
          <a:p>
            <a:r>
              <a:rPr lang="en-US" dirty="0"/>
              <a:t>swap(first, last)</a:t>
            </a:r>
          </a:p>
          <a:p>
            <a:r>
              <a:rPr lang="en-US" dirty="0"/>
              <a:t>print(‘first = ‘ + first + ‘ and last = ‘ last’)</a:t>
            </a:r>
          </a:p>
          <a:p>
            <a:r>
              <a:rPr lang="en-US" dirty="0">
                <a:solidFill>
                  <a:srgbClr val="FF0000"/>
                </a:solidFill>
              </a:rPr>
              <a:t>Output</a:t>
            </a:r>
          </a:p>
          <a:p>
            <a:r>
              <a:rPr lang="en-US" dirty="0">
                <a:solidFill>
                  <a:srgbClr val="FF0000"/>
                </a:solidFill>
              </a:rPr>
              <a:t>first = </a:t>
            </a:r>
            <a:r>
              <a:rPr lang="en-US" dirty="0" smtClean="0">
                <a:solidFill>
                  <a:srgbClr val="FF0000"/>
                </a:solidFill>
              </a:rPr>
              <a:t>6 </a:t>
            </a:r>
            <a:r>
              <a:rPr lang="en-US" dirty="0">
                <a:solidFill>
                  <a:srgbClr val="FF0000"/>
                </a:solidFill>
              </a:rPr>
              <a:t>and last = </a:t>
            </a:r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18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3E424-74CE-411D-B410-236EEED68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can format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D4D1A-E76D-4084-BE4A-B344540DB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 </a:t>
            </a:r>
            <a:r>
              <a:rPr lang="en-US" dirty="0" err="1">
                <a:solidFill>
                  <a:srgbClr val="FF0000"/>
                </a:solidFill>
              </a:rPr>
              <a:t>printNameNicely</a:t>
            </a:r>
            <a:r>
              <a:rPr lang="en-US" dirty="0">
                <a:solidFill>
                  <a:srgbClr val="FF0000"/>
                </a:solidFill>
              </a:rPr>
              <a:t>(first, last):</a:t>
            </a:r>
          </a:p>
          <a:p>
            <a:r>
              <a:rPr lang="en-US" dirty="0">
                <a:solidFill>
                  <a:srgbClr val="FF0000"/>
                </a:solidFill>
              </a:rPr>
              <a:t>    print(first + “ “ + last)</a:t>
            </a:r>
          </a:p>
          <a:p>
            <a:endParaRPr lang="en-US" dirty="0"/>
          </a:p>
          <a:p>
            <a:r>
              <a:rPr lang="en-US" dirty="0"/>
              <a:t>Can be used to print out many people’s names with a nice space between first and last names.</a:t>
            </a:r>
          </a:p>
          <a:p>
            <a:endParaRPr lang="en-US" dirty="0"/>
          </a:p>
          <a:p>
            <a:r>
              <a:rPr lang="en-US" dirty="0">
                <a:solidFill>
                  <a:srgbClr val="7030A0"/>
                </a:solidFill>
              </a:rPr>
              <a:t>As you can imagine Python provides common print formatting functions so you don’t have to write them yourself. </a:t>
            </a:r>
          </a:p>
        </p:txBody>
      </p:sp>
    </p:spTree>
    <p:extLst>
      <p:ext uri="{BB962C8B-B14F-4D97-AF65-F5344CB8AC3E}">
        <p14:creationId xmlns:p14="http://schemas.microsoft.com/office/powerpoint/2010/main" val="29702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66831-576C-4446-BF14-FCDD5A956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Parameters must 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69736-8E09-4DA8-8F37-25191A40E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 </a:t>
            </a:r>
            <a:r>
              <a:rPr lang="en-US" dirty="0" err="1">
                <a:solidFill>
                  <a:srgbClr val="FF0000"/>
                </a:solidFill>
              </a:rPr>
              <a:t>printNameNicely</a:t>
            </a:r>
            <a:r>
              <a:rPr lang="en-US" dirty="0">
                <a:solidFill>
                  <a:srgbClr val="FF0000"/>
                </a:solidFill>
              </a:rPr>
              <a:t>(first, last):</a:t>
            </a:r>
          </a:p>
          <a:p>
            <a:r>
              <a:rPr lang="en-US" dirty="0">
                <a:solidFill>
                  <a:srgbClr val="FF0000"/>
                </a:solidFill>
              </a:rPr>
              <a:t>    print(first + “ “ + last)</a:t>
            </a:r>
          </a:p>
          <a:p>
            <a:endParaRPr lang="en-US" dirty="0"/>
          </a:p>
          <a:p>
            <a:r>
              <a:rPr lang="en-US" dirty="0" err="1"/>
              <a:t>printNameNicely</a:t>
            </a:r>
            <a:r>
              <a:rPr lang="en-US" dirty="0"/>
              <a:t>(‘Cher’)  </a:t>
            </a:r>
            <a:r>
              <a:rPr lang="en-US" dirty="0">
                <a:solidFill>
                  <a:srgbClr val="7030A0"/>
                </a:solidFill>
              </a:rPr>
              <a:t># error function required 2 parameters, only 1 supplied</a:t>
            </a:r>
          </a:p>
          <a:p>
            <a:r>
              <a:rPr lang="en-US" dirty="0" err="1"/>
              <a:t>printNameNicely</a:t>
            </a:r>
            <a:r>
              <a:rPr lang="en-US" dirty="0"/>
              <a:t>(‘</a:t>
            </a:r>
            <a:r>
              <a:rPr lang="en-US" dirty="0" err="1"/>
              <a:t>Elton’,’John</a:t>
            </a:r>
            <a:r>
              <a:rPr lang="en-US" dirty="0"/>
              <a:t>’)  </a:t>
            </a:r>
            <a:r>
              <a:rPr lang="en-US" dirty="0">
                <a:solidFill>
                  <a:srgbClr val="7030A0"/>
                </a:solidFill>
              </a:rPr>
              <a:t># works fine</a:t>
            </a:r>
          </a:p>
          <a:p>
            <a:r>
              <a:rPr lang="en-US" dirty="0" err="1"/>
              <a:t>printNameNicely</a:t>
            </a:r>
            <a:r>
              <a:rPr lang="en-US" dirty="0"/>
              <a:t>(‘</a:t>
            </a:r>
            <a:r>
              <a:rPr lang="en-US" dirty="0" err="1"/>
              <a:t>Sarah’,’Jessica’,’Parker</a:t>
            </a:r>
            <a:r>
              <a:rPr lang="en-US" dirty="0"/>
              <a:t>’)  </a:t>
            </a:r>
            <a:r>
              <a:rPr lang="en-US" dirty="0">
                <a:solidFill>
                  <a:srgbClr val="7030A0"/>
                </a:solidFill>
              </a:rPr>
              <a:t># error too many parameters 3 vs. 2</a:t>
            </a:r>
          </a:p>
        </p:txBody>
      </p:sp>
    </p:spTree>
    <p:extLst>
      <p:ext uri="{BB962C8B-B14F-4D97-AF65-F5344CB8AC3E}">
        <p14:creationId xmlns:p14="http://schemas.microsoft.com/office/powerpoint/2010/main" val="136123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479EB-5CCC-4BA1-BC2F-3BD61F36F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callers have varying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1718D-5EA0-4C0E-9504-742BF039E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a function accepts the users children's names and different users have a different number of children.</a:t>
            </a:r>
          </a:p>
          <a:p>
            <a:r>
              <a:rPr lang="en-US" dirty="0"/>
              <a:t>Use a variable size array for the parameters.  * followed by the array name. 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def </a:t>
            </a:r>
            <a:r>
              <a:rPr lang="en-US" dirty="0" err="1">
                <a:solidFill>
                  <a:srgbClr val="FF0000"/>
                </a:solidFill>
              </a:rPr>
              <a:t>countChildren</a:t>
            </a:r>
            <a:r>
              <a:rPr lang="en-US" dirty="0">
                <a:solidFill>
                  <a:srgbClr val="FF0000"/>
                </a:solidFill>
              </a:rPr>
              <a:t>(*kids):</a:t>
            </a:r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err="1">
                <a:solidFill>
                  <a:srgbClr val="FF0000"/>
                </a:solidFill>
              </a:rPr>
              <a:t>numberOfKids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len</a:t>
            </a:r>
            <a:r>
              <a:rPr lang="en-US" dirty="0">
                <a:solidFill>
                  <a:srgbClr val="FF0000"/>
                </a:solidFill>
              </a:rPr>
              <a:t>(kids)</a:t>
            </a:r>
          </a:p>
          <a:p>
            <a:r>
              <a:rPr lang="en-US" dirty="0">
                <a:solidFill>
                  <a:srgbClr val="FF0000"/>
                </a:solidFill>
              </a:rPr>
              <a:t>    print(‘You have ‘ + </a:t>
            </a:r>
            <a:r>
              <a:rPr lang="en-US" dirty="0" err="1">
                <a:solidFill>
                  <a:srgbClr val="FF0000"/>
                </a:solidFill>
              </a:rPr>
              <a:t>numberOfKids</a:t>
            </a:r>
            <a:r>
              <a:rPr lang="en-US" dirty="0">
                <a:solidFill>
                  <a:srgbClr val="FF0000"/>
                </a:solidFill>
              </a:rPr>
              <a:t> + ‘ Children’)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countChildren</a:t>
            </a:r>
            <a:r>
              <a:rPr lang="en-US" dirty="0">
                <a:solidFill>
                  <a:schemeClr val="tx1"/>
                </a:solidFill>
              </a:rPr>
              <a:t>(‘</a:t>
            </a:r>
            <a:r>
              <a:rPr lang="en-US" dirty="0" err="1">
                <a:solidFill>
                  <a:schemeClr val="tx1"/>
                </a:solidFill>
              </a:rPr>
              <a:t>Greg’,’Peter’,’Bobby’,’Marcia’,’Jan’,’Cindy</a:t>
            </a:r>
            <a:r>
              <a:rPr lang="en-US" dirty="0">
                <a:solidFill>
                  <a:schemeClr val="tx1"/>
                </a:solidFill>
              </a:rPr>
              <a:t>’)</a:t>
            </a:r>
          </a:p>
          <a:p>
            <a:r>
              <a:rPr lang="en-US" dirty="0">
                <a:solidFill>
                  <a:srgbClr val="7030A0"/>
                </a:solidFill>
              </a:rPr>
              <a:t>The </a:t>
            </a:r>
            <a:r>
              <a:rPr lang="en-US" dirty="0" err="1">
                <a:solidFill>
                  <a:srgbClr val="7030A0"/>
                </a:solidFill>
              </a:rPr>
              <a:t>countChildren</a:t>
            </a:r>
            <a:r>
              <a:rPr lang="en-US" dirty="0">
                <a:solidFill>
                  <a:srgbClr val="7030A0"/>
                </a:solidFill>
              </a:rPr>
              <a:t> function will print </a:t>
            </a:r>
            <a:r>
              <a:rPr lang="en-US" dirty="0">
                <a:solidFill>
                  <a:srgbClr val="00B050"/>
                </a:solidFill>
              </a:rPr>
              <a:t>“You have 6 Children”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50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71241-ABC2-41D7-A9EE-BEC4892FD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Specify parameter by name (not order)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A522D-3DFB-4501-AACA-23177D375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 </a:t>
            </a:r>
            <a:r>
              <a:rPr lang="en-US" dirty="0" err="1">
                <a:solidFill>
                  <a:srgbClr val="FF0000"/>
                </a:solidFill>
              </a:rPr>
              <a:t>printNameNicely</a:t>
            </a:r>
            <a:r>
              <a:rPr lang="en-US" dirty="0">
                <a:solidFill>
                  <a:srgbClr val="FF0000"/>
                </a:solidFill>
              </a:rPr>
              <a:t>(first, last):</a:t>
            </a:r>
          </a:p>
          <a:p>
            <a:r>
              <a:rPr lang="en-US" dirty="0">
                <a:solidFill>
                  <a:srgbClr val="FF0000"/>
                </a:solidFill>
              </a:rPr>
              <a:t>    print(first + “ “ + last)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printNameNicely</a:t>
            </a:r>
            <a:r>
              <a:rPr lang="en-US" dirty="0">
                <a:solidFill>
                  <a:srgbClr val="FF0000"/>
                </a:solidFill>
              </a:rPr>
              <a:t>(last=‘</a:t>
            </a:r>
            <a:r>
              <a:rPr lang="en-US" dirty="0" err="1">
                <a:solidFill>
                  <a:srgbClr val="FF0000"/>
                </a:solidFill>
              </a:rPr>
              <a:t>DiMaggio’,first</a:t>
            </a:r>
            <a:r>
              <a:rPr lang="en-US" dirty="0">
                <a:solidFill>
                  <a:srgbClr val="FF0000"/>
                </a:solidFill>
              </a:rPr>
              <a:t>=‘Joe’) 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This is good if you know the names of the parameters but don’t remember the order</a:t>
            </a:r>
          </a:p>
          <a:p>
            <a:r>
              <a:rPr lang="en-US" dirty="0">
                <a:solidFill>
                  <a:srgbClr val="7030A0"/>
                </a:solidFill>
              </a:rPr>
              <a:t>Again all parameters are required.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8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1691</TotalTime>
  <Words>949</Words>
  <Application>Microsoft Office PowerPoint</Application>
  <PresentationFormat>Widescreen</PresentationFormat>
  <Paragraphs>124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Calibri Light</vt:lpstr>
      <vt:lpstr>Retrospect</vt:lpstr>
      <vt:lpstr>Functions</vt:lpstr>
      <vt:lpstr>Python Functions</vt:lpstr>
      <vt:lpstr>Function that returns a value</vt:lpstr>
      <vt:lpstr>Parameters passed by reference</vt:lpstr>
      <vt:lpstr>Parameters passed by reference</vt:lpstr>
      <vt:lpstr>Functions can format output</vt:lpstr>
      <vt:lpstr>Number of Parameters must match</vt:lpstr>
      <vt:lpstr>Function callers have varying parameters</vt:lpstr>
      <vt:lpstr>Specify parameter by name (not order)</vt:lpstr>
      <vt:lpstr>Function that do/return nothing</vt:lpstr>
      <vt:lpstr>Functions that return none</vt:lpstr>
      <vt:lpstr>Default Arguments (recap)</vt:lpstr>
      <vt:lpstr>Required Arguments (recap)</vt:lpstr>
      <vt:lpstr>Keyword Arguments (recap)</vt:lpstr>
      <vt:lpstr>Keyword Arguments (recap)</vt:lpstr>
      <vt:lpstr>Lambda functions</vt:lpstr>
      <vt:lpstr>Lambda functions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</dc:title>
  <dc:creator>Mitchell Nelson</dc:creator>
  <cp:lastModifiedBy>Byrne, William</cp:lastModifiedBy>
  <cp:revision>87</cp:revision>
  <dcterms:created xsi:type="dcterms:W3CDTF">2019-12-28T18:00:13Z</dcterms:created>
  <dcterms:modified xsi:type="dcterms:W3CDTF">2020-04-23T19:09:46Z</dcterms:modified>
</cp:coreProperties>
</file>