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3" r:id="rId9"/>
    <p:sldId id="265" r:id="rId10"/>
    <p:sldId id="266" r:id="rId11"/>
    <p:sldId id="269" r:id="rId12"/>
    <p:sldId id="270" r:id="rId13"/>
    <p:sldId id="268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84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3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21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8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70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3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48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8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5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7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8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1BD7825-434A-4FE6-8A88-522111A1EAFF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EED5A05-1BFD-4B55-9CF4-8F48EA5A336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04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schools.com/python/ref_list_insert.asp" TargetMode="External"/><Relationship Id="rId3" Type="http://schemas.openxmlformats.org/officeDocument/2006/relationships/hyperlink" Target="https://www.w3schools.com/python/ref_list_clear.asp" TargetMode="External"/><Relationship Id="rId7" Type="http://schemas.openxmlformats.org/officeDocument/2006/relationships/hyperlink" Target="https://www.w3schools.com/python/ref_list_index.asp" TargetMode="External"/><Relationship Id="rId12" Type="http://schemas.openxmlformats.org/officeDocument/2006/relationships/hyperlink" Target="https://www.w3schools.com/python/ref_list_sort.asp" TargetMode="External"/><Relationship Id="rId2" Type="http://schemas.openxmlformats.org/officeDocument/2006/relationships/hyperlink" Target="https://www.w3schools.com/python/ref_list_append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python/ref_list_extend.asp" TargetMode="External"/><Relationship Id="rId11" Type="http://schemas.openxmlformats.org/officeDocument/2006/relationships/hyperlink" Target="https://www.w3schools.com/python/ref_list_reverse.asp" TargetMode="External"/><Relationship Id="rId5" Type="http://schemas.openxmlformats.org/officeDocument/2006/relationships/hyperlink" Target="https://www.w3schools.com/python/ref_list_count.asp" TargetMode="External"/><Relationship Id="rId10" Type="http://schemas.openxmlformats.org/officeDocument/2006/relationships/hyperlink" Target="https://www.w3schools.com/python/ref_list_remove.asp" TargetMode="External"/><Relationship Id="rId4" Type="http://schemas.openxmlformats.org/officeDocument/2006/relationships/hyperlink" Target="https://www.w3schools.com/python/ref_list_copy.asp" TargetMode="External"/><Relationship Id="rId9" Type="http://schemas.openxmlformats.org/officeDocument/2006/relationships/hyperlink" Target="https://www.w3schools.com/python/ref_list_pop.asp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4AD0-B690-45EA-8ED0-248FD70E82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Python – 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273D60-0A5E-45FF-A96E-9E3BAC7F84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Hello World, Primitive types, If-Then-Else, Arrays, For loops, While loops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E2D6E10D-9984-4BEF-8D5D-29E3B07E46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255" y="758952"/>
            <a:ext cx="4615873" cy="246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7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E4D3B-2DDC-4ADA-9A4A-2E7B00FDC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doesn’t have a switch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DC836-7173-4B40-9EAB-461EB088E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Switch statements (or Case statements) are often used by programming languages when the is a large amount of cases and a long series of If-Then statements would be written.</a:t>
            </a:r>
          </a:p>
          <a:p>
            <a:endParaRPr lang="en-US" dirty="0"/>
          </a:p>
          <a:p>
            <a:r>
              <a:rPr lang="en-US" dirty="0"/>
              <a:t>Python believes the simple syntax allows you to just write out the list of if-then </a:t>
            </a:r>
          </a:p>
        </p:txBody>
      </p:sp>
    </p:spTree>
    <p:extLst>
      <p:ext uri="{BB962C8B-B14F-4D97-AF65-F5344CB8AC3E}">
        <p14:creationId xmlns:p14="http://schemas.microsoft.com/office/powerpoint/2010/main" val="3994431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731D0-D726-41EF-B59C-E27DC15C8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50FDF-77A4-474B-B23D-55BACCC26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Arrays are used to store multiple values in one single variable:</a:t>
            </a:r>
          </a:p>
          <a:p>
            <a:endParaRPr lang="en-US" dirty="0"/>
          </a:p>
          <a:p>
            <a:r>
              <a:rPr lang="en-US" dirty="0"/>
              <a:t>teams = [“Mets", “Yankees", “Phillies"]   </a:t>
            </a:r>
            <a:r>
              <a:rPr lang="en-US" dirty="0">
                <a:solidFill>
                  <a:srgbClr val="00B050"/>
                </a:solidFill>
              </a:rPr>
              <a:t># local teams</a:t>
            </a:r>
          </a:p>
          <a:p>
            <a:r>
              <a:rPr lang="en-US" dirty="0">
                <a:solidFill>
                  <a:schemeClr val="tx1"/>
                </a:solidFill>
              </a:rPr>
              <a:t>n = </a:t>
            </a:r>
            <a:r>
              <a:rPr lang="en-US" dirty="0" err="1">
                <a:solidFill>
                  <a:schemeClr val="tx1"/>
                </a:solidFill>
              </a:rPr>
              <a:t>len</a:t>
            </a:r>
            <a:r>
              <a:rPr lang="en-US" dirty="0">
                <a:solidFill>
                  <a:schemeClr val="tx1"/>
                </a:solidFill>
              </a:rPr>
              <a:t>(teams)   </a:t>
            </a:r>
            <a:r>
              <a:rPr lang="en-US" dirty="0">
                <a:solidFill>
                  <a:srgbClr val="00B050"/>
                </a:solidFill>
              </a:rPr>
              <a:t># sets n to the length of the array which is 3</a:t>
            </a:r>
          </a:p>
          <a:p>
            <a:r>
              <a:rPr lang="en-US" dirty="0">
                <a:solidFill>
                  <a:srgbClr val="00B050"/>
                </a:solidFill>
              </a:rPr>
              <a:t># index starts at 0 and goes to n-1 so teams[0] is “Mets” and teams[1] is “Yankees”</a:t>
            </a:r>
          </a:p>
          <a:p>
            <a:r>
              <a:rPr lang="en-US" dirty="0" err="1"/>
              <a:t>teams.remove</a:t>
            </a:r>
            <a:r>
              <a:rPr lang="en-US" dirty="0"/>
              <a:t>(“Yankees“);   </a:t>
            </a:r>
            <a:r>
              <a:rPr lang="en-US" dirty="0">
                <a:solidFill>
                  <a:srgbClr val="00B050"/>
                </a:solidFill>
              </a:rPr>
              <a:t># remove the teams[1] element </a:t>
            </a:r>
          </a:p>
          <a:p>
            <a:r>
              <a:rPr lang="en-US" dirty="0" err="1"/>
              <a:t>teams.append</a:t>
            </a:r>
            <a:r>
              <a:rPr lang="en-US" dirty="0"/>
              <a:t>(“</a:t>
            </a:r>
            <a:r>
              <a:rPr lang="en-US" dirty="0" err="1"/>
              <a:t>Oriles</a:t>
            </a:r>
            <a:r>
              <a:rPr lang="en-US" dirty="0"/>
              <a:t>“);   </a:t>
            </a:r>
            <a:r>
              <a:rPr lang="en-US" dirty="0">
                <a:solidFill>
                  <a:srgbClr val="00B050"/>
                </a:solidFill>
              </a:rPr>
              <a:t># add a new team to the end of the array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1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DE408-9946-495B-8391-AFBD8BEE2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functions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88F95AE-5586-4A4C-B705-FDF0AE3977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9151194"/>
              </p:ext>
            </p:extLst>
          </p:nvPr>
        </p:nvGraphicFramePr>
        <p:xfrm>
          <a:off x="2459038" y="1846263"/>
          <a:ext cx="7334250" cy="4022725"/>
        </p:xfrm>
        <a:graphic>
          <a:graphicData uri="http://schemas.openxmlformats.org/drawingml/2006/table">
            <a:tbl>
              <a:tblPr/>
              <a:tblGrid>
                <a:gridCol w="2085253">
                  <a:extLst>
                    <a:ext uri="{9D8B030D-6E8A-4147-A177-3AD203B41FA5}">
                      <a16:colId xmlns:a16="http://schemas.microsoft.com/office/drawing/2014/main" val="2537724177"/>
                    </a:ext>
                  </a:extLst>
                </a:gridCol>
                <a:gridCol w="5248997">
                  <a:extLst>
                    <a:ext uri="{9D8B030D-6E8A-4147-A177-3AD203B41FA5}">
                      <a16:colId xmlns:a16="http://schemas.microsoft.com/office/drawing/2014/main" val="3550438322"/>
                    </a:ext>
                  </a:extLst>
                </a:gridCol>
              </a:tblGrid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  <a:hlinkClick r:id="rId2"/>
                        </a:rPr>
                        <a:t>append()</a:t>
                      </a:r>
                      <a:endParaRPr lang="en-US" sz="1300">
                        <a:effectLst/>
                      </a:endParaRPr>
                    </a:p>
                  </a:txBody>
                  <a:tcPr marL="111125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Adds an element at the end of the list</a:t>
                      </a:r>
                    </a:p>
                  </a:txBody>
                  <a:tcPr marL="55563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927713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  <a:hlinkClick r:id="rId3"/>
                        </a:rPr>
                        <a:t>clear()</a:t>
                      </a:r>
                      <a:endParaRPr lang="en-US" sz="1300">
                        <a:effectLst/>
                      </a:endParaRPr>
                    </a:p>
                  </a:txBody>
                  <a:tcPr marL="111125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Removes all the elements from the list</a:t>
                      </a:r>
                    </a:p>
                  </a:txBody>
                  <a:tcPr marL="55563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6072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  <a:hlinkClick r:id="rId4"/>
                        </a:rPr>
                        <a:t>copy()</a:t>
                      </a:r>
                      <a:endParaRPr lang="en-US" sz="1300">
                        <a:effectLst/>
                      </a:endParaRPr>
                    </a:p>
                  </a:txBody>
                  <a:tcPr marL="111125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Returns a copy of the list</a:t>
                      </a:r>
                    </a:p>
                  </a:txBody>
                  <a:tcPr marL="55563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949835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  <a:hlinkClick r:id="rId5"/>
                        </a:rPr>
                        <a:t>count()</a:t>
                      </a:r>
                      <a:endParaRPr lang="en-US" sz="1300">
                        <a:effectLst/>
                      </a:endParaRPr>
                    </a:p>
                  </a:txBody>
                  <a:tcPr marL="111125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Returns the number of elements with the specified value</a:t>
                      </a:r>
                    </a:p>
                  </a:txBody>
                  <a:tcPr marL="55563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396815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  <a:hlinkClick r:id="rId6"/>
                        </a:rPr>
                        <a:t>extend()</a:t>
                      </a:r>
                      <a:endParaRPr lang="en-US" sz="1300">
                        <a:effectLst/>
                      </a:endParaRPr>
                    </a:p>
                  </a:txBody>
                  <a:tcPr marL="111125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Add the elements of a list (or any iterable), to the end of the current list</a:t>
                      </a:r>
                    </a:p>
                  </a:txBody>
                  <a:tcPr marL="55563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83149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  <a:hlinkClick r:id="rId7"/>
                        </a:rPr>
                        <a:t>index()</a:t>
                      </a:r>
                      <a:endParaRPr lang="en-US" sz="1300">
                        <a:effectLst/>
                      </a:endParaRPr>
                    </a:p>
                  </a:txBody>
                  <a:tcPr marL="111125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Returns the index of the first element with the specified value</a:t>
                      </a:r>
                    </a:p>
                  </a:txBody>
                  <a:tcPr marL="55563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449513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  <a:hlinkClick r:id="rId8"/>
                        </a:rPr>
                        <a:t>insert()</a:t>
                      </a:r>
                      <a:endParaRPr lang="en-US" sz="1300">
                        <a:effectLst/>
                      </a:endParaRPr>
                    </a:p>
                  </a:txBody>
                  <a:tcPr marL="111125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Adds an element at the specified position</a:t>
                      </a:r>
                    </a:p>
                  </a:txBody>
                  <a:tcPr marL="55563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09424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  <a:hlinkClick r:id="rId9"/>
                        </a:rPr>
                        <a:t>pop()</a:t>
                      </a:r>
                      <a:endParaRPr lang="en-US" sz="1300">
                        <a:effectLst/>
                      </a:endParaRPr>
                    </a:p>
                  </a:txBody>
                  <a:tcPr marL="111125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Removes the element at the specified position</a:t>
                      </a:r>
                    </a:p>
                  </a:txBody>
                  <a:tcPr marL="55563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760450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  <a:hlinkClick r:id="rId10"/>
                        </a:rPr>
                        <a:t>remove()</a:t>
                      </a:r>
                      <a:endParaRPr lang="en-US" sz="1300">
                        <a:effectLst/>
                      </a:endParaRPr>
                    </a:p>
                  </a:txBody>
                  <a:tcPr marL="111125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Removes the first item with the specified value</a:t>
                      </a:r>
                    </a:p>
                  </a:txBody>
                  <a:tcPr marL="55563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74569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  <a:hlinkClick r:id="rId11"/>
                        </a:rPr>
                        <a:t>reverse()</a:t>
                      </a:r>
                      <a:endParaRPr lang="en-US" sz="1300">
                        <a:effectLst/>
                      </a:endParaRPr>
                    </a:p>
                  </a:txBody>
                  <a:tcPr marL="111125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</a:rPr>
                        <a:t>Reverses the order of the list</a:t>
                      </a:r>
                    </a:p>
                  </a:txBody>
                  <a:tcPr marL="55563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40473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>
                          <a:effectLst/>
                          <a:hlinkClick r:id="rId12"/>
                        </a:rPr>
                        <a:t>sort()</a:t>
                      </a:r>
                      <a:endParaRPr lang="en-US" sz="1300">
                        <a:effectLst/>
                      </a:endParaRPr>
                    </a:p>
                  </a:txBody>
                  <a:tcPr marL="111125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300" dirty="0">
                          <a:effectLst/>
                        </a:rPr>
                        <a:t>Sorts the list</a:t>
                      </a:r>
                    </a:p>
                  </a:txBody>
                  <a:tcPr marL="55563" marR="55563" marT="55563" marB="5556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230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3765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82670-69D2-4353-A18E-854E5827B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62E91-D78A-4BC6-8A5B-CAFD18282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3362425" cy="1583266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# python</a:t>
            </a:r>
          </a:p>
          <a:p>
            <a:r>
              <a:rPr lang="en-US" dirty="0"/>
              <a:t>for x in teams:</a:t>
            </a:r>
          </a:p>
          <a:p>
            <a:r>
              <a:rPr lang="en-US" dirty="0"/>
              <a:t>    print(x)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484C6F-0A27-4BC3-BDBD-83637DC1F6A4}"/>
              </a:ext>
            </a:extLst>
          </p:cNvPr>
          <p:cNvSpPr txBox="1">
            <a:spLocks/>
          </p:cNvSpPr>
          <p:nvPr/>
        </p:nvSpPr>
        <p:spPr>
          <a:xfrm>
            <a:off x="5340417" y="1845733"/>
            <a:ext cx="4549541" cy="293481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// java</a:t>
            </a:r>
          </a:p>
          <a:p>
            <a:r>
              <a:rPr lang="en-US" dirty="0"/>
              <a:t>int n = length(teams);</a:t>
            </a:r>
          </a:p>
          <a:p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=&lt; n-1;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  print(teams[</a:t>
            </a:r>
            <a:r>
              <a:rPr lang="en-US" dirty="0" err="1"/>
              <a:t>i</a:t>
            </a:r>
            <a:r>
              <a:rPr lang="en-US" dirty="0"/>
              <a:t>];)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58648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C05-CF1C-4D07-A133-68259EB30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 in a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594C4-EEF9-4059-8AA0-E4FDA026F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2263541" cy="1787803"/>
          </a:xfrm>
        </p:spPr>
        <p:txBody>
          <a:bodyPr/>
          <a:lstStyle/>
          <a:p>
            <a:r>
              <a:rPr lang="en-US" dirty="0"/>
              <a:t>for c in “Yankees”:</a:t>
            </a:r>
          </a:p>
          <a:p>
            <a:r>
              <a:rPr lang="en-US" dirty="0"/>
              <a:t>    print(c) </a:t>
            </a:r>
          </a:p>
          <a:p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# will print Yankees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308F3D5-030F-46AD-AD52-702C27B40909}"/>
              </a:ext>
            </a:extLst>
          </p:cNvPr>
          <p:cNvSpPr txBox="1">
            <a:spLocks/>
          </p:cNvSpPr>
          <p:nvPr/>
        </p:nvSpPr>
        <p:spPr>
          <a:xfrm>
            <a:off x="4049027" y="1934858"/>
            <a:ext cx="3033562" cy="265407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for c in “Yankees”:</a:t>
            </a:r>
          </a:p>
          <a:p>
            <a:r>
              <a:rPr lang="en-US" dirty="0"/>
              <a:t>    if c==‘e’:</a:t>
            </a:r>
          </a:p>
          <a:p>
            <a:r>
              <a:rPr lang="en-US" dirty="0"/>
              <a:t>        break</a:t>
            </a:r>
          </a:p>
          <a:p>
            <a:r>
              <a:rPr lang="en-US" dirty="0"/>
              <a:t>     print(c) </a:t>
            </a:r>
          </a:p>
          <a:p>
            <a:r>
              <a:rPr lang="en-US" dirty="0">
                <a:solidFill>
                  <a:srgbClr val="00B050"/>
                </a:solidFill>
              </a:rPr>
              <a:t># will print Yank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F3665B-6BC7-4EF5-80C3-5BB49C40E813}"/>
              </a:ext>
            </a:extLst>
          </p:cNvPr>
          <p:cNvSpPr txBox="1">
            <a:spLocks/>
          </p:cNvSpPr>
          <p:nvPr/>
        </p:nvSpPr>
        <p:spPr>
          <a:xfrm>
            <a:off x="7425890" y="1934857"/>
            <a:ext cx="3033562" cy="265407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for c in “Yankees”:</a:t>
            </a:r>
          </a:p>
          <a:p>
            <a:r>
              <a:rPr lang="en-US" dirty="0"/>
              <a:t>    if c==‘e’:</a:t>
            </a:r>
          </a:p>
          <a:p>
            <a:r>
              <a:rPr lang="en-US" dirty="0"/>
              <a:t>        continue</a:t>
            </a:r>
          </a:p>
          <a:p>
            <a:r>
              <a:rPr lang="en-US" dirty="0"/>
              <a:t>     print(c) </a:t>
            </a:r>
          </a:p>
          <a:p>
            <a:r>
              <a:rPr lang="en-US" dirty="0">
                <a:solidFill>
                  <a:srgbClr val="00B050"/>
                </a:solidFill>
              </a:rPr>
              <a:t># will print Yanks</a:t>
            </a:r>
          </a:p>
        </p:txBody>
      </p:sp>
    </p:spTree>
    <p:extLst>
      <p:ext uri="{BB962C8B-B14F-4D97-AF65-F5344CB8AC3E}">
        <p14:creationId xmlns:p14="http://schemas.microsoft.com/office/powerpoint/2010/main" val="1669782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D7638-DD2E-4D76-BECD-65E6399F6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loops with ranges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F042F-E62D-43C9-B09E-AD2764883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2520215" cy="2397403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# python</a:t>
            </a:r>
          </a:p>
          <a:p>
            <a:r>
              <a:rPr lang="en-US" dirty="0"/>
              <a:t>for x in range(2,6)</a:t>
            </a:r>
          </a:p>
          <a:p>
            <a:r>
              <a:rPr lang="en-US" dirty="0"/>
              <a:t>    print(x)</a:t>
            </a:r>
          </a:p>
          <a:p>
            <a:r>
              <a:rPr lang="en-US" dirty="0">
                <a:solidFill>
                  <a:srgbClr val="00B050"/>
                </a:solidFill>
              </a:rPr>
              <a:t># will print 2 3 4 5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D3F1D98-4378-4352-B918-B4F4DC7570E1}"/>
              </a:ext>
            </a:extLst>
          </p:cNvPr>
          <p:cNvSpPr txBox="1">
            <a:spLocks/>
          </p:cNvSpPr>
          <p:nvPr/>
        </p:nvSpPr>
        <p:spPr>
          <a:xfrm>
            <a:off x="5212080" y="1845733"/>
            <a:ext cx="3298257" cy="282251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// Java</a:t>
            </a:r>
          </a:p>
          <a:p>
            <a:r>
              <a:rPr lang="en-US" dirty="0"/>
              <a:t>for(int x=2; x &lt; 6; x++)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  print(x);</a:t>
            </a:r>
          </a:p>
          <a:p>
            <a:r>
              <a:rPr lang="en-US" dirty="0"/>
              <a:t>}</a:t>
            </a:r>
          </a:p>
          <a:p>
            <a:r>
              <a:rPr lang="en-US" dirty="0">
                <a:solidFill>
                  <a:srgbClr val="00B050"/>
                </a:solidFill>
              </a:rPr>
              <a:t>// will print 2 3 4 5</a:t>
            </a:r>
          </a:p>
        </p:txBody>
      </p:sp>
    </p:spTree>
    <p:extLst>
      <p:ext uri="{BB962C8B-B14F-4D97-AF65-F5344CB8AC3E}">
        <p14:creationId xmlns:p14="http://schemas.microsoft.com/office/powerpoint/2010/main" val="1249640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D7638-DD2E-4D76-BECD-65E6399F6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loops with ranges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F042F-E62D-43C9-B09E-AD2764883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2520215" cy="2397403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# python</a:t>
            </a:r>
          </a:p>
          <a:p>
            <a:r>
              <a:rPr lang="en-US" dirty="0"/>
              <a:t>for x in range(2,6,2)</a:t>
            </a:r>
          </a:p>
          <a:p>
            <a:r>
              <a:rPr lang="en-US" dirty="0"/>
              <a:t>    print(x)</a:t>
            </a:r>
          </a:p>
          <a:p>
            <a:r>
              <a:rPr lang="en-US" dirty="0">
                <a:solidFill>
                  <a:srgbClr val="00B050"/>
                </a:solidFill>
              </a:rPr>
              <a:t># will print 2 4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D3F1D98-4378-4352-B918-B4F4DC7570E1}"/>
              </a:ext>
            </a:extLst>
          </p:cNvPr>
          <p:cNvSpPr txBox="1">
            <a:spLocks/>
          </p:cNvSpPr>
          <p:nvPr/>
        </p:nvSpPr>
        <p:spPr>
          <a:xfrm>
            <a:off x="5212080" y="1845733"/>
            <a:ext cx="3298257" cy="282251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// Java</a:t>
            </a:r>
          </a:p>
          <a:p>
            <a:r>
              <a:rPr lang="en-US" dirty="0"/>
              <a:t>for(int x=2; x &lt; 6; x=x+2)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  print(x);</a:t>
            </a:r>
          </a:p>
          <a:p>
            <a:r>
              <a:rPr lang="en-US" dirty="0"/>
              <a:t>}</a:t>
            </a:r>
          </a:p>
          <a:p>
            <a:r>
              <a:rPr lang="en-US" dirty="0">
                <a:solidFill>
                  <a:srgbClr val="00B050"/>
                </a:solidFill>
              </a:rPr>
              <a:t>// will print 2 4 </a:t>
            </a:r>
          </a:p>
        </p:txBody>
      </p:sp>
    </p:spTree>
    <p:extLst>
      <p:ext uri="{BB962C8B-B14F-4D97-AF65-F5344CB8AC3E}">
        <p14:creationId xmlns:p14="http://schemas.microsoft.com/office/powerpoint/2010/main" val="1836032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A696E-4764-4807-B59C-1DE8B2573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subset For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0CA74-4BA4-46C1-9E71-165CF9C7D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m in [1,3,5,7,8,10,12]</a:t>
            </a:r>
          </a:p>
          <a:p>
            <a:r>
              <a:rPr lang="en-US" dirty="0"/>
              <a:t>    print “Month  “ + m + “ has 31 days”;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4317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AB9F0-334B-4FEE-BF8C-35409D38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D7DC5-36A0-4AA9-9E5F-66D43B7AA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3748" y="2050361"/>
            <a:ext cx="2103120" cy="2357298"/>
          </a:xfrm>
        </p:spPr>
        <p:txBody>
          <a:bodyPr/>
          <a:lstStyle/>
          <a:p>
            <a:r>
              <a:rPr lang="nn-NO" dirty="0"/>
              <a:t>i = 1</a:t>
            </a:r>
            <a:br>
              <a:rPr lang="nn-NO" dirty="0"/>
            </a:br>
            <a:r>
              <a:rPr lang="nn-NO" dirty="0"/>
              <a:t>while i &lt; 6:</a:t>
            </a:r>
            <a:br>
              <a:rPr lang="nn-NO" dirty="0"/>
            </a:br>
            <a:r>
              <a:rPr lang="nn-NO" dirty="0"/>
              <a:t>    print(i)</a:t>
            </a:r>
            <a:br>
              <a:rPr lang="nn-NO" dirty="0"/>
            </a:br>
            <a:r>
              <a:rPr lang="nn-NO" dirty="0"/>
              <a:t>    i += 1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F08726-93FA-4DF3-BB21-1E4A0CB30256}"/>
              </a:ext>
            </a:extLst>
          </p:cNvPr>
          <p:cNvSpPr txBox="1">
            <a:spLocks/>
          </p:cNvSpPr>
          <p:nvPr/>
        </p:nvSpPr>
        <p:spPr>
          <a:xfrm>
            <a:off x="4728811" y="2050361"/>
            <a:ext cx="2103120" cy="235729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n-NO" dirty="0"/>
              <a:t>i = 1</a:t>
            </a:r>
            <a:br>
              <a:rPr lang="nn-NO" dirty="0"/>
            </a:br>
            <a:r>
              <a:rPr lang="nn-NO" dirty="0"/>
              <a:t>while i &lt; 6:</a:t>
            </a:r>
            <a:br>
              <a:rPr lang="nn-NO" dirty="0"/>
            </a:br>
            <a:r>
              <a:rPr lang="nn-NO" dirty="0"/>
              <a:t>    print(i)</a:t>
            </a:r>
            <a:br>
              <a:rPr lang="nn-NO" dirty="0"/>
            </a:br>
            <a:r>
              <a:rPr lang="nn-NO" dirty="0"/>
              <a:t>    i += 1</a:t>
            </a:r>
          </a:p>
          <a:p>
            <a:r>
              <a:rPr lang="nn-NO" dirty="0"/>
              <a:t>    if i == 3</a:t>
            </a:r>
          </a:p>
          <a:p>
            <a:r>
              <a:rPr lang="nn-NO" dirty="0"/>
              <a:t>        break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4C53210-134B-4FEA-B366-C6BBD561299E}"/>
              </a:ext>
            </a:extLst>
          </p:cNvPr>
          <p:cNvSpPr txBox="1">
            <a:spLocks/>
          </p:cNvSpPr>
          <p:nvPr/>
        </p:nvSpPr>
        <p:spPr>
          <a:xfrm>
            <a:off x="8333874" y="2050361"/>
            <a:ext cx="2103120" cy="235729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n-NO" dirty="0"/>
              <a:t>i = 1</a:t>
            </a:r>
            <a:br>
              <a:rPr lang="nn-NO" dirty="0"/>
            </a:br>
            <a:r>
              <a:rPr lang="nn-NO" dirty="0"/>
              <a:t>while i &lt; 6:</a:t>
            </a:r>
            <a:br>
              <a:rPr lang="nn-NO" dirty="0"/>
            </a:br>
            <a:r>
              <a:rPr lang="nn-NO" dirty="0"/>
              <a:t>    print(i)</a:t>
            </a:r>
            <a:br>
              <a:rPr lang="nn-NO" dirty="0"/>
            </a:br>
            <a:r>
              <a:rPr lang="nn-NO" dirty="0"/>
              <a:t>    i += 1</a:t>
            </a:r>
          </a:p>
          <a:p>
            <a:r>
              <a:rPr lang="nn-NO" dirty="0"/>
              <a:t>    if i == 3</a:t>
            </a:r>
          </a:p>
          <a:p>
            <a:r>
              <a:rPr lang="nn-NO" dirty="0"/>
              <a:t>        continue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538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9F95C-E3A9-4173-89C8-79F25F98F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7B468-37A5-4B1D-98B6-9A224FB3F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7975" y="2067131"/>
            <a:ext cx="2664594" cy="1675508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# Hello World in Python</a:t>
            </a:r>
          </a:p>
          <a:p>
            <a:r>
              <a:rPr lang="en-US" dirty="0"/>
              <a:t>print(“Hello World”)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B1F8345-2677-4CB9-9E23-DDCAC5FB8303}"/>
              </a:ext>
            </a:extLst>
          </p:cNvPr>
          <p:cNvSpPr txBox="1">
            <a:spLocks/>
          </p:cNvSpPr>
          <p:nvPr/>
        </p:nvSpPr>
        <p:spPr>
          <a:xfrm>
            <a:off x="1121343" y="1978453"/>
            <a:ext cx="5889057" cy="3528371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// Hello World in Java</a:t>
            </a:r>
          </a:p>
          <a:p>
            <a:r>
              <a:rPr lang="en-US" dirty="0"/>
              <a:t>class HelloWorld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  public static void main(String </a:t>
            </a:r>
            <a:r>
              <a:rPr lang="en-US" dirty="0" err="1"/>
              <a:t>args</a:t>
            </a:r>
            <a:r>
              <a:rPr lang="en-US" dirty="0"/>
              <a:t>[])</a:t>
            </a:r>
          </a:p>
          <a:p>
            <a:r>
              <a:rPr lang="en-US" dirty="0"/>
              <a:t>    {</a:t>
            </a:r>
          </a:p>
          <a:p>
            <a:r>
              <a:rPr lang="en-US" dirty="0"/>
              <a:t>         </a:t>
            </a:r>
            <a:r>
              <a:rPr lang="en-US" dirty="0" err="1"/>
              <a:t>System.out.println</a:t>
            </a:r>
            <a:r>
              <a:rPr lang="en-US" dirty="0"/>
              <a:t>(“Hello World”)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412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78980-1898-47E7-B853-5EC8D2709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 (and non-Primitive) Types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81972FC-8BCA-46F7-B38F-535A34295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4985" y="1845628"/>
            <a:ext cx="5680510" cy="4023360"/>
          </a:xfrm>
        </p:spPr>
        <p:txBody>
          <a:bodyPr/>
          <a:lstStyle/>
          <a:p>
            <a:r>
              <a:rPr lang="en-US" dirty="0"/>
              <a:t>Types do not need to be declared first </a:t>
            </a:r>
          </a:p>
          <a:p>
            <a:endParaRPr lang="en-US" dirty="0"/>
          </a:p>
          <a:p>
            <a:r>
              <a:rPr lang="en-US" dirty="0"/>
              <a:t>radius = 5   </a:t>
            </a:r>
            <a:r>
              <a:rPr lang="en-US" dirty="0">
                <a:solidFill>
                  <a:srgbClr val="00B050"/>
                </a:solidFill>
              </a:rPr>
              <a:t># creates an integer </a:t>
            </a:r>
          </a:p>
          <a:p>
            <a:r>
              <a:rPr lang="en-US" dirty="0"/>
              <a:t>pi = 3.14     </a:t>
            </a:r>
            <a:r>
              <a:rPr lang="en-US" dirty="0">
                <a:solidFill>
                  <a:srgbClr val="00B050"/>
                </a:solidFill>
              </a:rPr>
              <a:t># creates a float</a:t>
            </a:r>
          </a:p>
          <a:p>
            <a:r>
              <a:rPr lang="en-US" dirty="0"/>
              <a:t>msg = “ the area is: “   </a:t>
            </a:r>
            <a:r>
              <a:rPr lang="en-US" dirty="0">
                <a:solidFill>
                  <a:srgbClr val="00B050"/>
                </a:solidFill>
              </a:rPr>
              <a:t># creates a string</a:t>
            </a:r>
          </a:p>
          <a:p>
            <a:r>
              <a:rPr lang="en-US" dirty="0" err="1"/>
              <a:t>itIsRaining</a:t>
            </a:r>
            <a:r>
              <a:rPr lang="en-US" dirty="0"/>
              <a:t> = true   </a:t>
            </a:r>
            <a:r>
              <a:rPr lang="en-US" dirty="0">
                <a:solidFill>
                  <a:srgbClr val="00B050"/>
                </a:solidFill>
              </a:rPr>
              <a:t># creates a </a:t>
            </a:r>
            <a:r>
              <a:rPr lang="en-US" dirty="0" err="1">
                <a:solidFill>
                  <a:srgbClr val="00B050"/>
                </a:solidFill>
              </a:rPr>
              <a:t>boolean</a:t>
            </a:r>
            <a:r>
              <a:rPr lang="en-US" dirty="0">
                <a:solidFill>
                  <a:srgbClr val="00B050"/>
                </a:solidFill>
              </a:rPr>
              <a:t>   </a:t>
            </a:r>
          </a:p>
          <a:p>
            <a:endParaRPr lang="en-US" dirty="0"/>
          </a:p>
        </p:txBody>
      </p:sp>
      <p:pic>
        <p:nvPicPr>
          <p:cNvPr id="8" name="Content Placeholder 4" descr="A close up of a sign&#10;&#10;Description automatically generated">
            <a:extLst>
              <a:ext uri="{FF2B5EF4-FFF2-40B4-BE49-F238E27FC236}">
                <a16:creationId xmlns:a16="http://schemas.microsoft.com/office/drawing/2014/main" id="{D5D08FAE-DA61-4FA6-AAE0-0F2A2F3853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717" y="1801512"/>
            <a:ext cx="3796092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03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4331D-BC21-4A25-B9EC-27CF5DB8D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is Python used for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23B58-72D9-4200-9605-D11814CF1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web development (server-side),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software development,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mathematics,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system scripting.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899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2C0ED-C162-4418-85ED-D6789141E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Python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5CADC-1432-465E-BAA3-3102A90F7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can be used on a server to create web applications.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can be used alongside software to create workflows.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can connect to database systems. It can also read and modify files.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can be used to handle big data and perform complex mathematics.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can be used for rapid prototyping, or for production-ready software development.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200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14F8-FE28-48D1-AA0E-CD9C520A4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Python?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172B1-F26A-44FA-AE6F-F68C3712B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works on different platforms (Windows, Mac, Linux, Raspberry Pi, </a:t>
            </a:r>
            <a:r>
              <a:rPr lang="en-US" dirty="0" err="1">
                <a:solidFill>
                  <a:srgbClr val="000000"/>
                </a:solidFill>
                <a:latin typeface="Verdana" panose="020B0604030504040204" pitchFamily="34" charset="0"/>
              </a:rPr>
              <a:t>etc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has a simple syntax similar to the English language.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has syntax that allows developers to write programs with fewer lines than some other programming languages.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runs on an interpreter system, meaning that code can be executed as soon as it is written. This means that prototyping can be very quick.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can be treated in a procedural way, an object-orientated way or a functional way.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234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871CE-77E6-492B-9308-3704EA245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vs. Other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F00D1-B21E-4AA8-A1F9-7ED49C176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was designed for readability, and has some similarities to the English language with influence from mathematics.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uses new lines to complete a command, as opposed to other programming languages which often use semicolons or parentheses.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Python relies on indentation, using whitespace, to define scope; such as the scope of loops, functions and classes. Other programming languages often use curly-brackets for this purpose.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193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DF5F4-AB45-4282-961B-2F5C38133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If-Then Statement  - then code indented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077BD-742E-4EB7-9941-730374CB1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065539"/>
          </a:xfrm>
        </p:spPr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mets</a:t>
            </a:r>
            <a:r>
              <a:rPr lang="en-US" dirty="0"/>
              <a:t> &gt; </a:t>
            </a:r>
            <a:r>
              <a:rPr lang="en-US" dirty="0" err="1"/>
              <a:t>phillies</a:t>
            </a:r>
            <a:r>
              <a:rPr lang="en-US" dirty="0"/>
              <a:t>:</a:t>
            </a:r>
          </a:p>
          <a:p>
            <a:r>
              <a:rPr lang="en-US" dirty="0"/>
              <a:t>    print(“Mets are winning”)  </a:t>
            </a:r>
            <a:r>
              <a:rPr lang="en-US" dirty="0">
                <a:solidFill>
                  <a:srgbClr val="00B050"/>
                </a:solidFill>
              </a:rPr>
              <a:t># indent is required for if statement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if </a:t>
            </a:r>
            <a:r>
              <a:rPr lang="en-US" dirty="0" err="1"/>
              <a:t>mets</a:t>
            </a:r>
            <a:r>
              <a:rPr lang="en-US" dirty="0"/>
              <a:t> &gt; </a:t>
            </a:r>
            <a:r>
              <a:rPr lang="en-US" dirty="0" err="1"/>
              <a:t>phillies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print(“Mets are winning”)  </a:t>
            </a:r>
            <a:r>
              <a:rPr lang="en-US" dirty="0">
                <a:solidFill>
                  <a:srgbClr val="FF0000"/>
                </a:solidFill>
              </a:rPr>
              <a:t># will cause an error…no indenting on an IF statement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776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DF5F4-AB45-4282-961B-2F5C38133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If-Else Statement (aka If-Then-Else)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077BD-742E-4EB7-9941-730374CB1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065539"/>
          </a:xfrm>
        </p:spPr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mets</a:t>
            </a:r>
            <a:r>
              <a:rPr lang="en-US" dirty="0"/>
              <a:t> &gt; </a:t>
            </a:r>
            <a:r>
              <a:rPr lang="en-US" dirty="0" err="1"/>
              <a:t>phillies</a:t>
            </a:r>
            <a:r>
              <a:rPr lang="en-US" dirty="0"/>
              <a:t>:</a:t>
            </a:r>
          </a:p>
          <a:p>
            <a:r>
              <a:rPr lang="en-US" dirty="0"/>
              <a:t>    print(“Mets are winning”)</a:t>
            </a:r>
          </a:p>
          <a:p>
            <a:r>
              <a:rPr lang="en-US" dirty="0"/>
              <a:t>else:</a:t>
            </a:r>
          </a:p>
          <a:p>
            <a:r>
              <a:rPr lang="en-US" dirty="0"/>
              <a:t>    print(“Phillies are winning”)</a:t>
            </a:r>
          </a:p>
          <a:p>
            <a:r>
              <a:rPr lang="en-US" dirty="0"/>
              <a:t>  </a:t>
            </a:r>
            <a:endParaRPr lang="en-US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56233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1455</TotalTime>
  <Words>1054</Words>
  <Application>Microsoft Office PowerPoint</Application>
  <PresentationFormat>Widescreen</PresentationFormat>
  <Paragraphs>150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Verdana</vt:lpstr>
      <vt:lpstr>Retrospect</vt:lpstr>
      <vt:lpstr>Python – Introduction</vt:lpstr>
      <vt:lpstr>Hello World</vt:lpstr>
      <vt:lpstr>Primitive (and non-Primitive) Types</vt:lpstr>
      <vt:lpstr>It is Python used for</vt:lpstr>
      <vt:lpstr>What can Python do?</vt:lpstr>
      <vt:lpstr>Why Python?</vt:lpstr>
      <vt:lpstr>Python vs. Other Languages</vt:lpstr>
      <vt:lpstr>If-Then Statement  - then code indented</vt:lpstr>
      <vt:lpstr>If-Else Statement (aka If-Then-Else)</vt:lpstr>
      <vt:lpstr>Python doesn’t have a switch</vt:lpstr>
      <vt:lpstr>Python Arrays</vt:lpstr>
      <vt:lpstr>Array functions</vt:lpstr>
      <vt:lpstr>For Loops</vt:lpstr>
      <vt:lpstr>For loop in a string</vt:lpstr>
      <vt:lpstr>For loops with ranges</vt:lpstr>
      <vt:lpstr>For loops with ranges</vt:lpstr>
      <vt:lpstr>Random subset For loop</vt:lpstr>
      <vt:lpstr>While Loop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</dc:title>
  <dc:creator>Mitchell Nelson</dc:creator>
  <cp:lastModifiedBy>Mitchell Nelson</cp:lastModifiedBy>
  <cp:revision>63</cp:revision>
  <dcterms:created xsi:type="dcterms:W3CDTF">2019-12-28T18:00:13Z</dcterms:created>
  <dcterms:modified xsi:type="dcterms:W3CDTF">2020-04-01T18:21:54Z</dcterms:modified>
</cp:coreProperties>
</file>