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4" r:id="rId8"/>
    <p:sldId id="262" r:id="rId9"/>
    <p:sldId id="263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84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3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2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8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70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3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4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8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5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7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8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1BD7825-434A-4FE6-8A88-522111A1EAF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04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4AD0-B690-45EA-8ED0-248FD70E82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Python – Object References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73D60-0A5E-45FF-A96E-9E3BAC7F84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19"/>
            <a:ext cx="10058400" cy="1463917"/>
          </a:xfrm>
        </p:spPr>
        <p:txBody>
          <a:bodyPr/>
          <a:lstStyle/>
          <a:p>
            <a:r>
              <a:rPr lang="en-US" b="1" dirty="0"/>
              <a:t>Pre-req:</a:t>
            </a:r>
          </a:p>
          <a:p>
            <a:r>
              <a:rPr lang="en-US" dirty="0"/>
              <a:t>Primitive Types: Integers, Floats, Booleans and strings</a:t>
            </a:r>
          </a:p>
          <a:p>
            <a:r>
              <a:rPr lang="en-US" dirty="0"/>
              <a:t>Data Structures: basics Data structures like lists, TUPLES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D6E10D-9984-4BEF-8D5D-29E3B07E4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5" y="758952"/>
            <a:ext cx="4615873" cy="246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7BBFD-7EFA-4EC1-8DA5-84680AF8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– In C and C++ </a:t>
            </a:r>
            <a:r>
              <a:rPr lang="en-US" dirty="0">
                <a:solidFill>
                  <a:srgbClr val="00B050"/>
                </a:solidFill>
              </a:rPr>
              <a:t>Aliasing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65C55-54A7-4338-87D8-9407021EC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 A1 = ‘April 1’;</a:t>
            </a:r>
          </a:p>
          <a:p>
            <a:r>
              <a:rPr lang="en-US" dirty="0"/>
              <a:t>String A2 = ‘April 2’;</a:t>
            </a:r>
          </a:p>
          <a:p>
            <a:r>
              <a:rPr lang="en-US" dirty="0"/>
              <a:t>String </a:t>
            </a:r>
            <a:r>
              <a:rPr lang="en-US" dirty="0" err="1"/>
              <a:t>myBirthday</a:t>
            </a:r>
            <a:r>
              <a:rPr lang="en-US" dirty="0"/>
              <a:t> = A1;     </a:t>
            </a:r>
            <a:r>
              <a:rPr lang="en-US" dirty="0">
                <a:solidFill>
                  <a:srgbClr val="7030A0"/>
                </a:solidFill>
              </a:rPr>
              <a:t>// </a:t>
            </a:r>
            <a:r>
              <a:rPr lang="en-US" dirty="0" err="1">
                <a:solidFill>
                  <a:srgbClr val="7030A0"/>
                </a:solidFill>
              </a:rPr>
              <a:t>myBirthday</a:t>
            </a:r>
            <a:r>
              <a:rPr lang="en-US" dirty="0">
                <a:solidFill>
                  <a:srgbClr val="7030A0"/>
                </a:solidFill>
              </a:rPr>
              <a:t> is new storage set to ‘April 1’ that is not A1</a:t>
            </a:r>
          </a:p>
          <a:p>
            <a:r>
              <a:rPr lang="en-US" dirty="0"/>
              <a:t>String *Today;                     </a:t>
            </a:r>
            <a:r>
              <a:rPr lang="en-US" dirty="0">
                <a:solidFill>
                  <a:srgbClr val="7030A0"/>
                </a:solidFill>
              </a:rPr>
              <a:t>// Today is a pointer to a string (</a:t>
            </a:r>
            <a:r>
              <a:rPr lang="en-US" dirty="0" err="1">
                <a:solidFill>
                  <a:srgbClr val="7030A0"/>
                </a:solidFill>
              </a:rPr>
              <a:t>ie</a:t>
            </a:r>
            <a:r>
              <a:rPr lang="en-US" dirty="0">
                <a:solidFill>
                  <a:srgbClr val="7030A0"/>
                </a:solidFill>
              </a:rPr>
              <a:t> can hold the address of a String)</a:t>
            </a:r>
          </a:p>
          <a:p>
            <a:r>
              <a:rPr lang="en-US" dirty="0"/>
              <a:t>Today = &amp;A1;                     </a:t>
            </a:r>
            <a:r>
              <a:rPr lang="en-US" dirty="0">
                <a:solidFill>
                  <a:srgbClr val="7030A0"/>
                </a:solidFill>
              </a:rPr>
              <a:t> // Today is set to the address of the storage for A1</a:t>
            </a:r>
          </a:p>
          <a:p>
            <a:r>
              <a:rPr lang="en-US" dirty="0"/>
              <a:t>*Today = ‘April Fools’        </a:t>
            </a:r>
            <a:r>
              <a:rPr lang="en-US" dirty="0">
                <a:solidFill>
                  <a:srgbClr val="7030A0"/>
                </a:solidFill>
              </a:rPr>
              <a:t>// the storage that Today points at, is set to ‘April Fools’</a:t>
            </a:r>
          </a:p>
          <a:p>
            <a:r>
              <a:rPr lang="en-US" dirty="0">
                <a:solidFill>
                  <a:srgbClr val="7030A0"/>
                </a:solidFill>
              </a:rPr>
              <a:t>// now A1 is set to ‘April Fools’.  Since Today points at A1, *Today is set to ‘April Fools’.  </a:t>
            </a:r>
          </a:p>
          <a:p>
            <a:r>
              <a:rPr lang="en-US" dirty="0">
                <a:solidFill>
                  <a:srgbClr val="7030A0"/>
                </a:solidFill>
              </a:rPr>
              <a:t>// </a:t>
            </a:r>
            <a:r>
              <a:rPr lang="en-US" dirty="0" err="1">
                <a:solidFill>
                  <a:srgbClr val="7030A0"/>
                </a:solidFill>
              </a:rPr>
              <a:t>myBirthday</a:t>
            </a:r>
            <a:r>
              <a:rPr lang="en-US" dirty="0">
                <a:solidFill>
                  <a:srgbClr val="7030A0"/>
                </a:solidFill>
              </a:rPr>
              <a:t> is set to ‘April 1’ because is was created as separate storage from A1</a:t>
            </a:r>
          </a:p>
        </p:txBody>
      </p:sp>
    </p:spTree>
    <p:extLst>
      <p:ext uri="{BB962C8B-B14F-4D97-AF65-F5344CB8AC3E}">
        <p14:creationId xmlns:p14="http://schemas.microsoft.com/office/powerpoint/2010/main" val="242978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7BBFD-7EFA-4EC1-8DA5-84680AF8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– In C and C++ </a:t>
            </a:r>
            <a:r>
              <a:rPr lang="en-US" dirty="0">
                <a:solidFill>
                  <a:srgbClr val="00B050"/>
                </a:solidFill>
              </a:rPr>
              <a:t>Null Pointer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65C55-54A7-4338-87D8-9407021EC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 *p1 = malloc(</a:t>
            </a:r>
            <a:r>
              <a:rPr lang="en-US" dirty="0" err="1"/>
              <a:t>sizeof</a:t>
            </a:r>
            <a:r>
              <a:rPr lang="en-US" dirty="0"/>
              <a:t>(int));  </a:t>
            </a:r>
            <a:r>
              <a:rPr lang="en-US" dirty="0">
                <a:solidFill>
                  <a:srgbClr val="7030A0"/>
                </a:solidFill>
              </a:rPr>
              <a:t>// allocates memory for 1 integer and have p1 point to it</a:t>
            </a:r>
          </a:p>
          <a:p>
            <a:r>
              <a:rPr lang="en-US" dirty="0"/>
              <a:t>*p1 = 5;        </a:t>
            </a:r>
            <a:r>
              <a:rPr lang="en-US" dirty="0">
                <a:solidFill>
                  <a:srgbClr val="7030A0"/>
                </a:solidFill>
              </a:rPr>
              <a:t>// the storage p1 points to is set to 5</a:t>
            </a:r>
          </a:p>
          <a:p>
            <a:r>
              <a:rPr lang="en-US" dirty="0"/>
              <a:t>int *p2;        </a:t>
            </a:r>
            <a:r>
              <a:rPr lang="en-US" dirty="0">
                <a:solidFill>
                  <a:srgbClr val="7030A0"/>
                </a:solidFill>
              </a:rPr>
              <a:t>// p2 is a pointer to an integer with no initial value yet</a:t>
            </a:r>
          </a:p>
          <a:p>
            <a:r>
              <a:rPr lang="en-US" dirty="0"/>
              <a:t>p2 = p1;      </a:t>
            </a:r>
            <a:r>
              <a:rPr lang="en-US" dirty="0">
                <a:solidFill>
                  <a:srgbClr val="7030A0"/>
                </a:solidFill>
              </a:rPr>
              <a:t>// pointer p2 points to the same integer p1 points to</a:t>
            </a:r>
          </a:p>
          <a:p>
            <a:r>
              <a:rPr lang="en-US" dirty="0"/>
              <a:t>free(p1);    </a:t>
            </a:r>
            <a:r>
              <a:rPr lang="en-US" dirty="0">
                <a:solidFill>
                  <a:srgbClr val="7030A0"/>
                </a:solidFill>
              </a:rPr>
              <a:t>// frees the storage that p1 points to (therefore the storage p2 points to also)</a:t>
            </a:r>
          </a:p>
          <a:p>
            <a:r>
              <a:rPr lang="en-US" dirty="0" err="1"/>
              <a:t>cout</a:t>
            </a:r>
            <a:r>
              <a:rPr lang="en-US" dirty="0"/>
              <a:t> &lt;&lt; “P2 points to “ &lt;&lt; </a:t>
            </a:r>
            <a:r>
              <a:rPr lang="en-US" dirty="0" smtClean="0"/>
              <a:t>*p2  </a:t>
            </a:r>
            <a:r>
              <a:rPr lang="en-US" dirty="0">
                <a:solidFill>
                  <a:srgbClr val="7030A0"/>
                </a:solidFill>
              </a:rPr>
              <a:t>// prints the integer that p2 points to only it doesn’t exist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How can we fix this issue?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19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7BBFD-7EFA-4EC1-8DA5-84680AF8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– In C and C++ </a:t>
            </a:r>
            <a:r>
              <a:rPr lang="en-US" dirty="0">
                <a:solidFill>
                  <a:srgbClr val="00B050"/>
                </a:solidFill>
              </a:rPr>
              <a:t>Memory Leak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65C55-54A7-4338-87D8-9407021EC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alwaysTrue</a:t>
            </a:r>
            <a:r>
              <a:rPr lang="en-US" dirty="0"/>
              <a:t> = true;</a:t>
            </a:r>
          </a:p>
          <a:p>
            <a:r>
              <a:rPr lang="en-US" dirty="0"/>
              <a:t>Int *p1;    </a:t>
            </a:r>
            <a:r>
              <a:rPr lang="en-US" dirty="0">
                <a:solidFill>
                  <a:srgbClr val="7030A0"/>
                </a:solidFill>
              </a:rPr>
              <a:t>// p1 is a pointer to an integer</a:t>
            </a:r>
          </a:p>
          <a:p>
            <a:r>
              <a:rPr lang="en-US" dirty="0"/>
              <a:t>while(</a:t>
            </a:r>
            <a:r>
              <a:rPr lang="en-US" dirty="0" err="1"/>
              <a:t>alwaysTrue</a:t>
            </a:r>
            <a:r>
              <a:rPr lang="en-US" dirty="0"/>
              <a:t>)    </a:t>
            </a:r>
            <a:r>
              <a:rPr lang="en-US" dirty="0">
                <a:solidFill>
                  <a:srgbClr val="7030A0"/>
                </a:solidFill>
              </a:rPr>
              <a:t>// infinite loop</a:t>
            </a:r>
          </a:p>
          <a:p>
            <a:r>
              <a:rPr lang="en-US" dirty="0">
                <a:solidFill>
                  <a:srgbClr val="7030A0"/>
                </a:solidFill>
              </a:rPr>
              <a:t>{</a:t>
            </a:r>
          </a:p>
          <a:p>
            <a:r>
              <a:rPr lang="en-US" dirty="0"/>
              <a:t>    *p1 = malloc(</a:t>
            </a:r>
            <a:r>
              <a:rPr lang="en-US" dirty="0" err="1"/>
              <a:t>sizeof</a:t>
            </a:r>
            <a:r>
              <a:rPr lang="en-US" dirty="0"/>
              <a:t>(int));    // allocate storage and have p1 point to it   </a:t>
            </a:r>
          </a:p>
          <a:p>
            <a:r>
              <a:rPr lang="en-US" dirty="0">
                <a:solidFill>
                  <a:schemeClr val="tx1"/>
                </a:solidFill>
              </a:rPr>
              <a:t>}</a:t>
            </a:r>
          </a:p>
          <a:p>
            <a:r>
              <a:rPr lang="en-US" dirty="0">
                <a:solidFill>
                  <a:srgbClr val="FF0000"/>
                </a:solidFill>
              </a:rPr>
              <a:t>This infinite loop will keep allocating memory, setting p1 to it and do this over and over until the computer crashes do to being out of memory.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98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F8189-B62E-4D7C-BE65-6D7E63AAC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Objects and their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77497-9A5E-44B6-B402-0EC945CFF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4998721" cy="4210161"/>
          </a:xfrm>
        </p:spPr>
        <p:txBody>
          <a:bodyPr>
            <a:normAutofit/>
          </a:bodyPr>
          <a:lstStyle/>
          <a:p>
            <a:r>
              <a:rPr lang="en-US" dirty="0"/>
              <a:t>In C (and C++) a declaration like</a:t>
            </a:r>
          </a:p>
          <a:p>
            <a:r>
              <a:rPr lang="en-US" dirty="0"/>
              <a:t>    </a:t>
            </a:r>
            <a:r>
              <a:rPr lang="en-US" b="1" dirty="0"/>
              <a:t>int a=1;  </a:t>
            </a:r>
            <a:r>
              <a:rPr lang="en-US" dirty="0">
                <a:solidFill>
                  <a:srgbClr val="7030A0"/>
                </a:solidFill>
              </a:rPr>
              <a:t>// creates storage, assigns the  </a:t>
            </a:r>
          </a:p>
          <a:p>
            <a:r>
              <a:rPr lang="en-US" dirty="0">
                <a:solidFill>
                  <a:srgbClr val="7030A0"/>
                </a:solidFill>
              </a:rPr>
              <a:t>                   // name ‘a’ to that storage, </a:t>
            </a:r>
          </a:p>
          <a:p>
            <a:r>
              <a:rPr lang="en-US" dirty="0">
                <a:solidFill>
                  <a:srgbClr val="7030A0"/>
                </a:solidFill>
              </a:rPr>
              <a:t>                   // assign the storage to value 1</a:t>
            </a:r>
          </a:p>
          <a:p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 </a:t>
            </a:r>
            <a:r>
              <a:rPr lang="en-US" b="1" dirty="0"/>
              <a:t>int b=a;  </a:t>
            </a:r>
            <a:r>
              <a:rPr lang="en-US" dirty="0">
                <a:solidFill>
                  <a:srgbClr val="7030A0"/>
                </a:solidFill>
              </a:rPr>
              <a:t>// separate storage also value 1    </a:t>
            </a:r>
          </a:p>
          <a:p>
            <a:r>
              <a:rPr lang="en-US" dirty="0"/>
              <a:t>In Python a declaration like</a:t>
            </a:r>
          </a:p>
          <a:p>
            <a:r>
              <a:rPr lang="en-US" dirty="0"/>
              <a:t>   </a:t>
            </a:r>
            <a:r>
              <a:rPr lang="en-US" b="1" dirty="0"/>
              <a:t> a=1        </a:t>
            </a:r>
            <a:r>
              <a:rPr lang="en-US" dirty="0">
                <a:solidFill>
                  <a:srgbClr val="7030A0"/>
                </a:solidFill>
              </a:rPr>
              <a:t># creates an object, initialized to 1, </a:t>
            </a:r>
          </a:p>
          <a:p>
            <a:r>
              <a:rPr lang="en-US" dirty="0">
                <a:solidFill>
                  <a:srgbClr val="7030A0"/>
                </a:solidFill>
              </a:rPr>
              <a:t>                  # then creates a reference ‘a’ for it</a:t>
            </a:r>
          </a:p>
          <a:p>
            <a:r>
              <a:rPr lang="en-US" b="1" dirty="0"/>
              <a:t>    b=a       </a:t>
            </a:r>
            <a:r>
              <a:rPr lang="en-US" dirty="0">
                <a:solidFill>
                  <a:srgbClr val="7030A0"/>
                </a:solidFill>
              </a:rPr>
              <a:t># create reference ‘b’ to same object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F4668B0B-E166-4FA4-A676-0EC390613F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1" y="1845734"/>
            <a:ext cx="4876800" cy="22479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1505C24-FE84-41C3-970B-6A6B016D53E0}"/>
              </a:ext>
            </a:extLst>
          </p:cNvPr>
          <p:cNvSpPr txBox="1">
            <a:spLocks/>
          </p:cNvSpPr>
          <p:nvPr/>
        </p:nvSpPr>
        <p:spPr>
          <a:xfrm>
            <a:off x="6217921" y="4395262"/>
            <a:ext cx="4697129" cy="145075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rgbClr val="00B0F0"/>
                </a:solidFill>
              </a:rPr>
              <a:t>What should happen if reference ‘a’ is assigned to 4 “a = 4” ?  </a:t>
            </a:r>
          </a:p>
          <a:p>
            <a:r>
              <a:rPr lang="en-US" sz="1800" dirty="0">
                <a:solidFill>
                  <a:srgbClr val="00B0F0"/>
                </a:solidFill>
              </a:rPr>
              <a:t>What should happen if reference ‘b’ is assigned to reference ‘a’ b=a ?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05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9EDA2-AEFF-4AC9-9DA3-2061A2F39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 = A, then B is changed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A17EB-22EB-47B6-9BBB-16E8DF06A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2560320" cy="402336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A = ‘Goodbye’</a:t>
            </a:r>
          </a:p>
          <a:p>
            <a:r>
              <a:rPr lang="en-US" dirty="0"/>
              <a:t>B = A</a:t>
            </a:r>
          </a:p>
          <a:p>
            <a:r>
              <a:rPr lang="en-US" dirty="0"/>
              <a:t>B = ‘Hello’</a:t>
            </a:r>
          </a:p>
          <a:p>
            <a:r>
              <a:rPr lang="en-US" dirty="0"/>
              <a:t>print(‘You say ‘ + A)</a:t>
            </a:r>
          </a:p>
          <a:p>
            <a:r>
              <a:rPr lang="en-US" dirty="0"/>
              <a:t>print(‘and I say ‘ + B)</a:t>
            </a:r>
          </a:p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You say Goodbye</a:t>
            </a:r>
          </a:p>
          <a:p>
            <a:r>
              <a:rPr lang="en-US" dirty="0">
                <a:solidFill>
                  <a:srgbClr val="00B050"/>
                </a:solidFill>
              </a:rPr>
              <a:t>And I say Hello</a:t>
            </a:r>
          </a:p>
        </p:txBody>
      </p:sp>
      <p:pic>
        <p:nvPicPr>
          <p:cNvPr id="5" name="Picture 4" descr="A picture containing bird, clock&#10;&#10;Description automatically generated">
            <a:extLst>
              <a:ext uri="{FF2B5EF4-FFF2-40B4-BE49-F238E27FC236}">
                <a16:creationId xmlns:a16="http://schemas.microsoft.com/office/drawing/2014/main" id="{13DFD395-C3E1-4700-A9C1-0650B3618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531" y="2018578"/>
            <a:ext cx="4997461" cy="3794368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A227AB7-2081-4D93-87B8-E5540A492B3A}"/>
              </a:ext>
            </a:extLst>
          </p:cNvPr>
          <p:cNvSpPr txBox="1">
            <a:spLocks/>
          </p:cNvSpPr>
          <p:nvPr/>
        </p:nvSpPr>
        <p:spPr>
          <a:xfrm>
            <a:off x="3976837" y="1845734"/>
            <a:ext cx="2480110" cy="40233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= (0,1)</a:t>
            </a:r>
          </a:p>
          <a:p>
            <a:r>
              <a:rPr lang="en-US" dirty="0"/>
              <a:t>B = A</a:t>
            </a:r>
          </a:p>
          <a:p>
            <a:r>
              <a:rPr lang="en-US" dirty="0"/>
              <a:t>B = </a:t>
            </a:r>
            <a:r>
              <a:rPr lang="en-US" dirty="0" err="1"/>
              <a:t>B.append</a:t>
            </a:r>
            <a:r>
              <a:rPr lang="en-US" dirty="0"/>
              <a:t>(2)</a:t>
            </a:r>
          </a:p>
          <a:p>
            <a:r>
              <a:rPr lang="en-US" dirty="0"/>
              <a:t>print(A)</a:t>
            </a:r>
          </a:p>
          <a:p>
            <a:r>
              <a:rPr lang="en-US" dirty="0"/>
              <a:t>print(B)</a:t>
            </a:r>
          </a:p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( 0, 1, 2)</a:t>
            </a:r>
          </a:p>
          <a:p>
            <a:r>
              <a:rPr lang="en-US" dirty="0">
                <a:solidFill>
                  <a:srgbClr val="00B050"/>
                </a:solidFill>
              </a:rPr>
              <a:t>( 0, 1, 2)</a:t>
            </a:r>
          </a:p>
        </p:txBody>
      </p:sp>
    </p:spTree>
    <p:extLst>
      <p:ext uri="{BB962C8B-B14F-4D97-AF65-F5344CB8AC3E}">
        <p14:creationId xmlns:p14="http://schemas.microsoft.com/office/powerpoint/2010/main" val="61673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1C3F6-44F1-475C-828D-0BB5FA0DD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to variables(aka objects)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F69F9-F01C-4334-BB9D-2B7EBB0E3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A1 = “April 1”     </a:t>
            </a:r>
            <a:r>
              <a:rPr lang="en-US" dirty="0">
                <a:solidFill>
                  <a:srgbClr val="7030A0"/>
                </a:solidFill>
              </a:rPr>
              <a:t># creates an object with ‘set to April 1’, then create object reference A1 </a:t>
            </a:r>
          </a:p>
          <a:p>
            <a:r>
              <a:rPr lang="en-US" dirty="0"/>
              <a:t>A2 = “April 2”</a:t>
            </a:r>
          </a:p>
          <a:p>
            <a:r>
              <a:rPr lang="en-US" dirty="0"/>
              <a:t>A3 = “April 3”</a:t>
            </a:r>
          </a:p>
          <a:p>
            <a:r>
              <a:rPr lang="en-US" dirty="0"/>
              <a:t>Today = A1          </a:t>
            </a:r>
            <a:r>
              <a:rPr lang="en-US" dirty="0">
                <a:solidFill>
                  <a:srgbClr val="7030A0"/>
                </a:solidFill>
              </a:rPr>
              <a:t># creates an object reference Today and refers to the same object A1 refers to</a:t>
            </a:r>
          </a:p>
          <a:p>
            <a:r>
              <a:rPr lang="en-US" dirty="0"/>
              <a:t>Tomorrow = A2</a:t>
            </a:r>
          </a:p>
          <a:p>
            <a:r>
              <a:rPr lang="en-US" dirty="0"/>
              <a:t>A1 = “April Fools”  </a:t>
            </a:r>
            <a:r>
              <a:rPr lang="en-US" dirty="0">
                <a:solidFill>
                  <a:srgbClr val="7030A0"/>
                </a:solidFill>
              </a:rPr>
              <a:t># create a brand new object ‘April Fools’ and now A1 refers to that object</a:t>
            </a:r>
          </a:p>
          <a:p>
            <a:r>
              <a:rPr lang="en-US" dirty="0"/>
              <a:t>Print(‘Today is: ‘ + Today)   </a:t>
            </a:r>
            <a:r>
              <a:rPr lang="en-US" dirty="0">
                <a:solidFill>
                  <a:srgbClr val="7030A0"/>
                </a:solidFill>
              </a:rPr>
              <a:t># will output </a:t>
            </a:r>
            <a:r>
              <a:rPr lang="en-US" dirty="0">
                <a:solidFill>
                  <a:srgbClr val="00B050"/>
                </a:solidFill>
              </a:rPr>
              <a:t>Today is: April 1</a:t>
            </a:r>
          </a:p>
          <a:p>
            <a:r>
              <a:rPr lang="en-US" dirty="0"/>
              <a:t>Print(‘A1 is: ‘ + A1)               </a:t>
            </a:r>
            <a:r>
              <a:rPr lang="en-US" dirty="0">
                <a:solidFill>
                  <a:srgbClr val="7030A0"/>
                </a:solidFill>
              </a:rPr>
              <a:t># will output </a:t>
            </a:r>
            <a:r>
              <a:rPr lang="en-US" dirty="0">
                <a:solidFill>
                  <a:srgbClr val="00B050"/>
                </a:solidFill>
              </a:rPr>
              <a:t>A1 is: April Fools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05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BFEE1-23FC-49D6-BE4F-F750D1FE4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References on Array operations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0ECA5-672A-43E6-A25E-CD9DB87A2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637773" cy="4093248"/>
          </a:xfrm>
        </p:spPr>
        <p:txBody>
          <a:bodyPr/>
          <a:lstStyle/>
          <a:p>
            <a:r>
              <a:rPr lang="en-US" dirty="0"/>
              <a:t>A = [1,3,2]</a:t>
            </a:r>
          </a:p>
          <a:p>
            <a:r>
              <a:rPr lang="en-US" dirty="0"/>
              <a:t>B = A</a:t>
            </a:r>
          </a:p>
          <a:p>
            <a:r>
              <a:rPr lang="en-US" dirty="0"/>
              <a:t>C = </a:t>
            </a:r>
            <a:r>
              <a:rPr lang="en-US" dirty="0" smtClean="0"/>
              <a:t>A[0:2</a:t>
            </a:r>
            <a:r>
              <a:rPr lang="en-US" dirty="0"/>
              <a:t>]</a:t>
            </a:r>
          </a:p>
          <a:p>
            <a:r>
              <a:rPr lang="en-US" dirty="0"/>
              <a:t>D = </a:t>
            </a:r>
            <a:r>
              <a:rPr lang="en-US" dirty="0" smtClean="0"/>
              <a:t>A[:]</a:t>
            </a:r>
            <a:endParaRPr lang="en-US" dirty="0"/>
          </a:p>
          <a:p>
            <a:endParaRPr lang="en-US" dirty="0"/>
          </a:p>
          <a:p>
            <a:r>
              <a:rPr lang="en-US" dirty="0"/>
              <a:t>What happens to A if the sort function is run on B  </a:t>
            </a:r>
            <a:r>
              <a:rPr lang="en-US" dirty="0" err="1"/>
              <a:t>B.sort</a:t>
            </a:r>
            <a:r>
              <a:rPr lang="en-US" dirty="0"/>
              <a:t>()?</a:t>
            </a:r>
          </a:p>
          <a:p>
            <a:r>
              <a:rPr lang="en-US" dirty="0"/>
              <a:t>Answer: A gets sorted as well because the python sort function sorts ‘in place’. </a:t>
            </a:r>
          </a:p>
          <a:p>
            <a:endParaRPr lang="en-US" dirty="0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43EF98E-4B74-4394-A8B2-3A7C6CDC6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113" y="2047396"/>
            <a:ext cx="3993743" cy="328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15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1C3F6-44F1-475C-828D-0BB5FA0DD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Alias to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F69F9-F01C-4334-BB9D-2B7EBB0E3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255" y="1877818"/>
            <a:ext cx="10220425" cy="4023360"/>
          </a:xfrm>
        </p:spPr>
        <p:txBody>
          <a:bodyPr/>
          <a:lstStyle/>
          <a:p>
            <a:r>
              <a:rPr lang="en-US" dirty="0"/>
              <a:t>A1 = (“April 1” , “Mostly Sunny”)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A2 = (“April 2” , “Cloudy”)</a:t>
            </a:r>
          </a:p>
          <a:p>
            <a:r>
              <a:rPr lang="en-US" dirty="0"/>
              <a:t>Today = A1            </a:t>
            </a:r>
            <a:r>
              <a:rPr lang="en-US" dirty="0">
                <a:solidFill>
                  <a:srgbClr val="7030A0"/>
                </a:solidFill>
              </a:rPr>
              <a:t># Today is an alias for A1…at least for now  </a:t>
            </a:r>
          </a:p>
          <a:p>
            <a:r>
              <a:rPr lang="en-US" dirty="0"/>
              <a:t>Tomorrow = A2    </a:t>
            </a:r>
            <a:r>
              <a:rPr lang="en-US" dirty="0">
                <a:solidFill>
                  <a:srgbClr val="7030A0"/>
                </a:solidFill>
              </a:rPr>
              <a:t># Tomorrow is an alias A2…at least for now</a:t>
            </a:r>
          </a:p>
          <a:p>
            <a:endParaRPr lang="en-US" dirty="0"/>
          </a:p>
          <a:p>
            <a:r>
              <a:rPr lang="en-US" dirty="0"/>
              <a:t>A1 =  (“April 1” , “Mostly Sunny” , ” Chance of Rain”) </a:t>
            </a:r>
            <a:r>
              <a:rPr lang="en-US" dirty="0">
                <a:solidFill>
                  <a:srgbClr val="7030A0"/>
                </a:solidFill>
              </a:rPr>
              <a:t># Today WILL NOT have a chance of rain</a:t>
            </a:r>
          </a:p>
          <a:p>
            <a:r>
              <a:rPr lang="en-US" dirty="0"/>
              <a:t>A2.append(“ Chance of Rain”)                                         </a:t>
            </a:r>
            <a:r>
              <a:rPr lang="en-US" dirty="0">
                <a:solidFill>
                  <a:srgbClr val="7030A0"/>
                </a:solidFill>
              </a:rPr>
              <a:t># Tomorrow WILL have a chance of rain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89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165BD-C392-41C4-B069-0DB3C5AE3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592C0-E58E-4BA8-B315-288CF3751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923793"/>
            <a:ext cx="4878404" cy="4023360"/>
          </a:xfrm>
        </p:spPr>
        <p:txBody>
          <a:bodyPr/>
          <a:lstStyle/>
          <a:p>
            <a:r>
              <a:rPr lang="en-US" dirty="0"/>
              <a:t>x = ‘A long string’</a:t>
            </a:r>
          </a:p>
          <a:p>
            <a:r>
              <a:rPr lang="en-US" dirty="0"/>
              <a:t>y = x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x = ‘None’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574ABB7-F646-4D8C-90EB-A9CE5D42B36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204" y="1720062"/>
            <a:ext cx="2791522" cy="1708938"/>
          </a:xfrm>
          <a:prstGeom prst="rect">
            <a:avLst/>
          </a:prstGeom>
        </p:spPr>
      </p:pic>
      <p:pic>
        <p:nvPicPr>
          <p:cNvPr id="7" name="Picture 6" descr="A screenshot of a cell phone screen with text&#10;&#10;Description automatically generated">
            <a:extLst>
              <a:ext uri="{FF2B5EF4-FFF2-40B4-BE49-F238E27FC236}">
                <a16:creationId xmlns:a16="http://schemas.microsoft.com/office/drawing/2014/main" id="{14DA97BD-6178-4C23-A996-FD7C4B9F5AF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481" y="3720968"/>
            <a:ext cx="2791522" cy="241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01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E3CEB-0BB9-403B-9ABA-EFDCCF3F9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Counts/Garbage Collections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91A02-7CCB-4DD7-8DD6-7E030681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625" y="1827261"/>
            <a:ext cx="3419301" cy="4023360"/>
          </a:xfrm>
        </p:spPr>
        <p:txBody>
          <a:bodyPr/>
          <a:lstStyle/>
          <a:p>
            <a:r>
              <a:rPr lang="en-US" dirty="0"/>
              <a:t>x = 2337</a:t>
            </a:r>
          </a:p>
          <a:p>
            <a:r>
              <a:rPr lang="en-US" dirty="0"/>
              <a:t>y = x</a:t>
            </a:r>
          </a:p>
          <a:p>
            <a:r>
              <a:rPr lang="en-US" dirty="0"/>
              <a:t>x = 2338</a:t>
            </a:r>
          </a:p>
          <a:p>
            <a:r>
              <a:rPr lang="en-US" dirty="0"/>
              <a:t>y = 2339</a:t>
            </a:r>
          </a:p>
          <a:p>
            <a:r>
              <a:rPr lang="en-US" dirty="0">
                <a:solidFill>
                  <a:srgbClr val="7030A0"/>
                </a:solidFill>
              </a:rPr>
              <a:t># do we still need 2337 around?</a:t>
            </a:r>
          </a:p>
          <a:p>
            <a:endParaRPr lang="en-US" dirty="0"/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AB21C513-FFE9-4822-837E-365EB5F5C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224" y="2017857"/>
            <a:ext cx="6274521" cy="344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66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510E0-099C-4E46-8AF1-58D3B4923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this pointing stuff?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1E18C-715E-4553-B864-CF7BBE452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423593" cy="4023360"/>
          </a:xfrm>
        </p:spPr>
        <p:txBody>
          <a:bodyPr/>
          <a:lstStyle/>
          <a:p>
            <a:r>
              <a:rPr lang="en-US" dirty="0"/>
              <a:t>The arrows on the previous slides are simply the machine address of where the object is located in memory at the present moment.</a:t>
            </a:r>
          </a:p>
          <a:p>
            <a:endParaRPr lang="en-US" dirty="0"/>
          </a:p>
          <a:p>
            <a:r>
              <a:rPr lang="en-US" dirty="0"/>
              <a:t>The id function can be used to print out the machine address (aka the arrow) of an object.</a:t>
            </a:r>
          </a:p>
          <a:p>
            <a:endParaRPr lang="en-US" dirty="0"/>
          </a:p>
          <a:p>
            <a:r>
              <a:rPr lang="en-US" dirty="0"/>
              <a:t>Since string1 and string2 are both equal to the same string, python only needs 1 string for both references. </a:t>
            </a:r>
          </a:p>
          <a:p>
            <a:endParaRPr lang="en-US" dirty="0"/>
          </a:p>
        </p:txBody>
      </p:sp>
      <p:pic>
        <p:nvPicPr>
          <p:cNvPr id="5" name="Picture 4" descr="A black sign with white text&#10;&#10;Description automatically generated">
            <a:extLst>
              <a:ext uri="{FF2B5EF4-FFF2-40B4-BE49-F238E27FC236}">
                <a16:creationId xmlns:a16="http://schemas.microsoft.com/office/drawing/2014/main" id="{54F3EAD9-70B9-4B26-B764-59845F0F83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766" y="2031854"/>
            <a:ext cx="4374949" cy="318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96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1779</TotalTime>
  <Words>941</Words>
  <Application>Microsoft Office PowerPoint</Application>
  <PresentationFormat>Widescreen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Calibri Light</vt:lpstr>
      <vt:lpstr>Retrospect</vt:lpstr>
      <vt:lpstr>Python – Object References</vt:lpstr>
      <vt:lpstr>Python Objects and their references</vt:lpstr>
      <vt:lpstr>B = A, then B is changed </vt:lpstr>
      <vt:lpstr>References to variables(aka objects)</vt:lpstr>
      <vt:lpstr>Object References on Array operations</vt:lpstr>
      <vt:lpstr>Alias to objects</vt:lpstr>
      <vt:lpstr>Reference counts</vt:lpstr>
      <vt:lpstr>Reference Counts/Garbage Collections</vt:lpstr>
      <vt:lpstr>What is this pointing stuff?</vt:lpstr>
      <vt:lpstr>History – In C and C++ Aliasing</vt:lpstr>
      <vt:lpstr>History – In C and C++ Null Pointer</vt:lpstr>
      <vt:lpstr>History – In C and C++ Memory Leak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</dc:title>
  <dc:creator>Mitchell Nelson</dc:creator>
  <cp:lastModifiedBy>Byrne, William</cp:lastModifiedBy>
  <cp:revision>90</cp:revision>
  <dcterms:created xsi:type="dcterms:W3CDTF">2019-12-28T18:00:13Z</dcterms:created>
  <dcterms:modified xsi:type="dcterms:W3CDTF">2020-04-23T18:35:02Z</dcterms:modified>
</cp:coreProperties>
</file>