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8" r:id="rId3"/>
    <p:sldId id="257" r:id="rId4"/>
    <p:sldId id="260" r:id="rId5"/>
    <p:sldId id="269" r:id="rId6"/>
    <p:sldId id="262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3" r:id="rId15"/>
    <p:sldId id="272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3993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611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7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32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56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69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54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453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56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925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90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Triggers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Creating Triggers (Statement level and Row LEVEL)</a:t>
            </a:r>
          </a:p>
          <a:p>
            <a:r>
              <a:rPr lang="en-US" dirty="0" smtClean="0"/>
              <a:t>Firing triggers (and EVENTS)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76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– trigger’s display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DELETE FROM </a:t>
            </a:r>
            <a:r>
              <a:rPr lang="en-US" dirty="0">
                <a:solidFill>
                  <a:srgbClr val="FF0000"/>
                </a:solidFill>
              </a:rPr>
              <a:t>employees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WHERE </a:t>
            </a:r>
            <a:r>
              <a:rPr lang="en-US" dirty="0">
                <a:solidFill>
                  <a:srgbClr val="FF0000"/>
                </a:solidFill>
              </a:rPr>
              <a:t>id = 2;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383953"/>
              </p:ext>
            </p:extLst>
          </p:nvPr>
        </p:nvGraphicFramePr>
        <p:xfrm>
          <a:off x="6262253" y="2549237"/>
          <a:ext cx="478258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196"/>
                <a:gridCol w="1594196"/>
                <a:gridCol w="1594196"/>
              </a:tblGrid>
              <a:tr h="290984"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Salary</a:t>
                      </a:r>
                      <a:endParaRPr lang="en-US" dirty="0"/>
                    </a:p>
                  </a:txBody>
                  <a:tcPr/>
                </a:tc>
              </a:tr>
              <a:tr h="29098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Ramish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</a:tr>
              <a:tr h="290984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4500</a:t>
                      </a:r>
                      <a:endParaRPr lang="en-US" dirty="0"/>
                    </a:p>
                  </a:txBody>
                  <a:tcPr/>
                </a:tc>
              </a:tr>
              <a:tr h="290984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Kriti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57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Triggers – Logging price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CREATE or REPLACE TRIGGER </a:t>
            </a:r>
            <a:r>
              <a:rPr lang="en-US" dirty="0" err="1"/>
              <a:t>price_history_trigger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BEFORE UPDATE OF </a:t>
            </a:r>
            <a:r>
              <a:rPr lang="en-US" dirty="0" smtClean="0"/>
              <a:t>price ON products 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FOR EACH ROW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BEGIN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    INSERT </a:t>
            </a:r>
            <a:r>
              <a:rPr lang="en-US" dirty="0"/>
              <a:t>INTO </a:t>
            </a:r>
            <a:r>
              <a:rPr lang="en-US" dirty="0" err="1"/>
              <a:t>product_price_history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   VALUES 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   (:</a:t>
            </a:r>
            <a:r>
              <a:rPr lang="en-US" dirty="0" err="1"/>
              <a:t>old.product_id</a:t>
            </a:r>
            <a:r>
              <a:rPr lang="en-US" dirty="0"/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  :</a:t>
            </a:r>
            <a:r>
              <a:rPr lang="en-US" dirty="0" err="1"/>
              <a:t>old.product_name</a:t>
            </a:r>
            <a:r>
              <a:rPr lang="en-US" dirty="0"/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  :</a:t>
            </a:r>
            <a:r>
              <a:rPr lang="en-US" dirty="0" err="1"/>
              <a:t>old.supplier_name</a:t>
            </a:r>
            <a:r>
              <a:rPr lang="en-US" dirty="0"/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  :</a:t>
            </a:r>
            <a:r>
              <a:rPr lang="en-US" dirty="0" err="1" smtClean="0"/>
              <a:t>old.unit_price</a:t>
            </a:r>
            <a:r>
              <a:rPr lang="en-US" dirty="0" smtClean="0"/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/>
              <a:t> </a:t>
            </a:r>
            <a:r>
              <a:rPr lang="en-US" smtClean="0"/>
              <a:t>   SYSDATE</a:t>
            </a:r>
            <a:r>
              <a:rPr lang="en-US" smtClean="0"/>
              <a:t>); 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END</a:t>
            </a:r>
            <a:r>
              <a:rPr lang="en-US" dirty="0" smtClean="0"/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668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CASCADING </a:t>
            </a:r>
            <a:r>
              <a:rPr lang="en-US" dirty="0"/>
              <a:t>in a TRIGGER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/>
              <a:t>Trigger T1 </a:t>
            </a:r>
            <a:r>
              <a:rPr lang="en-US" dirty="0" smtClean="0"/>
              <a:t>- UPDATES a row to PRODUCTS_AVG_PRICES whenever a PRODUCTS price is UPDATED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/>
              <a:t>Trigger T2 </a:t>
            </a:r>
            <a:r>
              <a:rPr lang="en-US" dirty="0"/>
              <a:t>- </a:t>
            </a:r>
            <a:r>
              <a:rPr lang="en-US" dirty="0" smtClean="0"/>
              <a:t>INSERTS </a:t>
            </a:r>
            <a:r>
              <a:rPr lang="en-US" dirty="0"/>
              <a:t>a </a:t>
            </a:r>
            <a:r>
              <a:rPr lang="en-US" dirty="0" smtClean="0"/>
              <a:t>new row </a:t>
            </a:r>
            <a:r>
              <a:rPr lang="en-US" dirty="0"/>
              <a:t>to table </a:t>
            </a:r>
            <a:r>
              <a:rPr lang="en-US" dirty="0" smtClean="0"/>
              <a:t>LOG_AVERAGE_PRICE_CHANGES </a:t>
            </a:r>
            <a:r>
              <a:rPr lang="en-US" dirty="0"/>
              <a:t>whenever a PRODUCTS_AVG_PRICES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UPDATED.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Here, </a:t>
            </a:r>
            <a:r>
              <a:rPr lang="en-US" dirty="0" smtClean="0"/>
              <a:t>an </a:t>
            </a:r>
            <a:r>
              <a:rPr lang="en-US" dirty="0" smtClean="0"/>
              <a:t>update to a PRODUCT’s price will cause trigger T1 to fire and update a row in PRODUCTS_AVG_PRICES, which will cause trigger T2 to fire and INSERT a row into LOG_AVERAGE_PRICE_CHANGES.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50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CYCLIC CASCADING </a:t>
            </a:r>
            <a:r>
              <a:rPr lang="en-US" dirty="0" smtClean="0"/>
              <a:t>in 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Trigger Trigger12 – changes table Table2 whenever Table1 is changed</a:t>
            </a:r>
          </a:p>
          <a:p>
            <a:r>
              <a:rPr lang="en-US" dirty="0"/>
              <a:t>Trigger </a:t>
            </a:r>
            <a:r>
              <a:rPr lang="en-US" dirty="0" smtClean="0"/>
              <a:t>Trigger23 </a:t>
            </a:r>
            <a:r>
              <a:rPr lang="en-US" dirty="0"/>
              <a:t>– changes table </a:t>
            </a:r>
            <a:r>
              <a:rPr lang="en-US" dirty="0" smtClean="0"/>
              <a:t>Table3 </a:t>
            </a:r>
            <a:r>
              <a:rPr lang="en-US" dirty="0"/>
              <a:t>whenever </a:t>
            </a:r>
            <a:r>
              <a:rPr lang="en-US" dirty="0" smtClean="0"/>
              <a:t>Table2 </a:t>
            </a:r>
            <a:r>
              <a:rPr lang="en-US" dirty="0"/>
              <a:t>is </a:t>
            </a:r>
            <a:r>
              <a:rPr lang="en-US" dirty="0" smtClean="0"/>
              <a:t>changed</a:t>
            </a:r>
          </a:p>
          <a:p>
            <a:r>
              <a:rPr lang="en-US" dirty="0"/>
              <a:t>Trigger </a:t>
            </a:r>
            <a:r>
              <a:rPr lang="en-US" dirty="0" smtClean="0"/>
              <a:t>Trigger31 </a:t>
            </a:r>
            <a:r>
              <a:rPr lang="en-US" dirty="0"/>
              <a:t>– changes table </a:t>
            </a:r>
            <a:r>
              <a:rPr lang="en-US" dirty="0" smtClean="0"/>
              <a:t>Table1 </a:t>
            </a:r>
            <a:r>
              <a:rPr lang="en-US" dirty="0"/>
              <a:t>whenever </a:t>
            </a:r>
            <a:r>
              <a:rPr lang="en-US" dirty="0" smtClean="0"/>
              <a:t>Table3 </a:t>
            </a:r>
            <a:r>
              <a:rPr lang="en-US" dirty="0"/>
              <a:t>is </a:t>
            </a:r>
            <a:r>
              <a:rPr lang="en-US" dirty="0" smtClean="0"/>
              <a:t>changed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7030A0"/>
                </a:solidFill>
              </a:rPr>
              <a:t>If  a change is made to Table1, that will cause a change to Table2 which will cause a change to Table3, which will cause a change to Table1 which will cause a change to Table 2, which will….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The database will eventually crash (no changes can be made)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These would be called </a:t>
            </a:r>
            <a:r>
              <a:rPr lang="en-US" b="1" dirty="0" smtClean="0">
                <a:solidFill>
                  <a:srgbClr val="7030A0"/>
                </a:solidFill>
              </a:rPr>
              <a:t>Recursive Triggers</a:t>
            </a:r>
            <a:endParaRPr lang="en-US" b="1" dirty="0">
              <a:solidFill>
                <a:srgbClr val="7030A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256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Triggers vs. Foreign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Trigger can be used to verify data before entering it into a table.  A Foreign Key check can be done in the using a BEFORE Trigger that checks if a value appears in a column of another table and only allow the INSERT to happen if so. </a:t>
            </a:r>
          </a:p>
          <a:p>
            <a:r>
              <a:rPr lang="en-US" dirty="0" smtClean="0"/>
              <a:t>MEMBERS(mid, first, last, password) </a:t>
            </a:r>
          </a:p>
          <a:p>
            <a:r>
              <a:rPr lang="en-US" dirty="0" smtClean="0"/>
              <a:t>TWEETS(mid, message, timestamp)</a:t>
            </a:r>
          </a:p>
          <a:p>
            <a:r>
              <a:rPr lang="en-US" dirty="0" smtClean="0"/>
              <a:t> We (ex: </a:t>
            </a:r>
            <a:r>
              <a:rPr lang="en-US" dirty="0" err="1" smtClean="0"/>
              <a:t>facebook</a:t>
            </a:r>
            <a:r>
              <a:rPr lang="en-US" dirty="0" smtClean="0"/>
              <a:t>) only want to enter tweets into the TWEETS table from actually users. However, if a user deletes their account after tweeting, we want the tweet to remain. </a:t>
            </a:r>
          </a:p>
          <a:p>
            <a:r>
              <a:rPr lang="en-US" dirty="0" smtClean="0"/>
              <a:t>Creating a FOREIGN KEY on TWEETS(mid) to MEMBERS(mid) will cause a member who has tweeted to not be able to be deleted. If we don’t want that, we can use a BEFORE trigger to check that the member exists before entering a tweet but leave the tweet around when the member is deleted.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543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(Triggers fired at a certain time)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EVENT </a:t>
            </a:r>
            <a:r>
              <a:rPr lang="en-US" dirty="0" err="1" smtClean="0"/>
              <a:t>backup_DB</a:t>
            </a:r>
            <a:endParaRPr lang="en-US" dirty="0"/>
          </a:p>
          <a:p>
            <a:r>
              <a:rPr lang="en-US" dirty="0"/>
              <a:t>ON SCHEDULE EVERY 1 HOUR</a:t>
            </a:r>
          </a:p>
          <a:p>
            <a:r>
              <a:rPr lang="en-US" dirty="0"/>
              <a:t>STARTS CURRENT_TIMESTAMP + INTERVAL 1 MONTH</a:t>
            </a:r>
          </a:p>
          <a:p>
            <a:r>
              <a:rPr lang="en-US" dirty="0"/>
              <a:t>ENDS CURRENT_TIMESTAMP + INTERVAL 1 MONTH + INTERVAL 1 WEEK</a:t>
            </a:r>
          </a:p>
          <a:p>
            <a:r>
              <a:rPr lang="en-US" dirty="0"/>
              <a:t>DO 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787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(ex: events during downtime)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EVENT </a:t>
            </a:r>
            <a:r>
              <a:rPr lang="en-US" dirty="0" err="1" smtClean="0"/>
              <a:t>add_todays_members</a:t>
            </a:r>
            <a:endParaRPr lang="en-US" dirty="0"/>
          </a:p>
          <a:p>
            <a:r>
              <a:rPr lang="en-US" dirty="0"/>
              <a:t>  ON SCHEDULE</a:t>
            </a:r>
          </a:p>
          <a:p>
            <a:r>
              <a:rPr lang="en-US" dirty="0"/>
              <a:t>    EVERY 1 DAY</a:t>
            </a:r>
          </a:p>
          <a:p>
            <a:r>
              <a:rPr lang="en-US" dirty="0"/>
              <a:t>    STARTS </a:t>
            </a:r>
            <a:r>
              <a:rPr lang="en-US" dirty="0" smtClean="0"/>
              <a:t>'2017-11-27 03:20:00</a:t>
            </a:r>
            <a:r>
              <a:rPr lang="en-US" dirty="0"/>
              <a:t>' ON COMPLETION PRESERVE ENABLE </a:t>
            </a:r>
          </a:p>
          <a:p>
            <a:r>
              <a:rPr lang="en-US" dirty="0"/>
              <a:t>  </a:t>
            </a:r>
            <a:r>
              <a:rPr lang="en-US" dirty="0" smtClean="0"/>
              <a:t>DO</a:t>
            </a:r>
          </a:p>
          <a:p>
            <a:r>
              <a:rPr lang="en-US" dirty="0"/>
              <a:t> </a:t>
            </a:r>
            <a:r>
              <a:rPr lang="en-US" dirty="0" smtClean="0"/>
              <a:t>   # disable indexes</a:t>
            </a:r>
            <a:endParaRPr lang="en-US" dirty="0"/>
          </a:p>
          <a:p>
            <a:r>
              <a:rPr lang="en-US" dirty="0"/>
              <a:t>    # </a:t>
            </a:r>
            <a:r>
              <a:rPr lang="en-US" dirty="0" smtClean="0"/>
              <a:t>add NEW_MEMBERS to MEMBERS</a:t>
            </a:r>
          </a:p>
          <a:p>
            <a:r>
              <a:rPr lang="en-US" dirty="0"/>
              <a:t> </a:t>
            </a:r>
            <a:r>
              <a:rPr lang="en-US" dirty="0" smtClean="0"/>
              <a:t>   # recalculate the indexes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88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i="1" dirty="0" smtClean="0"/>
              <a:t> Assume 2 tables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i="1" dirty="0" smtClean="0"/>
              <a:t>    </a:t>
            </a:r>
            <a:r>
              <a:rPr lang="en-US" b="1" i="1" dirty="0" smtClean="0"/>
              <a:t>members (</a:t>
            </a:r>
            <a:r>
              <a:rPr lang="en-US" b="1" i="1" dirty="0" err="1" smtClean="0"/>
              <a:t>memberID</a:t>
            </a:r>
            <a:r>
              <a:rPr lang="en-US" b="1" i="1" dirty="0" smtClean="0"/>
              <a:t>, first, last, </a:t>
            </a:r>
            <a:r>
              <a:rPr lang="en-US" b="1" i="1" dirty="0" err="1" smtClean="0"/>
              <a:t>dob</a:t>
            </a:r>
            <a:r>
              <a:rPr lang="en-US" b="1" i="1" dirty="0" smtClean="0"/>
              <a:t>)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i="1" dirty="0" smtClean="0"/>
              <a:t>    </a:t>
            </a:r>
            <a:r>
              <a:rPr lang="en-US" b="1" i="1" dirty="0" err="1" smtClean="0"/>
              <a:t>memberspasswords</a:t>
            </a:r>
            <a:r>
              <a:rPr lang="en-US" b="1" i="1" dirty="0" smtClean="0"/>
              <a:t> (</a:t>
            </a:r>
            <a:r>
              <a:rPr lang="en-US" b="1" i="1" dirty="0" err="1" smtClean="0"/>
              <a:t>memberID</a:t>
            </a:r>
            <a:r>
              <a:rPr lang="en-US" b="1" i="1" dirty="0" smtClean="0"/>
              <a:t>, password)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i="1" dirty="0" smtClean="0">
                <a:solidFill>
                  <a:srgbClr val="7030A0"/>
                </a:solidFill>
              </a:rPr>
              <a:t>When a member is deleted, we would like to also delete the members password (first).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Tx/>
              <a:buChar char="-"/>
            </a:pPr>
            <a:endParaRPr lang="en-US" i="1" dirty="0" smtClean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>
                <a:solidFill>
                  <a:srgbClr val="FF0000"/>
                </a:solidFill>
              </a:rPr>
              <a:t>CREATE TRIGGER </a:t>
            </a:r>
            <a:r>
              <a:rPr lang="en-US" dirty="0" err="1" smtClean="0">
                <a:solidFill>
                  <a:srgbClr val="FF0000"/>
                </a:solidFill>
              </a:rPr>
              <a:t>deletePasswordOfDeletedMembers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>
                <a:solidFill>
                  <a:srgbClr val="FF0000"/>
                </a:solidFill>
              </a:rPr>
              <a:t>BEFORE DELETE ON members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>
                <a:solidFill>
                  <a:srgbClr val="FF0000"/>
                </a:solidFill>
              </a:rPr>
              <a:t>FOR EACH ROW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>
                <a:solidFill>
                  <a:srgbClr val="FF0000"/>
                </a:solidFill>
              </a:rPr>
              <a:t>DELETE FROM </a:t>
            </a:r>
            <a:r>
              <a:rPr lang="en-US" dirty="0" err="1" smtClean="0">
                <a:solidFill>
                  <a:srgbClr val="FF0000"/>
                </a:solidFill>
              </a:rPr>
              <a:t>membersPasswords</a:t>
            </a:r>
            <a:r>
              <a:rPr lang="en-US" dirty="0" smtClean="0">
                <a:solidFill>
                  <a:srgbClr val="FF0000"/>
                </a:solidFill>
              </a:rPr>
              <a:t> WHERE </a:t>
            </a:r>
            <a:r>
              <a:rPr lang="en-US" dirty="0" err="1" smtClean="0">
                <a:solidFill>
                  <a:srgbClr val="FF0000"/>
                </a:solidFill>
              </a:rPr>
              <a:t>memberID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members.memberID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057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i="1" dirty="0" smtClean="0"/>
              <a:t> </a:t>
            </a:r>
            <a:r>
              <a:rPr lang="en-US" dirty="0" smtClean="0"/>
              <a:t>CREATE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   [DEFINER = { user | CURRENT_USER }]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   TRIGGER </a:t>
            </a:r>
            <a:r>
              <a:rPr lang="en-US" dirty="0" err="1"/>
              <a:t>trigger_name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   </a:t>
            </a:r>
            <a:r>
              <a:rPr lang="en-US" dirty="0" err="1"/>
              <a:t>trigger_time</a:t>
            </a:r>
            <a:r>
              <a:rPr lang="en-US" dirty="0"/>
              <a:t> </a:t>
            </a:r>
            <a:r>
              <a:rPr lang="en-US" dirty="0" err="1"/>
              <a:t>trigger_event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   ON </a:t>
            </a:r>
            <a:r>
              <a:rPr lang="en-US" dirty="0" err="1"/>
              <a:t>tbl_name</a:t>
            </a:r>
            <a:r>
              <a:rPr lang="en-US" dirty="0"/>
              <a:t> </a:t>
            </a:r>
            <a:r>
              <a:rPr lang="en-US" dirty="0" smtClean="0"/>
              <a:t>[FOR </a:t>
            </a:r>
            <a:r>
              <a:rPr lang="en-US" dirty="0"/>
              <a:t>EACH </a:t>
            </a:r>
            <a:r>
              <a:rPr lang="en-US" dirty="0" smtClean="0"/>
              <a:t>ROW]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   [</a:t>
            </a:r>
            <a:r>
              <a:rPr lang="en-US" dirty="0" err="1"/>
              <a:t>trigger_order</a:t>
            </a:r>
            <a:r>
              <a:rPr lang="en-US" dirty="0"/>
              <a:t>]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   </a:t>
            </a:r>
            <a:r>
              <a:rPr lang="en-US" dirty="0" err="1" smtClean="0"/>
              <a:t>trigger_body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err="1"/>
              <a:t>trigger_time</a:t>
            </a:r>
            <a:r>
              <a:rPr lang="en-US" dirty="0"/>
              <a:t>: { BEFORE | AFTER </a:t>
            </a:r>
            <a:r>
              <a:rPr lang="en-US" dirty="0" smtClean="0"/>
              <a:t>}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err="1"/>
              <a:t>trigger_event</a:t>
            </a:r>
            <a:r>
              <a:rPr lang="en-US" dirty="0"/>
              <a:t>: { INSERT | UPDATE | DELETE </a:t>
            </a:r>
            <a:r>
              <a:rPr lang="en-US" dirty="0" smtClean="0"/>
              <a:t>}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err="1"/>
              <a:t>trigger_order</a:t>
            </a:r>
            <a:r>
              <a:rPr lang="en-US" dirty="0"/>
              <a:t>: { FOLLOWS | PRECEDES } </a:t>
            </a:r>
            <a:r>
              <a:rPr lang="en-US" dirty="0" err="1"/>
              <a:t>other_trigger_name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547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(or Table) Level Trigger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CREATE </a:t>
            </a:r>
            <a:r>
              <a:rPr lang="en-US" dirty="0"/>
              <a:t>OR </a:t>
            </a:r>
            <a:r>
              <a:rPr lang="en-US" dirty="0" smtClean="0"/>
              <a:t>REPLACE TRIGGER </a:t>
            </a:r>
            <a:r>
              <a:rPr lang="en-US" dirty="0" err="1" smtClean="0"/>
              <a:t>someone_is_doing_updates</a:t>
            </a:r>
            <a:r>
              <a:rPr lang="en-US" dirty="0" smtClean="0"/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AFTER UPDATE </a:t>
            </a:r>
            <a:r>
              <a:rPr lang="en-US" dirty="0"/>
              <a:t>ON </a:t>
            </a:r>
            <a:r>
              <a:rPr lang="en-US" dirty="0" smtClean="0"/>
              <a:t>accounts</a:t>
            </a: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BEGIN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INSERT INTO </a:t>
            </a:r>
            <a:r>
              <a:rPr lang="en-US" dirty="0" smtClean="0"/>
              <a:t>UPDATE_LOG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  (EVENT,TIMESTAMP)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VALUES </a:t>
            </a:r>
            <a:r>
              <a:rPr lang="en-US" dirty="0" smtClean="0"/>
              <a:t>(‘Someone is updating again!!!’,SYSDATE</a:t>
            </a:r>
            <a:r>
              <a:rPr lang="en-US" dirty="0"/>
              <a:t>);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END;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7030A0"/>
                </a:solidFill>
              </a:rPr>
              <a:t>This trigger would be fired once after the following DML statement </a:t>
            </a:r>
            <a:r>
              <a:rPr lang="en-US" dirty="0">
                <a:solidFill>
                  <a:srgbClr val="7030A0"/>
                </a:solidFill>
              </a:rPr>
              <a:t>i</a:t>
            </a:r>
            <a:r>
              <a:rPr lang="en-US" dirty="0" smtClean="0">
                <a:solidFill>
                  <a:srgbClr val="7030A0"/>
                </a:solidFill>
              </a:rPr>
              <a:t>s entered.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UPDATE accounts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SET balance = balance * 1.01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575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Row Level Trigger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CREATE </a:t>
            </a:r>
            <a:r>
              <a:rPr lang="en-US" dirty="0"/>
              <a:t>OR </a:t>
            </a:r>
            <a:r>
              <a:rPr lang="en-US" dirty="0" smtClean="0"/>
              <a:t>REPLACE TRIGGER </a:t>
            </a:r>
            <a:r>
              <a:rPr lang="en-US" dirty="0" err="1" smtClean="0"/>
              <a:t>log_updates</a:t>
            </a:r>
            <a:r>
              <a:rPr lang="en-US" dirty="0" smtClean="0"/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AFTER UPDATE </a:t>
            </a:r>
            <a:r>
              <a:rPr lang="en-US" dirty="0"/>
              <a:t>ON </a:t>
            </a:r>
            <a:r>
              <a:rPr lang="en-US" dirty="0" smtClean="0"/>
              <a:t>accounts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FOR EACH ROW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BEGIN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INSERT INTO </a:t>
            </a:r>
            <a:r>
              <a:rPr lang="en-US" dirty="0" smtClean="0"/>
              <a:t>UPDATE_LOG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dirty="0" smtClean="0"/>
              <a:t>   (EVENT,TIMESTAMP)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VALUES </a:t>
            </a:r>
            <a:r>
              <a:rPr lang="en-US" dirty="0" smtClean="0"/>
              <a:t>(‘Someone is updated an </a:t>
            </a:r>
            <a:r>
              <a:rPr lang="en-US" dirty="0" err="1" smtClean="0"/>
              <a:t>account’,SYSDATE</a:t>
            </a:r>
            <a:r>
              <a:rPr lang="en-US" dirty="0"/>
              <a:t>);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END;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7030A0"/>
                </a:solidFill>
              </a:rPr>
              <a:t>This trigger would be fired for every row updated in the following DML statement.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UPDATE accounts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SET balance = balance * 1.01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302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the following SQL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FF0000"/>
                </a:solidFill>
              </a:rPr>
              <a:t>UPDATE accounts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FF0000"/>
                </a:solidFill>
              </a:rPr>
              <a:t>SET balance = balance * 1.01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7030A0"/>
                </a:solidFill>
              </a:rPr>
              <a:t>Assume account has 1 million rows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statement-level trigger </a:t>
            </a:r>
            <a:r>
              <a:rPr lang="en-US" dirty="0"/>
              <a:t>will be activated </a:t>
            </a:r>
            <a:r>
              <a:rPr lang="en-US" b="1" dirty="0" smtClean="0"/>
              <a:t>once.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</a:t>
            </a:r>
            <a:r>
              <a:rPr lang="en-US" b="1" dirty="0"/>
              <a:t>row-level trigger </a:t>
            </a:r>
            <a:r>
              <a:rPr lang="en-US" dirty="0"/>
              <a:t>will be activated a million times, </a:t>
            </a:r>
            <a:r>
              <a:rPr lang="en-US" b="1" dirty="0"/>
              <a:t>once for every updated row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4321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 to display changes in salary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CREATE OR REPLACE TRIGGER </a:t>
            </a:r>
            <a:r>
              <a:rPr lang="en-US" dirty="0" err="1"/>
              <a:t>display_salary_changes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BEFORE DELETE OR INSERT OR UPDATE ON </a:t>
            </a:r>
            <a:r>
              <a:rPr lang="en-US" dirty="0" smtClean="0"/>
              <a:t>employees 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FOR EACH ROW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WHEN (NEW.ID &gt; 0)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DECLARE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</a:t>
            </a:r>
            <a:r>
              <a:rPr lang="en-US" dirty="0" err="1"/>
              <a:t>sal_diff</a:t>
            </a:r>
            <a:r>
              <a:rPr lang="en-US" dirty="0"/>
              <a:t> number;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BEGIN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</a:t>
            </a:r>
            <a:r>
              <a:rPr lang="en-US" dirty="0" err="1"/>
              <a:t>sal_diff</a:t>
            </a:r>
            <a:r>
              <a:rPr lang="en-US" dirty="0"/>
              <a:t> := :</a:t>
            </a:r>
            <a:r>
              <a:rPr lang="en-US" dirty="0" err="1"/>
              <a:t>NEW.salary</a:t>
            </a:r>
            <a:r>
              <a:rPr lang="en-US" dirty="0"/>
              <a:t>  - :</a:t>
            </a:r>
            <a:r>
              <a:rPr lang="en-US" dirty="0" err="1"/>
              <a:t>OLD.salary</a:t>
            </a:r>
            <a:r>
              <a:rPr lang="en-US" dirty="0"/>
              <a:t>;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</a:t>
            </a:r>
            <a:r>
              <a:rPr lang="en-US" dirty="0" err="1"/>
              <a:t>dbms_output.put_line</a:t>
            </a:r>
            <a:r>
              <a:rPr lang="en-US" dirty="0"/>
              <a:t>('Old salary: ' || :</a:t>
            </a:r>
            <a:r>
              <a:rPr lang="en-US" dirty="0" err="1"/>
              <a:t>OLD.salary</a:t>
            </a:r>
            <a:r>
              <a:rPr lang="en-US" dirty="0"/>
              <a:t>);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</a:t>
            </a:r>
            <a:r>
              <a:rPr lang="en-US" dirty="0" err="1"/>
              <a:t>dbms_output.put_line</a:t>
            </a:r>
            <a:r>
              <a:rPr lang="en-US" dirty="0"/>
              <a:t>('New salary: ' || :</a:t>
            </a:r>
            <a:r>
              <a:rPr lang="en-US" dirty="0" err="1"/>
              <a:t>NEW.salary</a:t>
            </a:r>
            <a:r>
              <a:rPr lang="en-US" dirty="0"/>
              <a:t>);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</a:t>
            </a:r>
            <a:r>
              <a:rPr lang="en-US" dirty="0" err="1"/>
              <a:t>dbms_output.put_line</a:t>
            </a:r>
            <a:r>
              <a:rPr lang="en-US" dirty="0"/>
              <a:t>('Salary difference: ' || </a:t>
            </a:r>
            <a:r>
              <a:rPr lang="en-US" dirty="0" err="1"/>
              <a:t>sal_diff</a:t>
            </a:r>
            <a:r>
              <a:rPr lang="en-US" dirty="0"/>
              <a:t>);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END;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457438"/>
              </p:ext>
            </p:extLst>
          </p:nvPr>
        </p:nvGraphicFramePr>
        <p:xfrm>
          <a:off x="6278880" y="2506424"/>
          <a:ext cx="4876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="" xmlns:a16="http://schemas.microsoft.com/office/drawing/2014/main" val="762282662"/>
                    </a:ext>
                  </a:extLst>
                </a:gridCol>
                <a:gridCol w="1625600">
                  <a:extLst>
                    <a:ext uri="{9D8B030D-6E8A-4147-A177-3AD203B41FA5}">
                      <a16:colId xmlns="" xmlns:a16="http://schemas.microsoft.com/office/drawing/2014/main" val="1999575903"/>
                    </a:ext>
                  </a:extLst>
                </a:gridCol>
                <a:gridCol w="1625600">
                  <a:extLst>
                    <a:ext uri="{9D8B030D-6E8A-4147-A177-3AD203B41FA5}">
                      <a16:colId xmlns="" xmlns:a16="http://schemas.microsoft.com/office/drawing/2014/main" val="966160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Salary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18917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Ramesh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6563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Khilan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25913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984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507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– trigger’s display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INSERT INTO </a:t>
            </a:r>
            <a:r>
              <a:rPr lang="en-US" dirty="0" smtClean="0">
                <a:solidFill>
                  <a:srgbClr val="FF0000"/>
                </a:solidFill>
              </a:rPr>
              <a:t>employees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ID,NAME,SALARY</a:t>
            </a:r>
            <a:r>
              <a:rPr lang="en-US" dirty="0">
                <a:solidFill>
                  <a:srgbClr val="FF0000"/>
                </a:solidFill>
              </a:rPr>
              <a:t>) </a:t>
            </a:r>
          </a:p>
          <a:p>
            <a:r>
              <a:rPr lang="en-US" dirty="0">
                <a:solidFill>
                  <a:srgbClr val="FF0000"/>
                </a:solidFill>
              </a:rPr>
              <a:t>VALUES </a:t>
            </a:r>
            <a:r>
              <a:rPr lang="en-US" dirty="0" smtClean="0">
                <a:solidFill>
                  <a:srgbClr val="FF0000"/>
                </a:solidFill>
              </a:rPr>
              <a:t>(4, </a:t>
            </a:r>
            <a:r>
              <a:rPr lang="en-US" dirty="0">
                <a:solidFill>
                  <a:srgbClr val="FF0000"/>
                </a:solidFill>
              </a:rPr>
              <a:t>'</a:t>
            </a:r>
            <a:r>
              <a:rPr lang="en-US" dirty="0" err="1">
                <a:solidFill>
                  <a:srgbClr val="FF0000"/>
                </a:solidFill>
              </a:rPr>
              <a:t>Kriti</a:t>
            </a:r>
            <a:r>
              <a:rPr lang="en-US" dirty="0" smtClean="0">
                <a:solidFill>
                  <a:srgbClr val="FF0000"/>
                </a:solidFill>
              </a:rPr>
              <a:t>', </a:t>
            </a:r>
            <a:r>
              <a:rPr lang="en-US" dirty="0">
                <a:solidFill>
                  <a:srgbClr val="FF0000"/>
                </a:solidFill>
              </a:rPr>
              <a:t>7500.00 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Old salary: </a:t>
            </a:r>
          </a:p>
          <a:p>
            <a:r>
              <a:rPr lang="en-US" dirty="0"/>
              <a:t>New salary: 7500 </a:t>
            </a:r>
          </a:p>
          <a:p>
            <a:r>
              <a:rPr lang="en-US" dirty="0"/>
              <a:t>Salary difference: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026528"/>
              </p:ext>
            </p:extLst>
          </p:nvPr>
        </p:nvGraphicFramePr>
        <p:xfrm>
          <a:off x="6289964" y="2549235"/>
          <a:ext cx="486571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900"/>
                <a:gridCol w="1670014"/>
                <a:gridCol w="1562801"/>
              </a:tblGrid>
              <a:tr h="354677"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Salary</a:t>
                      </a:r>
                      <a:endParaRPr lang="en-US" dirty="0"/>
                    </a:p>
                  </a:txBody>
                  <a:tcPr/>
                </a:tc>
              </a:tr>
              <a:tr h="354677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Ramesh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</a:tr>
              <a:tr h="354677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Khilan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1500</a:t>
                      </a:r>
                      <a:endParaRPr lang="en-US" dirty="0"/>
                    </a:p>
                  </a:txBody>
                  <a:tcPr/>
                </a:tc>
              </a:tr>
              <a:tr h="354677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4500</a:t>
                      </a:r>
                      <a:endParaRPr lang="en-US" dirty="0"/>
                    </a:p>
                  </a:txBody>
                  <a:tcPr/>
                </a:tc>
              </a:tr>
              <a:tr h="354677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Kriti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2120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 – trigger’s display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UPDATE employees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SET salary = salary + 500 </a:t>
            </a:r>
          </a:p>
          <a:p>
            <a:r>
              <a:rPr lang="en-US" dirty="0">
                <a:solidFill>
                  <a:srgbClr val="FF0000"/>
                </a:solidFill>
              </a:rPr>
              <a:t>WHERE id = 2;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Old salary: 1500 </a:t>
            </a:r>
          </a:p>
          <a:p>
            <a:r>
              <a:rPr lang="en-US" dirty="0"/>
              <a:t>New salary: 2000 </a:t>
            </a:r>
          </a:p>
          <a:p>
            <a:r>
              <a:rPr lang="en-US" dirty="0"/>
              <a:t>Salary difference: 500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653310"/>
              </p:ext>
            </p:extLst>
          </p:nvPr>
        </p:nvGraphicFramePr>
        <p:xfrm>
          <a:off x="6289964" y="2549235"/>
          <a:ext cx="486571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900"/>
                <a:gridCol w="1670014"/>
                <a:gridCol w="1562801"/>
              </a:tblGrid>
              <a:tr h="354677"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Salary</a:t>
                      </a:r>
                      <a:endParaRPr lang="en-US" dirty="0"/>
                    </a:p>
                  </a:txBody>
                  <a:tcPr/>
                </a:tc>
              </a:tr>
              <a:tr h="354677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Ramesh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</a:tr>
              <a:tr h="354677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Khilan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</a:tr>
              <a:tr h="354677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4500</a:t>
                      </a:r>
                      <a:endParaRPr lang="en-US" dirty="0"/>
                    </a:p>
                  </a:txBody>
                  <a:tcPr/>
                </a:tc>
              </a:tr>
              <a:tr h="354677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Kriti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12638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298</TotalTime>
  <Words>948</Words>
  <Application>Microsoft Office PowerPoint</Application>
  <PresentationFormat>Widescreen</PresentationFormat>
  <Paragraphs>205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Retrospect</vt:lpstr>
      <vt:lpstr>Triggers</vt:lpstr>
      <vt:lpstr>Trigger Example</vt:lpstr>
      <vt:lpstr>Trigger Syntax</vt:lpstr>
      <vt:lpstr>Statement (or Table) Level Trigger</vt:lpstr>
      <vt:lpstr>Row Level Trigger</vt:lpstr>
      <vt:lpstr>Consider the following SQL statement</vt:lpstr>
      <vt:lpstr>Trigger to display changes in salary</vt:lpstr>
      <vt:lpstr>Inserting – trigger’s display</vt:lpstr>
      <vt:lpstr>Updating – trigger’s display</vt:lpstr>
      <vt:lpstr>Deleting – trigger’s display</vt:lpstr>
      <vt:lpstr>Useful Triggers – Logging price history</vt:lpstr>
      <vt:lpstr>CASCADING in a TRIGGER</vt:lpstr>
      <vt:lpstr>CYCLIC CASCADING in TRIGGERS</vt:lpstr>
      <vt:lpstr>Triggers vs. Foreign Keys</vt:lpstr>
      <vt:lpstr>Events (Triggers fired at a certain time)</vt:lpstr>
      <vt:lpstr>Events (ex: events during downtime)</vt:lpstr>
    </vt:vector>
  </TitlesOfParts>
  <Company>Information Management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Triggers</dc:title>
  <dc:creator>Byrne, William</dc:creator>
  <cp:lastModifiedBy>Bill Byrne</cp:lastModifiedBy>
  <cp:revision>31</cp:revision>
  <dcterms:created xsi:type="dcterms:W3CDTF">2017-11-20T19:15:50Z</dcterms:created>
  <dcterms:modified xsi:type="dcterms:W3CDTF">2018-03-27T15:55:56Z</dcterms:modified>
</cp:coreProperties>
</file>