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2" r:id="rId25"/>
    <p:sldId id="283" r:id="rId26"/>
    <p:sldId id="284"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9B6DE8-FD96-4CC4-AC9C-814B90900586}"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AB364-AE2F-4DC5-905B-9EC222CA388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88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9B6DE8-FD96-4CC4-AC9C-814B90900586}"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AB364-AE2F-4DC5-905B-9EC222CA3883}" type="slidenum">
              <a:rPr lang="en-US" smtClean="0"/>
              <a:t>‹#›</a:t>
            </a:fld>
            <a:endParaRPr lang="en-US"/>
          </a:p>
        </p:txBody>
      </p:sp>
    </p:spTree>
    <p:extLst>
      <p:ext uri="{BB962C8B-B14F-4D97-AF65-F5344CB8AC3E}">
        <p14:creationId xmlns:p14="http://schemas.microsoft.com/office/powerpoint/2010/main" val="1726598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9B6DE8-FD96-4CC4-AC9C-814B90900586}"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AB364-AE2F-4DC5-905B-9EC222CA3883}" type="slidenum">
              <a:rPr lang="en-US" smtClean="0"/>
              <a:t>‹#›</a:t>
            </a:fld>
            <a:endParaRPr lang="en-US"/>
          </a:p>
        </p:txBody>
      </p:sp>
    </p:spTree>
    <p:extLst>
      <p:ext uri="{BB962C8B-B14F-4D97-AF65-F5344CB8AC3E}">
        <p14:creationId xmlns:p14="http://schemas.microsoft.com/office/powerpoint/2010/main" val="139675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9B6DE8-FD96-4CC4-AC9C-814B90900586}"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AB364-AE2F-4DC5-905B-9EC222CA3883}" type="slidenum">
              <a:rPr lang="en-US" smtClean="0"/>
              <a:t>‹#›</a:t>
            </a:fld>
            <a:endParaRPr lang="en-US"/>
          </a:p>
        </p:txBody>
      </p:sp>
    </p:spTree>
    <p:extLst>
      <p:ext uri="{BB962C8B-B14F-4D97-AF65-F5344CB8AC3E}">
        <p14:creationId xmlns:p14="http://schemas.microsoft.com/office/powerpoint/2010/main" val="227100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9B6DE8-FD96-4CC4-AC9C-814B90900586}"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AB364-AE2F-4DC5-905B-9EC222CA388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03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9B6DE8-FD96-4CC4-AC9C-814B90900586}"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AB364-AE2F-4DC5-905B-9EC222CA3883}" type="slidenum">
              <a:rPr lang="en-US" smtClean="0"/>
              <a:t>‹#›</a:t>
            </a:fld>
            <a:endParaRPr lang="en-US"/>
          </a:p>
        </p:txBody>
      </p:sp>
    </p:spTree>
    <p:extLst>
      <p:ext uri="{BB962C8B-B14F-4D97-AF65-F5344CB8AC3E}">
        <p14:creationId xmlns:p14="http://schemas.microsoft.com/office/powerpoint/2010/main" val="70882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9B6DE8-FD96-4CC4-AC9C-814B90900586}" type="datetimeFigureOut">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9AB364-AE2F-4DC5-905B-9EC222CA3883}" type="slidenum">
              <a:rPr lang="en-US" smtClean="0"/>
              <a:t>‹#›</a:t>
            </a:fld>
            <a:endParaRPr lang="en-US"/>
          </a:p>
        </p:txBody>
      </p:sp>
    </p:spTree>
    <p:extLst>
      <p:ext uri="{BB962C8B-B14F-4D97-AF65-F5344CB8AC3E}">
        <p14:creationId xmlns:p14="http://schemas.microsoft.com/office/powerpoint/2010/main" val="349776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9B6DE8-FD96-4CC4-AC9C-814B90900586}"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9AB364-AE2F-4DC5-905B-9EC222CA3883}" type="slidenum">
              <a:rPr lang="en-US" smtClean="0"/>
              <a:t>‹#›</a:t>
            </a:fld>
            <a:endParaRPr lang="en-US"/>
          </a:p>
        </p:txBody>
      </p:sp>
    </p:spTree>
    <p:extLst>
      <p:ext uri="{BB962C8B-B14F-4D97-AF65-F5344CB8AC3E}">
        <p14:creationId xmlns:p14="http://schemas.microsoft.com/office/powerpoint/2010/main" val="2937383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D9B6DE8-FD96-4CC4-AC9C-814B90900586}" type="datetimeFigureOut">
              <a:rPr lang="en-US" smtClean="0"/>
              <a:t>10/18/2017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D9AB364-AE2F-4DC5-905B-9EC222CA3883}" type="slidenum">
              <a:rPr lang="en-US" smtClean="0"/>
              <a:t>‹#›</a:t>
            </a:fld>
            <a:endParaRPr lang="en-US"/>
          </a:p>
        </p:txBody>
      </p:sp>
    </p:spTree>
    <p:extLst>
      <p:ext uri="{BB962C8B-B14F-4D97-AF65-F5344CB8AC3E}">
        <p14:creationId xmlns:p14="http://schemas.microsoft.com/office/powerpoint/2010/main" val="373037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D9B6DE8-FD96-4CC4-AC9C-814B90900586}" type="datetimeFigureOut">
              <a:rPr lang="en-US" smtClean="0"/>
              <a:t>10/18/2017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D9AB364-AE2F-4DC5-905B-9EC222CA3883}" type="slidenum">
              <a:rPr lang="en-US" smtClean="0"/>
              <a:t>‹#›</a:t>
            </a:fld>
            <a:endParaRPr lang="en-US"/>
          </a:p>
        </p:txBody>
      </p:sp>
    </p:spTree>
    <p:extLst>
      <p:ext uri="{BB962C8B-B14F-4D97-AF65-F5344CB8AC3E}">
        <p14:creationId xmlns:p14="http://schemas.microsoft.com/office/powerpoint/2010/main" val="632784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D9B6DE8-FD96-4CC4-AC9C-814B90900586}"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AB364-AE2F-4DC5-905B-9EC222CA3883}" type="slidenum">
              <a:rPr lang="en-US" smtClean="0"/>
              <a:t>‹#›</a:t>
            </a:fld>
            <a:endParaRPr lang="en-US"/>
          </a:p>
        </p:txBody>
      </p:sp>
    </p:spTree>
    <p:extLst>
      <p:ext uri="{BB962C8B-B14F-4D97-AF65-F5344CB8AC3E}">
        <p14:creationId xmlns:p14="http://schemas.microsoft.com/office/powerpoint/2010/main" val="339562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D9B6DE8-FD96-4CC4-AC9C-814B90900586}" type="datetimeFigureOut">
              <a:rPr lang="en-US" smtClean="0"/>
              <a:t>10/18/2017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D9AB364-AE2F-4DC5-905B-9EC222CA388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71060"/>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 Trees</a:t>
            </a:r>
            <a:endParaRPr lang="en-US" dirty="0"/>
          </a:p>
        </p:txBody>
      </p:sp>
      <p:sp>
        <p:nvSpPr>
          <p:cNvPr id="3" name="Subtitle 2"/>
          <p:cNvSpPr>
            <a:spLocks noGrp="1"/>
          </p:cNvSpPr>
          <p:nvPr>
            <p:ph type="subTitle" idx="1"/>
          </p:nvPr>
        </p:nvSpPr>
        <p:spPr/>
        <p:txBody>
          <a:bodyPr>
            <a:normAutofit fontScale="47500" lnSpcReduction="20000"/>
          </a:bodyPr>
          <a:lstStyle/>
          <a:p>
            <a:r>
              <a:rPr lang="en-US" dirty="0" smtClean="0"/>
              <a:t>Storage Access</a:t>
            </a:r>
          </a:p>
          <a:p>
            <a:r>
              <a:rPr lang="en-US" dirty="0" smtClean="0"/>
              <a:t>Paging</a:t>
            </a:r>
          </a:p>
          <a:p>
            <a:r>
              <a:rPr lang="en-US" dirty="0" smtClean="0"/>
              <a:t>Buffer Replacement</a:t>
            </a:r>
          </a:p>
          <a:p>
            <a:r>
              <a:rPr lang="en-US" dirty="0" smtClean="0"/>
              <a:t>Page Replacement</a:t>
            </a:r>
          </a:p>
          <a:p>
            <a:endParaRPr lang="en-US" dirty="0"/>
          </a:p>
        </p:txBody>
      </p:sp>
    </p:spTree>
    <p:extLst>
      <p:ext uri="{BB962C8B-B14F-4D97-AF65-F5344CB8AC3E}">
        <p14:creationId xmlns:p14="http://schemas.microsoft.com/office/powerpoint/2010/main" val="1504834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b="1" dirty="0"/>
              <a:t>Example)</a:t>
            </a:r>
            <a:r>
              <a:rPr lang="en-US" dirty="0"/>
              <a:t> </a:t>
            </a:r>
          </a:p>
          <a:p>
            <a:r>
              <a:rPr lang="en-US" dirty="0" smtClean="0"/>
              <a:t>Block </a:t>
            </a:r>
            <a:r>
              <a:rPr lang="en-US" dirty="0"/>
              <a:t>size is 4 </a:t>
            </a:r>
            <a:r>
              <a:rPr lang="en-US" dirty="0" smtClean="0"/>
              <a:t>kilobytes ( 4 * 1024 = 4096 bytes)</a:t>
            </a:r>
            <a:endParaRPr lang="en-US" dirty="0"/>
          </a:p>
          <a:p>
            <a:r>
              <a:rPr lang="en-US" dirty="0"/>
              <a:t>Key field being searched is 32 bytes</a:t>
            </a:r>
          </a:p>
          <a:p>
            <a:r>
              <a:rPr lang="en-US" dirty="0"/>
              <a:t>Disk addresses are 8 bytes</a:t>
            </a:r>
          </a:p>
          <a:p>
            <a:r>
              <a:rPr lang="en-US" dirty="0"/>
              <a:t>Number of </a:t>
            </a:r>
            <a:r>
              <a:rPr lang="en-US" dirty="0" smtClean="0"/>
              <a:t>tuples </a:t>
            </a:r>
            <a:r>
              <a:rPr lang="en-US" dirty="0"/>
              <a:t>in the database 1,000,000 </a:t>
            </a:r>
            <a:endParaRPr lang="en-US" dirty="0" smtClean="0"/>
          </a:p>
          <a:p>
            <a:r>
              <a:rPr lang="en-US" dirty="0" smtClean="0"/>
              <a:t>How many key values and Pointers can we squeeze into a 4K block?</a:t>
            </a:r>
          </a:p>
          <a:p>
            <a:endParaRPr lang="en-US" dirty="0"/>
          </a:p>
          <a:p>
            <a:pPr marL="0" indent="0">
              <a:buNone/>
            </a:pPr>
            <a:endParaRPr lang="en-US" dirty="0"/>
          </a:p>
        </p:txBody>
      </p:sp>
    </p:spTree>
    <p:extLst>
      <p:ext uri="{BB962C8B-B14F-4D97-AF65-F5344CB8AC3E}">
        <p14:creationId xmlns:p14="http://schemas.microsoft.com/office/powerpoint/2010/main" val="48096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marL="0" indent="0">
                  <a:buNone/>
                </a:pPr>
                <a:r>
                  <a:rPr lang="en-US" dirty="0" smtClean="0"/>
                  <a:t>Typically, a B+ tree node </a:t>
                </a:r>
                <a:r>
                  <a:rPr lang="en-US" dirty="0"/>
                  <a:t>is made to be the same size as a disk block,  lets say 4 kilobytes.  Which a search-key size of say, 32 bytes, and a disk-pointer size of 8 bytes, we could store </a:t>
                </a:r>
                <a:endParaRPr lang="en-US" dirty="0" smtClean="0"/>
              </a:p>
              <a:p>
                <a:pPr marL="0" indent="0">
                  <a:buNone/>
                </a:pPr>
                <a:r>
                  <a:rPr lang="en-US" dirty="0" smtClean="0"/>
                  <a:t>((4 kilobytes – 8) </a:t>
                </a:r>
                <a:r>
                  <a:rPr lang="en-US" dirty="0"/>
                  <a:t>/ (8 + 32))  we could fit </a:t>
                </a:r>
                <a:r>
                  <a:rPr lang="en-US" dirty="0" smtClean="0">
                    <a:solidFill>
                      <a:srgbClr val="FF0000"/>
                    </a:solidFill>
                  </a:rPr>
                  <a:t>102 </a:t>
                </a:r>
                <a:r>
                  <a:rPr lang="en-US" dirty="0">
                    <a:solidFill>
                      <a:srgbClr val="FF0000"/>
                    </a:solidFill>
                  </a:rPr>
                  <a:t>search values </a:t>
                </a:r>
                <a:r>
                  <a:rPr lang="en-US" dirty="0" smtClean="0">
                    <a:solidFill>
                      <a:srgbClr val="FF0000"/>
                    </a:solidFill>
                  </a:rPr>
                  <a:t>and therefore 103 children </a:t>
                </a:r>
                <a:r>
                  <a:rPr lang="en-US" dirty="0" smtClean="0"/>
                  <a:t>in </a:t>
                </a:r>
                <a:r>
                  <a:rPr lang="en-US" dirty="0"/>
                  <a:t>each node.   </a:t>
                </a:r>
                <a:endParaRPr lang="en-US" dirty="0" smtClean="0"/>
              </a:p>
              <a:p>
                <a:pPr marL="0" indent="0">
                  <a:buNone/>
                </a:pPr>
                <a:r>
                  <a:rPr lang="en-US" dirty="0" smtClean="0"/>
                  <a:t>If </a:t>
                </a:r>
                <a:r>
                  <a:rPr lang="en-US" dirty="0"/>
                  <a:t>the B+-tree has a maximum of </a:t>
                </a:r>
                <a:r>
                  <a:rPr lang="en-US" dirty="0" smtClean="0"/>
                  <a:t>103 </a:t>
                </a:r>
                <a:r>
                  <a:rPr lang="en-US" dirty="0"/>
                  <a:t>children per node and a minimum of </a:t>
                </a:r>
                <a:r>
                  <a:rPr lang="en-US" dirty="0" smtClean="0"/>
                  <a:t>103/2 </a:t>
                </a:r>
                <a:r>
                  <a:rPr lang="en-US" dirty="0"/>
                  <a:t>= </a:t>
                </a:r>
                <a:r>
                  <a:rPr lang="en-US" dirty="0" smtClean="0"/>
                  <a:t>52 </a:t>
                </a:r>
                <a:r>
                  <a:rPr lang="en-US" dirty="0"/>
                  <a:t>children per node, then if we assume the worst case (each node has </a:t>
                </a:r>
                <a:r>
                  <a:rPr lang="en-US" dirty="0" smtClean="0"/>
                  <a:t>52 </a:t>
                </a:r>
                <a:r>
                  <a:rPr lang="en-US" dirty="0"/>
                  <a:t>children) then the could need </a:t>
                </a:r>
                <a:r>
                  <a:rPr lang="en-US" dirty="0" smtClean="0"/>
                  <a:t>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𝑙𝑜𝑔</m:t>
                        </m:r>
                      </m:e>
                      <m:sub>
                        <m:r>
                          <a:rPr lang="en-US" b="0" i="1" smtClean="0">
                            <a:solidFill>
                              <a:srgbClr val="FF0000"/>
                            </a:solidFill>
                            <a:latin typeface="Cambria Math" panose="02040503050406030204" pitchFamily="18" charset="0"/>
                          </a:rPr>
                          <m:t>52</m:t>
                        </m:r>
                      </m:sub>
                    </m:sSub>
                  </m:oMath>
                </a14:m>
                <a:r>
                  <a:rPr lang="en-US" dirty="0" smtClean="0">
                    <a:solidFill>
                      <a:srgbClr val="FF0000"/>
                    </a:solidFill>
                  </a:rPr>
                  <a:t>(1,000,000) = 4 nodes </a:t>
                </a:r>
                <a:r>
                  <a:rPr lang="en-US" dirty="0"/>
                  <a:t>need to be accessed.  </a:t>
                </a:r>
                <a:endParaRPr lang="en-US" dirty="0" smtClean="0"/>
              </a:p>
              <a:p>
                <a:pPr marL="0" indent="0">
                  <a:buNone/>
                </a:pPr>
                <a:r>
                  <a:rPr lang="en-US" dirty="0" smtClean="0"/>
                  <a:t>Therefore </a:t>
                </a:r>
                <a:r>
                  <a:rPr lang="en-US" dirty="0"/>
                  <a:t>4 disk I/O would be needed to find the address of the tuple being searched on disk.   When you consider that the root nodes of popular B+-tree structures are typically kept in main </a:t>
                </a:r>
                <a:r>
                  <a:rPr lang="en-US" dirty="0" smtClean="0"/>
                  <a:t>memory, </a:t>
                </a:r>
                <a:r>
                  <a:rPr lang="en-US" dirty="0"/>
                  <a:t>there would only be 3 I/O accesses.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55" t="-1515" r="-364"/>
                </a:stretch>
              </a:blipFill>
            </p:spPr>
            <p:txBody>
              <a:bodyPr/>
              <a:lstStyle/>
              <a:p>
                <a:r>
                  <a:rPr lang="en-US">
                    <a:noFill/>
                  </a:rPr>
                  <a:t> </a:t>
                </a:r>
              </a:p>
            </p:txBody>
          </p:sp>
        </mc:Fallback>
      </mc:AlternateContent>
    </p:spTree>
    <p:extLst>
      <p:ext uri="{BB962C8B-B14F-4D97-AF65-F5344CB8AC3E}">
        <p14:creationId xmlns:p14="http://schemas.microsoft.com/office/powerpoint/2010/main" val="338956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 into a B+ tree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7757" y="1917700"/>
            <a:ext cx="7627235" cy="122609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756" y="3566668"/>
            <a:ext cx="7629963" cy="2237232"/>
          </a:xfrm>
          <a:prstGeom prst="rect">
            <a:avLst/>
          </a:prstGeom>
        </p:spPr>
      </p:pic>
    </p:spTree>
    <p:extLst>
      <p:ext uri="{BB962C8B-B14F-4D97-AF65-F5344CB8AC3E}">
        <p14:creationId xmlns:p14="http://schemas.microsoft.com/office/powerpoint/2010/main" val="366655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 into a B+ tree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757" y="4014216"/>
            <a:ext cx="7707338" cy="189128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192" y="1841679"/>
            <a:ext cx="7680467" cy="1969995"/>
          </a:xfrm>
          <a:prstGeom prst="rect">
            <a:avLst/>
          </a:prstGeom>
        </p:spPr>
      </p:pic>
    </p:spTree>
    <p:extLst>
      <p:ext uri="{BB962C8B-B14F-4D97-AF65-F5344CB8AC3E}">
        <p14:creationId xmlns:p14="http://schemas.microsoft.com/office/powerpoint/2010/main" val="2044534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 into a B+ tree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057" y="1974995"/>
            <a:ext cx="7707338" cy="189128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057" y="4103915"/>
            <a:ext cx="7693870" cy="1764284"/>
          </a:xfrm>
          <a:prstGeom prst="rect">
            <a:avLst/>
          </a:prstGeom>
        </p:spPr>
      </p:pic>
    </p:spTree>
    <p:extLst>
      <p:ext uri="{BB962C8B-B14F-4D97-AF65-F5344CB8AC3E}">
        <p14:creationId xmlns:p14="http://schemas.microsoft.com/office/powerpoint/2010/main" val="1475669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 into a B+ tree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457" y="1842770"/>
            <a:ext cx="7693870" cy="17642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457" y="3712464"/>
            <a:ext cx="7693870" cy="2652270"/>
          </a:xfrm>
          <a:prstGeom prst="rect">
            <a:avLst/>
          </a:prstGeom>
        </p:spPr>
      </p:pic>
    </p:spTree>
    <p:extLst>
      <p:ext uri="{BB962C8B-B14F-4D97-AF65-F5344CB8AC3E}">
        <p14:creationId xmlns:p14="http://schemas.microsoft.com/office/powerpoint/2010/main" val="133611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 into a B+ tree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849" y="1834453"/>
            <a:ext cx="7693870" cy="197961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849" y="4039947"/>
            <a:ext cx="7693870" cy="1981642"/>
          </a:xfrm>
          <a:prstGeom prst="rect">
            <a:avLst/>
          </a:prstGeom>
        </p:spPr>
      </p:pic>
    </p:spTree>
    <p:extLst>
      <p:ext uri="{BB962C8B-B14F-4D97-AF65-F5344CB8AC3E}">
        <p14:creationId xmlns:p14="http://schemas.microsoft.com/office/powerpoint/2010/main" val="2027173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 into a B+ tree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649" y="1897144"/>
            <a:ext cx="7693870" cy="198164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649" y="4038571"/>
            <a:ext cx="7693870" cy="2075688"/>
          </a:xfrm>
          <a:prstGeom prst="rect">
            <a:avLst/>
          </a:prstGeom>
        </p:spPr>
      </p:pic>
    </p:spTree>
    <p:extLst>
      <p:ext uri="{BB962C8B-B14F-4D97-AF65-F5344CB8AC3E}">
        <p14:creationId xmlns:p14="http://schemas.microsoft.com/office/powerpoint/2010/main" val="1177367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from a B+ Tree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412" y="4165337"/>
            <a:ext cx="5669788" cy="206053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412" y="1875763"/>
            <a:ext cx="5669788" cy="2151170"/>
          </a:xfrm>
          <a:prstGeom prst="rect">
            <a:avLst/>
          </a:prstGeom>
        </p:spPr>
      </p:pic>
    </p:spTree>
    <p:extLst>
      <p:ext uri="{BB962C8B-B14F-4D97-AF65-F5344CB8AC3E}">
        <p14:creationId xmlns:p14="http://schemas.microsoft.com/office/powerpoint/2010/main" val="2768236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from a B+ Tree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912" y="1857328"/>
            <a:ext cx="5669788" cy="20605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912" y="4037830"/>
            <a:ext cx="5669788" cy="2234951"/>
          </a:xfrm>
          <a:prstGeom prst="rect">
            <a:avLst/>
          </a:prstGeom>
        </p:spPr>
      </p:pic>
    </p:spTree>
    <p:extLst>
      <p:ext uri="{BB962C8B-B14F-4D97-AF65-F5344CB8AC3E}">
        <p14:creationId xmlns:p14="http://schemas.microsoft.com/office/powerpoint/2010/main" val="293158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Access</a:t>
            </a:r>
            <a:endParaRPr lang="en-US" dirty="0"/>
          </a:p>
        </p:txBody>
      </p:sp>
      <p:sp>
        <p:nvSpPr>
          <p:cNvPr id="3" name="Content Placeholder 2"/>
          <p:cNvSpPr>
            <a:spLocks noGrp="1"/>
          </p:cNvSpPr>
          <p:nvPr>
            <p:ph idx="1"/>
          </p:nvPr>
        </p:nvSpPr>
        <p:spPr/>
        <p:txBody>
          <a:bodyPr/>
          <a:lstStyle/>
          <a:p>
            <a:r>
              <a:rPr lang="en-US" dirty="0"/>
              <a:t>A database can be mapped into a number of different files, which are maintained by the underlying Operating System. These files reside permanently on disk, with backups on tape.</a:t>
            </a:r>
          </a:p>
          <a:p>
            <a:r>
              <a:rPr lang="en-US" dirty="0"/>
              <a:t>A major goal of the database system is to minimize the number of block transfers between the disk and memory.  </a:t>
            </a:r>
          </a:p>
          <a:p>
            <a:pPr marL="0" indent="0">
              <a:buNone/>
            </a:pPr>
            <a:endParaRPr lang="en-US" dirty="0"/>
          </a:p>
        </p:txBody>
      </p:sp>
    </p:spTree>
    <p:extLst>
      <p:ext uri="{BB962C8B-B14F-4D97-AF65-F5344CB8AC3E}">
        <p14:creationId xmlns:p14="http://schemas.microsoft.com/office/powerpoint/2010/main" val="2377545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from a B+ Tree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284" y="1834674"/>
            <a:ext cx="5669788" cy="22865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712" y="4327301"/>
            <a:ext cx="5669788" cy="1912939"/>
          </a:xfrm>
          <a:prstGeom prst="rect">
            <a:avLst/>
          </a:prstGeom>
        </p:spPr>
      </p:pic>
    </p:spTree>
    <p:extLst>
      <p:ext uri="{BB962C8B-B14F-4D97-AF65-F5344CB8AC3E}">
        <p14:creationId xmlns:p14="http://schemas.microsoft.com/office/powerpoint/2010/main" val="2497920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DDL for indexes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rgbClr val="FF0000"/>
                </a:solidFill>
              </a:rPr>
              <a:t>create </a:t>
            </a:r>
            <a:r>
              <a:rPr lang="en-US" b="1" dirty="0">
                <a:solidFill>
                  <a:srgbClr val="FF0000"/>
                </a:solidFill>
              </a:rPr>
              <a:t>index</a:t>
            </a:r>
            <a:r>
              <a:rPr lang="en-US" dirty="0">
                <a:solidFill>
                  <a:srgbClr val="FF0000"/>
                </a:solidFill>
              </a:rPr>
              <a:t> &lt;index-name</a:t>
            </a:r>
            <a:r>
              <a:rPr lang="en-US" b="1" dirty="0">
                <a:solidFill>
                  <a:srgbClr val="FF0000"/>
                </a:solidFill>
              </a:rPr>
              <a:t>&gt; on</a:t>
            </a:r>
            <a:r>
              <a:rPr lang="en-US" dirty="0">
                <a:solidFill>
                  <a:srgbClr val="FF0000"/>
                </a:solidFill>
              </a:rPr>
              <a:t> &lt;relation-name&gt; (&lt;attribute-list&gt;)</a:t>
            </a:r>
          </a:p>
          <a:p>
            <a:r>
              <a:rPr lang="en-US" b="1" dirty="0"/>
              <a:t>create</a:t>
            </a:r>
            <a:r>
              <a:rPr lang="en-US" dirty="0"/>
              <a:t>, </a:t>
            </a:r>
            <a:r>
              <a:rPr lang="en-US" b="1" dirty="0"/>
              <a:t>index</a:t>
            </a:r>
            <a:r>
              <a:rPr lang="en-US" dirty="0"/>
              <a:t> and </a:t>
            </a:r>
            <a:r>
              <a:rPr lang="en-US" b="1" dirty="0"/>
              <a:t>on</a:t>
            </a:r>
            <a:r>
              <a:rPr lang="en-US" dirty="0"/>
              <a:t> are key words in DDL</a:t>
            </a:r>
          </a:p>
          <a:p>
            <a:r>
              <a:rPr lang="en-US" dirty="0"/>
              <a:t>attribute-list – is the list of attributes of the relations that form the search key for the index.</a:t>
            </a:r>
          </a:p>
          <a:p>
            <a:r>
              <a:rPr lang="en-US" dirty="0"/>
              <a:t>The type of the index used here is the default for the database system.  Ex) B</a:t>
            </a:r>
            <a:r>
              <a:rPr lang="en-US"/>
              <a:t>+ </a:t>
            </a:r>
            <a:r>
              <a:rPr lang="en-US" smtClean="0"/>
              <a:t>tree</a:t>
            </a:r>
            <a:endParaRPr lang="en-US" dirty="0"/>
          </a:p>
          <a:p>
            <a:r>
              <a:rPr lang="en-US" dirty="0"/>
              <a:t>Many database systems also provide a way to specify the type of index to be used (such as B+-tree or hash table) </a:t>
            </a:r>
          </a:p>
        </p:txBody>
      </p:sp>
    </p:spTree>
    <p:extLst>
      <p:ext uri="{BB962C8B-B14F-4D97-AF65-F5344CB8AC3E}">
        <p14:creationId xmlns:p14="http://schemas.microsoft.com/office/powerpoint/2010/main" val="926261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for nested loop joins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SELECT</a:t>
            </a:r>
            <a:r>
              <a:rPr lang="en-US" dirty="0" smtClean="0"/>
              <a:t>  </a:t>
            </a:r>
            <a:r>
              <a:rPr lang="en-US" dirty="0"/>
              <a:t>*</a:t>
            </a:r>
          </a:p>
          <a:p>
            <a:pPr marL="0" indent="0">
              <a:buNone/>
            </a:pPr>
            <a:r>
              <a:rPr lang="en-US" b="1" dirty="0"/>
              <a:t>FROM </a:t>
            </a:r>
            <a:r>
              <a:rPr lang="en-US" dirty="0"/>
              <a:t>     R,S</a:t>
            </a:r>
          </a:p>
          <a:p>
            <a:pPr marL="0" indent="0">
              <a:buNone/>
            </a:pPr>
            <a:r>
              <a:rPr lang="en-US" b="1" dirty="0"/>
              <a:t>WHERE  </a:t>
            </a:r>
            <a:r>
              <a:rPr lang="en-US" dirty="0"/>
              <a:t> </a:t>
            </a:r>
            <a:r>
              <a:rPr lang="en-US" dirty="0" err="1"/>
              <a:t>R.a</a:t>
            </a:r>
            <a:r>
              <a:rPr lang="en-US" dirty="0"/>
              <a:t> = </a:t>
            </a:r>
            <a:r>
              <a:rPr lang="en-US" dirty="0" err="1"/>
              <a:t>S.b</a:t>
            </a:r>
            <a:endParaRPr lang="en-US" dirty="0"/>
          </a:p>
          <a:p>
            <a:pPr marL="0" indent="0">
              <a:buNone/>
            </a:pPr>
            <a:r>
              <a:rPr lang="en-US" dirty="0"/>
              <a:t> </a:t>
            </a:r>
          </a:p>
          <a:p>
            <a:pPr marL="0" indent="0">
              <a:buNone/>
            </a:pPr>
            <a:r>
              <a:rPr lang="en-US" dirty="0"/>
              <a:t>The algorithm for performing the join is:</a:t>
            </a:r>
          </a:p>
          <a:p>
            <a:pPr marL="0" indent="0">
              <a:buNone/>
            </a:pPr>
            <a:r>
              <a:rPr lang="en-US" dirty="0"/>
              <a:t> </a:t>
            </a:r>
          </a:p>
          <a:p>
            <a:pPr marL="0" indent="0">
              <a:buNone/>
            </a:pPr>
            <a:r>
              <a:rPr lang="en-US" dirty="0"/>
              <a:t>for each tuple </a:t>
            </a:r>
            <a:r>
              <a:rPr lang="en-US" dirty="0" err="1"/>
              <a:t>Tr</a:t>
            </a:r>
            <a:r>
              <a:rPr lang="en-US" dirty="0"/>
              <a:t> in R </a:t>
            </a:r>
          </a:p>
          <a:p>
            <a:pPr marL="0" indent="0">
              <a:buNone/>
            </a:pPr>
            <a:r>
              <a:rPr lang="en-US" dirty="0"/>
              <a:t>	for each tuple </a:t>
            </a:r>
            <a:r>
              <a:rPr lang="en-US" dirty="0" err="1"/>
              <a:t>Ts</a:t>
            </a:r>
            <a:r>
              <a:rPr lang="en-US" dirty="0"/>
              <a:t> in S</a:t>
            </a:r>
          </a:p>
          <a:p>
            <a:pPr marL="0" indent="0">
              <a:buNone/>
            </a:pPr>
            <a:r>
              <a:rPr lang="en-US" dirty="0"/>
              <a:t>		if  (</a:t>
            </a:r>
            <a:r>
              <a:rPr lang="en-US" dirty="0" err="1"/>
              <a:t>R.a</a:t>
            </a:r>
            <a:r>
              <a:rPr lang="en-US" dirty="0"/>
              <a:t> = </a:t>
            </a:r>
            <a:r>
              <a:rPr lang="en-US" dirty="0" err="1"/>
              <a:t>S.b</a:t>
            </a:r>
            <a:r>
              <a:rPr lang="en-US" dirty="0"/>
              <a:t>)</a:t>
            </a:r>
          </a:p>
          <a:p>
            <a:pPr marL="0" indent="0">
              <a:buNone/>
            </a:pPr>
            <a:r>
              <a:rPr lang="en-US" dirty="0"/>
              <a:t>		add </a:t>
            </a:r>
            <a:r>
              <a:rPr lang="en-US" dirty="0" err="1"/>
              <a:t>Tr</a:t>
            </a:r>
            <a:r>
              <a:rPr lang="en-US" dirty="0"/>
              <a:t> </a:t>
            </a:r>
            <a:r>
              <a:rPr lang="en-US" dirty="0">
                <a:sym typeface="Symbol" panose="05050102010706020507" pitchFamily="18" charset="2"/>
              </a:rPr>
              <a:t></a:t>
            </a:r>
            <a:r>
              <a:rPr lang="en-US" dirty="0"/>
              <a:t> </a:t>
            </a:r>
            <a:r>
              <a:rPr lang="en-US" dirty="0" err="1"/>
              <a:t>Ts</a:t>
            </a:r>
            <a:r>
              <a:rPr lang="en-US" dirty="0"/>
              <a:t> to the result</a:t>
            </a:r>
          </a:p>
          <a:p>
            <a:pPr marL="0" indent="0">
              <a:buNone/>
            </a:pPr>
            <a:endParaRPr lang="en-US" dirty="0"/>
          </a:p>
        </p:txBody>
      </p:sp>
    </p:spTree>
    <p:extLst>
      <p:ext uri="{BB962C8B-B14F-4D97-AF65-F5344CB8AC3E}">
        <p14:creationId xmlns:p14="http://schemas.microsoft.com/office/powerpoint/2010/main" val="1441890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l" rtl="0">
              <a:lnSpc>
                <a:spcPct val="90000"/>
              </a:lnSpc>
              <a:spcBef>
                <a:spcPct val="0"/>
              </a:spcBef>
            </a:pPr>
            <a:r>
              <a:rPr lang="en-US" sz="4000" dirty="0"/>
              <a:t>Number of I/O’s for a nested loop </a:t>
            </a:r>
            <a:r>
              <a:rPr lang="en-US" sz="4000" dirty="0" smtClean="0"/>
              <a:t>query</a:t>
            </a:r>
            <a:endParaRPr lang="en-US" sz="4000"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SELECT</a:t>
            </a:r>
            <a:r>
              <a:rPr lang="en-US" dirty="0"/>
              <a:t>  *</a:t>
            </a:r>
          </a:p>
          <a:p>
            <a:pPr marL="0" indent="0">
              <a:buNone/>
            </a:pPr>
            <a:r>
              <a:rPr lang="en-US" b="1" dirty="0"/>
              <a:t>FROM </a:t>
            </a:r>
            <a:r>
              <a:rPr lang="en-US" dirty="0"/>
              <a:t>     R,S</a:t>
            </a:r>
          </a:p>
          <a:p>
            <a:pPr marL="0" indent="0">
              <a:buNone/>
            </a:pPr>
            <a:r>
              <a:rPr lang="en-US" b="1" dirty="0"/>
              <a:t>WHERE  </a:t>
            </a:r>
            <a:r>
              <a:rPr lang="en-US" dirty="0"/>
              <a:t> </a:t>
            </a:r>
            <a:r>
              <a:rPr lang="en-US" dirty="0" err="1"/>
              <a:t>R.a</a:t>
            </a:r>
            <a:r>
              <a:rPr lang="en-US" dirty="0"/>
              <a:t> = </a:t>
            </a:r>
            <a:r>
              <a:rPr lang="en-US" dirty="0" err="1"/>
              <a:t>S.b</a:t>
            </a:r>
            <a:endParaRPr lang="en-US" dirty="0"/>
          </a:p>
          <a:p>
            <a:pPr marL="0" indent="0">
              <a:buNone/>
            </a:pPr>
            <a:r>
              <a:rPr lang="en-US" dirty="0"/>
              <a:t> </a:t>
            </a:r>
          </a:p>
          <a:p>
            <a:pPr marL="0" indent="0">
              <a:buNone/>
            </a:pPr>
            <a:r>
              <a:rPr lang="en-US" dirty="0"/>
              <a:t>For example let,</a:t>
            </a:r>
          </a:p>
          <a:p>
            <a:pPr marL="0" indent="0">
              <a:buNone/>
            </a:pPr>
            <a:r>
              <a:rPr lang="en-US" dirty="0"/>
              <a:t> </a:t>
            </a:r>
          </a:p>
          <a:p>
            <a:pPr marL="0" indent="0">
              <a:buNone/>
            </a:pPr>
            <a:r>
              <a:rPr lang="en-US" dirty="0"/>
              <a:t>Nr = 100       // R has 100 tuples</a:t>
            </a:r>
          </a:p>
          <a:p>
            <a:pPr marL="0" indent="0">
              <a:buNone/>
            </a:pPr>
            <a:r>
              <a:rPr lang="en-US" dirty="0"/>
              <a:t>Ns = 1000    // S has 1000 tuples</a:t>
            </a:r>
          </a:p>
          <a:p>
            <a:pPr marL="0" indent="0">
              <a:buNone/>
            </a:pPr>
            <a:r>
              <a:rPr lang="en-US" dirty="0"/>
              <a:t> </a:t>
            </a:r>
          </a:p>
          <a:p>
            <a:pPr marL="0" indent="0">
              <a:buNone/>
            </a:pPr>
            <a:r>
              <a:rPr lang="en-US" dirty="0"/>
              <a:t>Fr = 6           // 6 tuples of r can fit into 1 I/O buffer</a:t>
            </a:r>
          </a:p>
          <a:p>
            <a:pPr marL="0" indent="0">
              <a:buNone/>
            </a:pPr>
            <a:r>
              <a:rPr lang="en-US" dirty="0"/>
              <a:t>Fs = 10        //  10 tuples of r can fit into 1 I/O buffer</a:t>
            </a:r>
          </a:p>
          <a:p>
            <a:endParaRPr lang="en-US" dirty="0"/>
          </a:p>
          <a:p>
            <a:pPr marL="0" indent="0">
              <a:buNone/>
            </a:pPr>
            <a:endParaRPr lang="en-US" dirty="0"/>
          </a:p>
        </p:txBody>
      </p:sp>
    </p:spTree>
    <p:extLst>
      <p:ext uri="{BB962C8B-B14F-4D97-AF65-F5344CB8AC3E}">
        <p14:creationId xmlns:p14="http://schemas.microsoft.com/office/powerpoint/2010/main" val="3236433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l" rtl="0">
              <a:lnSpc>
                <a:spcPct val="90000"/>
              </a:lnSpc>
              <a:spcBef>
                <a:spcPct val="0"/>
              </a:spcBef>
            </a:pPr>
            <a:r>
              <a:rPr lang="en-US" sz="4000" dirty="0"/>
              <a:t>Number of I/O’s for a nested loop </a:t>
            </a:r>
            <a:r>
              <a:rPr lang="en-US" sz="4000" dirty="0" smtClean="0"/>
              <a:t>query</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en-US" dirty="0" smtClean="0"/>
                  <a:t>Suppose there are n=11 page frames to load data into main memory from disk</a:t>
                </a:r>
              </a:p>
              <a:p>
                <a:pPr marL="0" indent="0">
                  <a:buNone/>
                </a:pPr>
                <a:r>
                  <a:rPr lang="en-US" dirty="0" smtClean="0"/>
                  <a:t>Let consider giving n-1 frames to one table and 1 frame to the other</a:t>
                </a:r>
              </a:p>
              <a:p>
                <a:pPr marL="0" indent="0">
                  <a:buNone/>
                </a:pPr>
                <a:r>
                  <a:rPr lang="en-US" dirty="0" smtClean="0"/>
                  <a:t>How main I/</a:t>
                </a:r>
                <a:r>
                  <a:rPr lang="en-US" dirty="0" err="1" smtClean="0"/>
                  <a:t>Os</a:t>
                </a:r>
                <a:r>
                  <a:rPr lang="en-US" dirty="0" smtClean="0"/>
                  <a:t> would we need to do to preform this query</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𝑟</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𝑟</m:t>
                                  </m:r>
                                </m:sub>
                              </m:sSub>
                            </m:den>
                          </m:f>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𝑠</m:t>
                                  </m:r>
                                </m:sub>
                              </m:sSub>
                            </m:num>
                            <m:den>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𝑠</m:t>
                                  </m:r>
                                </m:sub>
                              </m:sSub>
                            </m:den>
                          </m:f>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𝑟</m:t>
                                          </m:r>
                                        </m:sub>
                                      </m:sSub>
                                    </m:num>
                                    <m:den>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𝑟</m:t>
                                          </m:r>
                                        </m:sub>
                                      </m:sSub>
                                    </m:den>
                                  </m:f>
                                </m:e>
                              </m:d>
                            </m:num>
                            <m:den>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𝑟</m:t>
                                  </m:r>
                                </m:sub>
                              </m:sSub>
                            </m:den>
                          </m:f>
                        </m:e>
                      </m:d>
                    </m:oMath>
                  </m:oMathPara>
                </a14:m>
                <a:endParaRPr lang="en-US" dirty="0"/>
              </a:p>
              <a:p>
                <a:pPr marL="0" indent="0">
                  <a:buNone/>
                </a:pPr>
                <a:r>
                  <a:rPr lang="en-US" sz="1800" dirty="0" smtClean="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𝑟</m:t>
                        </m:r>
                      </m:sub>
                    </m:sSub>
                  </m:oMath>
                </a14:m>
                <a:r>
                  <a:rPr lang="en-US" sz="1800" dirty="0" smtClean="0"/>
                  <a:t> = Number of records in R,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𝐹</m:t>
                        </m:r>
                      </m:e>
                      <m:sub>
                        <m:r>
                          <a:rPr lang="en-US" sz="1800" i="1">
                            <a:latin typeface="Cambria Math" panose="02040503050406030204" pitchFamily="18" charset="0"/>
                          </a:rPr>
                          <m:t>𝑟</m:t>
                        </m:r>
                      </m:sub>
                    </m:sSub>
                  </m:oMath>
                </a14:m>
                <a:r>
                  <a:rPr lang="en-US" sz="1800" dirty="0" smtClean="0"/>
                  <a:t> number of R records per frame,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e>
                      <m:sub>
                        <m:r>
                          <a:rPr lang="en-US" sz="1800" i="1">
                            <a:latin typeface="Cambria Math" panose="02040503050406030204" pitchFamily="18" charset="0"/>
                          </a:rPr>
                          <m:t>𝑟</m:t>
                        </m:r>
                      </m:sub>
                    </m:sSub>
                  </m:oMath>
                </a14:m>
                <a:r>
                  <a:rPr lang="en-US" sz="1800" dirty="0" smtClean="0"/>
                  <a:t> number of buffers for R</a:t>
                </a:r>
              </a:p>
              <a:p>
                <a:pPr marL="0" indent="0">
                  <a:buNone/>
                </a:pPr>
                <a:endParaRPr lang="en-US" sz="1800" dirty="0"/>
              </a:p>
              <a:p>
                <a:pPr marL="0" indent="0">
                  <a:buNone/>
                </a:pPr>
                <a:r>
                  <a:rPr lang="en-US" sz="1800" dirty="0" smtClean="0"/>
                  <a:t>                                                        </a:t>
                </a:r>
                <a14:m>
                  <m:oMath xmlns:m="http://schemas.openxmlformats.org/officeDocument/2006/math">
                    <m:d>
                      <m:dPr>
                        <m:begChr m:val="⌈"/>
                        <m:endChr m:val="⌉"/>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b="0" i="1" smtClean="0">
                                <a:latin typeface="Cambria Math" panose="02040503050406030204" pitchFamily="18" charset="0"/>
                              </a:rPr>
                              <m:t>100</m:t>
                            </m:r>
                          </m:num>
                          <m:den>
                            <m:r>
                              <a:rPr lang="en-US" sz="2400" b="0" i="1" smtClean="0">
                                <a:latin typeface="Cambria Math" panose="02040503050406030204" pitchFamily="18" charset="0"/>
                              </a:rPr>
                              <m:t>6</m:t>
                            </m:r>
                          </m:den>
                        </m:f>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b="0" i="1" smtClean="0">
                                <a:latin typeface="Cambria Math" panose="02040503050406030204" pitchFamily="18" charset="0"/>
                              </a:rPr>
                              <m:t>1000</m:t>
                            </m:r>
                          </m:num>
                          <m:den>
                            <m:r>
                              <a:rPr lang="en-US" sz="2400" b="0" i="1" smtClean="0">
                                <a:latin typeface="Cambria Math" panose="02040503050406030204" pitchFamily="18" charset="0"/>
                              </a:rPr>
                              <m:t>10</m:t>
                            </m:r>
                          </m:den>
                        </m:f>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b="0" i="1" smtClean="0">
                                        <a:latin typeface="Cambria Math" panose="02040503050406030204" pitchFamily="18" charset="0"/>
                                      </a:rPr>
                                      <m:t>100</m:t>
                                    </m:r>
                                  </m:num>
                                  <m:den>
                                    <m:r>
                                      <a:rPr lang="en-US" sz="2400" b="0" i="1" smtClean="0">
                                        <a:latin typeface="Cambria Math" panose="02040503050406030204" pitchFamily="18" charset="0"/>
                                      </a:rPr>
                                      <m:t>6</m:t>
                                    </m:r>
                                  </m:den>
                                </m:f>
                              </m:e>
                            </m:d>
                          </m:num>
                          <m:den>
                            <m:r>
                              <a:rPr lang="en-US" sz="2400" b="0" i="1" smtClean="0">
                                <a:latin typeface="Cambria Math" panose="02040503050406030204" pitchFamily="18" charset="0"/>
                              </a:rPr>
                              <m:t>10</m:t>
                            </m:r>
                          </m:den>
                        </m:f>
                      </m:e>
                    </m:d>
                  </m:oMath>
                </a14:m>
                <a:r>
                  <a:rPr lang="en-US" sz="2400" dirty="0" smtClean="0"/>
                  <a:t>= 17 + (100*2) = 217 </a:t>
                </a:r>
                <a:r>
                  <a:rPr lang="en-US" sz="2400" dirty="0" smtClean="0">
                    <a:sym typeface="Wingdings" panose="05000000000000000000" pitchFamily="2" charset="2"/>
                  </a:rPr>
                  <a:t></a:t>
                </a:r>
                <a:r>
                  <a:rPr lang="en-US" sz="2400" dirty="0" smtClean="0"/>
                  <a:t>every case</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55" t="-1970"/>
                </a:stretch>
              </a:blipFill>
            </p:spPr>
            <p:txBody>
              <a:bodyPr/>
              <a:lstStyle/>
              <a:p>
                <a:r>
                  <a:rPr lang="en-US">
                    <a:noFill/>
                  </a:rPr>
                  <a:t> </a:t>
                </a:r>
              </a:p>
            </p:txBody>
          </p:sp>
        </mc:Fallback>
      </mc:AlternateContent>
      <p:sp>
        <p:nvSpPr>
          <p:cNvPr id="5" name="Content Placeholder 2"/>
          <p:cNvSpPr txBox="1">
            <a:spLocks/>
          </p:cNvSpPr>
          <p:nvPr/>
        </p:nvSpPr>
        <p:spPr>
          <a:xfrm>
            <a:off x="1173480" y="1954108"/>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b="1" dirty="0" smtClean="0"/>
          </a:p>
          <a:p>
            <a:endParaRPr lang="en-US" dirty="0" smtClean="0"/>
          </a:p>
          <a:p>
            <a:pPr marL="0" indent="0">
              <a:buFont typeface="Calibri" panose="020F0502020204030204" pitchFamily="34" charset="0"/>
              <a:buNone/>
            </a:pPr>
            <a:endParaRPr lang="en-US" dirty="0"/>
          </a:p>
        </p:txBody>
      </p:sp>
    </p:spTree>
    <p:extLst>
      <p:ext uri="{BB962C8B-B14F-4D97-AF65-F5344CB8AC3E}">
        <p14:creationId xmlns:p14="http://schemas.microsoft.com/office/powerpoint/2010/main" val="2045545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Number of I/O’s for a nested loop query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Suppose table S has a 2 level index on column b (3 I/</a:t>
                </a:r>
                <a:r>
                  <a:rPr lang="en-US" dirty="0" err="1" smtClean="0"/>
                  <a:t>Os</a:t>
                </a:r>
                <a:r>
                  <a:rPr lang="en-US" dirty="0" smtClean="0"/>
                  <a:t> to get to the bottom of the B+ tree plus 1 I/O to get the data (in the best case) and each I/O block can 100 key values (therefore a maximum of 101 children each)</a:t>
                </a:r>
              </a:p>
              <a:p>
                <a:r>
                  <a:rPr lang="en-US" dirty="0" smtClean="0"/>
                  <a:t>If we stick with giving 10 buffers to R and 1 buffer to S and we use the index on field b </a:t>
                </a:r>
              </a:p>
              <a:p>
                <a:endParaRPr lang="en-US" dirty="0"/>
              </a:p>
              <a:p>
                <a14:m>
                  <m:oMath xmlns:m="http://schemas.openxmlformats.org/officeDocument/2006/math">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𝑟</m:t>
                                </m:r>
                              </m:sub>
                            </m:sSub>
                          </m:num>
                          <m:den>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𝑟</m:t>
                                </m:r>
                              </m:sub>
                            </m:sSub>
                          </m:den>
                        </m:f>
                      </m:e>
                    </m:d>
                    <m:r>
                      <a:rPr lang="en-US" i="1">
                        <a:latin typeface="Cambria Math" panose="02040503050406030204" pitchFamily="18" charset="0"/>
                      </a:rPr>
                      <m:t>+</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𝑟</m:t>
                        </m:r>
                      </m:sub>
                    </m:sSub>
                  </m:oMath>
                </a14:m>
                <a:r>
                  <a:rPr lang="en-US" dirty="0" smtClean="0"/>
                  <a:t> * </a:t>
                </a:r>
                <a:r>
                  <a:rPr lang="en-US" dirty="0" smtClean="0"/>
                  <a:t>3</a:t>
                </a:r>
                <a:r>
                  <a:rPr lang="en-US" dirty="0" smtClean="0"/>
                  <a:t> </a:t>
                </a:r>
                <a:r>
                  <a:rPr lang="en-US" dirty="0" smtClean="0"/>
                  <a:t>= </a:t>
                </a:r>
                <a14:m>
                  <m:oMath xmlns:m="http://schemas.openxmlformats.org/officeDocument/2006/math">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100</m:t>
                            </m:r>
                          </m:num>
                          <m:den>
                            <m:r>
                              <a:rPr lang="en-US" i="1">
                                <a:latin typeface="Cambria Math" panose="02040503050406030204" pitchFamily="18" charset="0"/>
                              </a:rPr>
                              <m:t>6</m:t>
                            </m:r>
                          </m:den>
                        </m:f>
                      </m:e>
                    </m:d>
                    <m:r>
                      <a:rPr lang="en-US" i="1">
                        <a:latin typeface="Cambria Math" panose="02040503050406030204" pitchFamily="18" charset="0"/>
                      </a:rPr>
                      <m:t>+</m:t>
                    </m:r>
                    <m:r>
                      <a:rPr lang="en-US" b="0" i="1" smtClean="0">
                        <a:latin typeface="Cambria Math" panose="02040503050406030204" pitchFamily="18" charset="0"/>
                      </a:rPr>
                      <m:t>100</m:t>
                    </m:r>
                  </m:oMath>
                </a14:m>
                <a:r>
                  <a:rPr lang="en-US" dirty="0" smtClean="0"/>
                  <a:t> * 3 = </a:t>
                </a:r>
                <a:r>
                  <a:rPr lang="en-US" dirty="0"/>
                  <a:t>17 + </a:t>
                </a:r>
                <a:r>
                  <a:rPr lang="en-US" dirty="0" smtClean="0"/>
                  <a:t>300</a:t>
                </a:r>
                <a:r>
                  <a:rPr lang="en-US" dirty="0" smtClean="0"/>
                  <a:t> </a:t>
                </a:r>
                <a:r>
                  <a:rPr lang="en-US" dirty="0"/>
                  <a:t>= </a:t>
                </a:r>
                <a:r>
                  <a:rPr lang="en-US" dirty="0" smtClean="0"/>
                  <a:t>317</a:t>
                </a:r>
                <a:r>
                  <a:rPr lang="en-US" dirty="0" smtClean="0"/>
                  <a:t> </a:t>
                </a:r>
                <a:r>
                  <a:rPr lang="en-US" dirty="0" smtClean="0">
                    <a:sym typeface="Wingdings" panose="05000000000000000000" pitchFamily="2" charset="2"/>
                  </a:rPr>
                  <a:t>best</a:t>
                </a:r>
                <a:r>
                  <a:rPr lang="en-US" dirty="0" smtClean="0"/>
                  <a:t> case</a:t>
                </a:r>
              </a:p>
              <a:p>
                <a:endParaRPr lang="en-US" dirty="0"/>
              </a:p>
              <a:p>
                <a:r>
                  <a:rPr lang="en-US" dirty="0" smtClean="0">
                    <a:solidFill>
                      <a:srgbClr val="FF0000"/>
                    </a:solidFill>
                  </a:rPr>
                  <a:t>Note: This would no be a good use of the buffers and a misuse of the index</a:t>
                </a:r>
                <a:endParaRPr lang="en-US" dirty="0">
                  <a:solidFill>
                    <a:srgbClr val="FF0000"/>
                  </a:solidFill>
                </a:endParaRPr>
              </a:p>
              <a:p>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667" r="-2061"/>
                </a:stretch>
              </a:blipFill>
            </p:spPr>
            <p:txBody>
              <a:bodyPr/>
              <a:lstStyle/>
              <a:p>
                <a:r>
                  <a:rPr lang="en-US">
                    <a:noFill/>
                  </a:rPr>
                  <a:t> </a:t>
                </a:r>
              </a:p>
            </p:txBody>
          </p:sp>
        </mc:Fallback>
      </mc:AlternateContent>
    </p:spTree>
    <p:extLst>
      <p:ext uri="{BB962C8B-B14F-4D97-AF65-F5344CB8AC3E}">
        <p14:creationId xmlns:p14="http://schemas.microsoft.com/office/powerpoint/2010/main" val="3818728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Number of I/O’s for a nested loop query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a:bodyPr>
              <a:lstStyle/>
              <a:p>
                <a:r>
                  <a:rPr lang="en-US" dirty="0" smtClean="0"/>
                  <a:t>Suppose table S has a 2 level index on column b (3 I/</a:t>
                </a:r>
                <a:r>
                  <a:rPr lang="en-US" dirty="0" err="1" smtClean="0"/>
                  <a:t>Os</a:t>
                </a:r>
                <a:r>
                  <a:rPr lang="en-US" dirty="0" smtClean="0"/>
                  <a:t> to get to the bottom of the B+ tree plus 1 I/O to get the data (in the best case) and each I/O block can 100 key values (therefore a maximum of 101 children each)</a:t>
                </a:r>
              </a:p>
              <a:p>
                <a:r>
                  <a:rPr lang="en-US" dirty="0" smtClean="0"/>
                  <a:t>If we </a:t>
                </a:r>
                <a:r>
                  <a:rPr lang="en-US" dirty="0" smtClean="0"/>
                  <a:t>go</a:t>
                </a:r>
                <a:r>
                  <a:rPr lang="en-US" dirty="0" smtClean="0"/>
                  <a:t> </a:t>
                </a:r>
                <a:r>
                  <a:rPr lang="en-US" dirty="0" smtClean="0"/>
                  <a:t>with giving 9 buffers to R and 2 </a:t>
                </a:r>
                <a:r>
                  <a:rPr lang="en-US" dirty="0" smtClean="0"/>
                  <a:t>buffers </a:t>
                </a:r>
                <a:r>
                  <a:rPr lang="en-US" dirty="0" smtClean="0"/>
                  <a:t>to S and we use the index on field b </a:t>
                </a:r>
              </a:p>
              <a:p>
                <a:pPr marL="0" indent="0">
                  <a:buNone/>
                </a:pPr>
                <a:endParaRPr lang="en-US" dirty="0"/>
              </a:p>
              <a:p>
                <a:r>
                  <a:rPr lang="en-US" dirty="0" smtClean="0"/>
                  <a:t>                 </a:t>
                </a:r>
                <a14:m>
                  <m:oMath xmlns:m="http://schemas.openxmlformats.org/officeDocument/2006/math">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𝑟</m:t>
                                </m:r>
                              </m:sub>
                            </m:sSub>
                          </m:num>
                          <m:den>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𝑟</m:t>
                                </m:r>
                              </m:sub>
                            </m:sSub>
                          </m:den>
                        </m:f>
                      </m:e>
                    </m:d>
                    <m:r>
                      <a:rPr lang="en-US" i="1">
                        <a:latin typeface="Cambria Math" panose="02040503050406030204" pitchFamily="18" charset="0"/>
                      </a:rPr>
                      <m:t>+</m:t>
                    </m:r>
                    <m:r>
                      <a:rPr lang="en-US" i="1">
                        <a:latin typeface="Cambria Math" panose="02040503050406030204" pitchFamily="18" charset="0"/>
                      </a:rPr>
                      <m:t>1+ </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𝑟</m:t>
                        </m:r>
                      </m:sub>
                    </m:sSub>
                  </m:oMath>
                </a14:m>
                <a:r>
                  <a:rPr lang="en-US" dirty="0"/>
                  <a:t> * </a:t>
                </a:r>
                <a:r>
                  <a:rPr lang="en-US" dirty="0"/>
                  <a:t>2</a:t>
                </a:r>
                <a:r>
                  <a:rPr lang="en-US" dirty="0"/>
                  <a:t> = </a:t>
                </a:r>
                <a14:m>
                  <m:oMath xmlns:m="http://schemas.openxmlformats.org/officeDocument/2006/math">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100</m:t>
                            </m:r>
                          </m:num>
                          <m:den>
                            <m:r>
                              <a:rPr lang="en-US" i="1">
                                <a:latin typeface="Cambria Math" panose="02040503050406030204" pitchFamily="18" charset="0"/>
                              </a:rPr>
                              <m:t>6</m:t>
                            </m:r>
                          </m:den>
                        </m:f>
                      </m:e>
                    </m:d>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100</m:t>
                    </m:r>
                  </m:oMath>
                </a14:m>
                <a:r>
                  <a:rPr lang="en-US" dirty="0"/>
                  <a:t> * </a:t>
                </a:r>
                <a:r>
                  <a:rPr lang="en-US" dirty="0" smtClean="0"/>
                  <a:t>2 </a:t>
                </a:r>
                <a:r>
                  <a:rPr lang="en-US" dirty="0"/>
                  <a:t>= </a:t>
                </a:r>
                <a:r>
                  <a:rPr lang="en-US" dirty="0"/>
                  <a:t>17 + </a:t>
                </a:r>
                <a:r>
                  <a:rPr lang="en-US" dirty="0" smtClean="0"/>
                  <a:t>1+ 200 </a:t>
                </a:r>
                <a:r>
                  <a:rPr lang="en-US" dirty="0"/>
                  <a:t>= </a:t>
                </a:r>
                <a:r>
                  <a:rPr lang="en-US" dirty="0"/>
                  <a:t>218 </a:t>
                </a:r>
                <a:r>
                  <a:rPr lang="en-US" dirty="0">
                    <a:sym typeface="Wingdings" panose="05000000000000000000" pitchFamily="2" charset="2"/>
                  </a:rPr>
                  <a:t>best</a:t>
                </a:r>
                <a:r>
                  <a:rPr lang="en-US" dirty="0"/>
                  <a:t> case</a:t>
                </a:r>
              </a:p>
              <a:p>
                <a:pPr marL="0" indent="0">
                  <a:buNone/>
                </a:pPr>
                <a:endParaRPr lang="en-US" dirty="0"/>
              </a:p>
              <a:p>
                <a:r>
                  <a:rPr lang="en-US" dirty="0" smtClean="0">
                    <a:solidFill>
                      <a:srgbClr val="FF0000"/>
                    </a:solidFill>
                  </a:rPr>
                  <a:t>Note: This would </a:t>
                </a:r>
                <a:r>
                  <a:rPr lang="en-US" dirty="0" smtClean="0">
                    <a:solidFill>
                      <a:srgbClr val="FF0000"/>
                    </a:solidFill>
                  </a:rPr>
                  <a:t> </a:t>
                </a:r>
                <a:r>
                  <a:rPr lang="en-US" dirty="0" smtClean="0">
                    <a:solidFill>
                      <a:srgbClr val="FF0000"/>
                    </a:solidFill>
                  </a:rPr>
                  <a:t>be </a:t>
                </a:r>
                <a:r>
                  <a:rPr lang="en-US" smtClean="0">
                    <a:solidFill>
                      <a:srgbClr val="FF0000"/>
                    </a:solidFill>
                  </a:rPr>
                  <a:t>a </a:t>
                </a:r>
                <a:r>
                  <a:rPr lang="en-US" smtClean="0">
                    <a:solidFill>
                      <a:srgbClr val="FF0000"/>
                    </a:solidFill>
                  </a:rPr>
                  <a:t>better </a:t>
                </a:r>
                <a:r>
                  <a:rPr lang="en-US" smtClean="0">
                    <a:solidFill>
                      <a:srgbClr val="FF0000"/>
                    </a:solidFill>
                  </a:rPr>
                  <a:t>use </a:t>
                </a:r>
                <a:r>
                  <a:rPr lang="en-US" dirty="0" smtClean="0">
                    <a:solidFill>
                      <a:srgbClr val="FF0000"/>
                    </a:solidFill>
                  </a:rPr>
                  <a:t>of the buffers and a </a:t>
                </a:r>
                <a:r>
                  <a:rPr lang="en-US" dirty="0" smtClean="0">
                    <a:solidFill>
                      <a:srgbClr val="FF0000"/>
                    </a:solidFill>
                  </a:rPr>
                  <a:t>good use</a:t>
                </a:r>
                <a:r>
                  <a:rPr lang="en-US" dirty="0" smtClean="0">
                    <a:solidFill>
                      <a:srgbClr val="FF0000"/>
                    </a:solidFill>
                  </a:rPr>
                  <a:t> </a:t>
                </a:r>
                <a:r>
                  <a:rPr lang="en-US" dirty="0" smtClean="0">
                    <a:solidFill>
                      <a:srgbClr val="FF0000"/>
                    </a:solidFill>
                  </a:rPr>
                  <a:t>of the index</a:t>
                </a:r>
                <a:endParaRPr lang="en-US" dirty="0">
                  <a:solidFill>
                    <a:srgbClr val="FF0000"/>
                  </a:solidFill>
                </a:endParaRPr>
              </a:p>
              <a:p>
                <a:r>
                  <a:rPr lang="en-US" dirty="0" smtClean="0"/>
                  <a:t>A rule of thumb, is give the indexed table enough buffers to efficiently use the index and the remainder of the buffers to the other table.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45" t="-1515" r="-848"/>
                </a:stretch>
              </a:blipFill>
            </p:spPr>
            <p:txBody>
              <a:bodyPr/>
              <a:lstStyle/>
              <a:p>
                <a:r>
                  <a:rPr lang="en-US">
                    <a:noFill/>
                  </a:rPr>
                  <a:t> </a:t>
                </a:r>
              </a:p>
            </p:txBody>
          </p:sp>
        </mc:Fallback>
      </mc:AlternateContent>
    </p:spTree>
    <p:extLst>
      <p:ext uri="{BB962C8B-B14F-4D97-AF65-F5344CB8AC3E}">
        <p14:creationId xmlns:p14="http://schemas.microsoft.com/office/powerpoint/2010/main" val="159251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Paging</a:t>
            </a:r>
            <a:endParaRPr lang="en-US" dirty="0"/>
          </a:p>
        </p:txBody>
      </p:sp>
      <p:sp>
        <p:nvSpPr>
          <p:cNvPr id="3" name="Content Placeholder 2"/>
          <p:cNvSpPr>
            <a:spLocks noGrp="1"/>
          </p:cNvSpPr>
          <p:nvPr>
            <p:ph idx="1"/>
          </p:nvPr>
        </p:nvSpPr>
        <p:spPr/>
        <p:txBody>
          <a:bodyPr/>
          <a:lstStyle/>
          <a:p>
            <a:r>
              <a:rPr lang="en-US" dirty="0" smtClean="0"/>
              <a:t>Programs </a:t>
            </a:r>
            <a:r>
              <a:rPr lang="en-US" dirty="0"/>
              <a:t>in a database system make requests (calls) on the buffer manager when they need a block from disk.  If the block is already in the buffer, the manager passed the address of the block in main memory to the requester.   </a:t>
            </a:r>
          </a:p>
          <a:p>
            <a:r>
              <a:rPr lang="en-US" dirty="0"/>
              <a:t>If the block is not in the buffer, the buffer manager must first make space for the new block which could involve selecting a block to remove.</a:t>
            </a:r>
          </a:p>
          <a:p>
            <a:pPr marL="0" indent="0">
              <a:buNone/>
            </a:pPr>
            <a:endParaRPr lang="en-US" dirty="0"/>
          </a:p>
        </p:txBody>
      </p:sp>
    </p:spTree>
    <p:extLst>
      <p:ext uri="{BB962C8B-B14F-4D97-AF65-F5344CB8AC3E}">
        <p14:creationId xmlns:p14="http://schemas.microsoft.com/office/powerpoint/2010/main" val="58006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 replacement strategies </a:t>
            </a:r>
            <a:endParaRPr lang="en-US" dirty="0"/>
          </a:p>
        </p:txBody>
      </p:sp>
      <p:sp>
        <p:nvSpPr>
          <p:cNvPr id="3" name="Content Placeholder 2"/>
          <p:cNvSpPr>
            <a:spLocks noGrp="1"/>
          </p:cNvSpPr>
          <p:nvPr>
            <p:ph idx="1"/>
          </p:nvPr>
        </p:nvSpPr>
        <p:spPr/>
        <p:txBody>
          <a:bodyPr/>
          <a:lstStyle/>
          <a:p>
            <a:pPr marL="0" indent="0">
              <a:buNone/>
            </a:pPr>
            <a:r>
              <a:rPr lang="en-US" dirty="0"/>
              <a:t>When the buffer manager needs to select a block to remove, a block in memory must be selected from all of the blocks that are currently in memory.  It would be </a:t>
            </a:r>
            <a:r>
              <a:rPr lang="en-US" b="1" dirty="0"/>
              <a:t>optimal</a:t>
            </a:r>
            <a:r>
              <a:rPr lang="en-US" dirty="0"/>
              <a:t> if it were known when the next reference to each page currently in memory was going to happen in the future.  Then the buffer manager would select the page that will be referenced furthest into the future.   If there were a way to predict this, it would be know as the </a:t>
            </a:r>
            <a:r>
              <a:rPr lang="en-US" b="1" dirty="0"/>
              <a:t>Optimal Page Replacement</a:t>
            </a:r>
            <a:r>
              <a:rPr lang="en-US" dirty="0"/>
              <a:t> strategy.   There are a few page replacement strategies that do their best to emulate the optimal way.</a:t>
            </a:r>
          </a:p>
          <a:p>
            <a:pPr marL="0" indent="0">
              <a:buNone/>
            </a:pPr>
            <a:endParaRPr lang="en-US" dirty="0"/>
          </a:p>
        </p:txBody>
      </p:sp>
    </p:spTree>
    <p:extLst>
      <p:ext uri="{BB962C8B-B14F-4D97-AF65-F5344CB8AC3E}">
        <p14:creationId xmlns:p14="http://schemas.microsoft.com/office/powerpoint/2010/main" val="4203042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replacement algorithms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Least Recently used</a:t>
            </a:r>
            <a:endParaRPr lang="en-US" dirty="0" smtClean="0"/>
          </a:p>
          <a:p>
            <a:r>
              <a:rPr lang="en-US" dirty="0" smtClean="0"/>
              <a:t>Each </a:t>
            </a:r>
            <a:r>
              <a:rPr lang="en-US" dirty="0"/>
              <a:t>page will be time stamped when it is referenced.   When a page needs to be selected for removal, the page with the oldest timestamp is selected.</a:t>
            </a:r>
          </a:p>
          <a:p>
            <a:r>
              <a:rPr lang="en-US" dirty="0"/>
              <a:t>This method is time consuming.  First, every page reference (read or write) now requires the operating system to update the timestamp for that page.  Secondly, when it comes time to select the page for removal, all time stamps must be </a:t>
            </a:r>
            <a:r>
              <a:rPr lang="en-US" dirty="0" smtClean="0"/>
              <a:t>compared.</a:t>
            </a:r>
          </a:p>
          <a:p>
            <a:pPr marL="0" indent="0">
              <a:buNone/>
            </a:pPr>
            <a:endParaRPr lang="en-US" b="1" dirty="0" smtClean="0"/>
          </a:p>
          <a:p>
            <a:pPr marL="0" indent="0">
              <a:buNone/>
            </a:pPr>
            <a:r>
              <a:rPr lang="en-US" b="1" dirty="0" smtClean="0"/>
              <a:t>First </a:t>
            </a:r>
            <a:r>
              <a:rPr lang="en-US" b="1" dirty="0"/>
              <a:t>in first out</a:t>
            </a:r>
          </a:p>
          <a:p>
            <a:r>
              <a:rPr lang="en-US" dirty="0"/>
              <a:t>This method chooses the page that entered the system first out of all the pages currently in memory.  It can be implemented using a linked </a:t>
            </a:r>
            <a:r>
              <a:rPr lang="en-US" dirty="0" smtClean="0"/>
              <a:t>list.</a:t>
            </a:r>
          </a:p>
          <a:p>
            <a:pPr marL="0" indent="0">
              <a:buNone/>
            </a:pPr>
            <a:endParaRPr lang="en-US" b="1" dirty="0"/>
          </a:p>
          <a:p>
            <a:pPr marL="0" indent="0">
              <a:buNone/>
            </a:pPr>
            <a:r>
              <a:rPr lang="en-US" b="1" dirty="0" smtClean="0"/>
              <a:t>First </a:t>
            </a:r>
            <a:r>
              <a:rPr lang="en-US" b="1" dirty="0"/>
              <a:t>in last out</a:t>
            </a:r>
          </a:p>
          <a:p>
            <a:r>
              <a:rPr lang="en-US" dirty="0"/>
              <a:t>This method chooses the page that entered the system most recently out of all the pages currently in memory.  It can be implemented using a stack.</a:t>
            </a:r>
          </a:p>
        </p:txBody>
      </p:sp>
    </p:spTree>
    <p:extLst>
      <p:ext uri="{BB962C8B-B14F-4D97-AF65-F5344CB8AC3E}">
        <p14:creationId xmlns:p14="http://schemas.microsoft.com/office/powerpoint/2010/main" val="152874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and B+ Trees</a:t>
            </a:r>
            <a:endParaRPr lang="en-US" dirty="0"/>
          </a:p>
        </p:txBody>
      </p:sp>
      <p:sp>
        <p:nvSpPr>
          <p:cNvPr id="3" name="Content Placeholder 2"/>
          <p:cNvSpPr>
            <a:spLocks noGrp="1"/>
          </p:cNvSpPr>
          <p:nvPr>
            <p:ph idx="1"/>
          </p:nvPr>
        </p:nvSpPr>
        <p:spPr/>
        <p:txBody>
          <a:bodyPr>
            <a:normAutofit/>
          </a:bodyPr>
          <a:lstStyle/>
          <a:p>
            <a:r>
              <a:rPr lang="en-US" dirty="0"/>
              <a:t>A B-tree is a </a:t>
            </a:r>
            <a:r>
              <a:rPr lang="en-US" b="1" dirty="0"/>
              <a:t>balanced tree </a:t>
            </a:r>
            <a:r>
              <a:rPr lang="en-US" dirty="0"/>
              <a:t>that has a root node, intermediate nodes and leaf nodes.  The nodes have V values and P pointers.    P = V + 1.   The size of a node is therefore: P(size of a pointer) + V(size of a value). The node is arranged as [pointer, value, pointer…value, pointer].  The values are in sorted order.   </a:t>
            </a:r>
          </a:p>
          <a:p>
            <a:r>
              <a:rPr lang="en-US" dirty="0"/>
              <a:t>When a node is visited, a linear search of the values is conducted through the value fields, and the pointer that is between the values that are less then and greater than the number being searched for is used to point to the next child node in the search.</a:t>
            </a:r>
          </a:p>
          <a:p>
            <a:r>
              <a:rPr lang="en-US" dirty="0"/>
              <a:t>In order to keep the tree balanced, we need to set a minimum number of children nodes on each node.  Otherwise, some branches could be longer than others.   It is very popular to set the minimum to ½ V.</a:t>
            </a:r>
          </a:p>
          <a:p>
            <a:pPr marL="0" indent="0">
              <a:buNone/>
            </a:pPr>
            <a:endParaRPr lang="en-US" dirty="0"/>
          </a:p>
        </p:txBody>
      </p:sp>
    </p:spTree>
    <p:extLst>
      <p:ext uri="{BB962C8B-B14F-4D97-AF65-F5344CB8AC3E}">
        <p14:creationId xmlns:p14="http://schemas.microsoft.com/office/powerpoint/2010/main" val="1776425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r>
              <a:rPr lang="en-US" dirty="0" smtClean="0"/>
              <a:t>otation</a:t>
            </a:r>
            <a:endParaRPr lang="en-US" dirty="0"/>
          </a:p>
        </p:txBody>
      </p:sp>
      <p:sp>
        <p:nvSpPr>
          <p:cNvPr id="3" name="Content Placeholder 2"/>
          <p:cNvSpPr>
            <a:spLocks noGrp="1"/>
          </p:cNvSpPr>
          <p:nvPr>
            <p:ph idx="1"/>
          </p:nvPr>
        </p:nvSpPr>
        <p:spPr/>
        <p:txBody>
          <a:bodyPr/>
          <a:lstStyle/>
          <a:p>
            <a:pPr marL="0" indent="0">
              <a:buNone/>
            </a:pPr>
            <a:r>
              <a:rPr lang="en-US" dirty="0"/>
              <a:t>The notation for the structure is:  “X-Y B-tree” where X is the minimum number of children a node can have and Y is the maximum.  The B stands for “Balanced” and tree means that it is a tree structure (no cycles).</a:t>
            </a:r>
          </a:p>
          <a:p>
            <a:pPr marL="0" indent="0">
              <a:buNone/>
            </a:pPr>
            <a:endParaRPr lang="en-US" dirty="0"/>
          </a:p>
        </p:txBody>
      </p:sp>
    </p:spTree>
    <p:extLst>
      <p:ext uri="{BB962C8B-B14F-4D97-AF65-F5344CB8AC3E}">
        <p14:creationId xmlns:p14="http://schemas.microsoft.com/office/powerpoint/2010/main" val="4287897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dirty="0"/>
              <a:t>In the “algorithms analysis”, world there are many arguments as to what the best number of values and pointers each node should have.  The more children, the wider and therefore less hops to take to reach the bottom, however the bigger each node is, the more time spent at each node and also the more work is needed when updating the tree structure.</a:t>
            </a:r>
          </a:p>
          <a:p>
            <a:r>
              <a:rPr lang="en-US" dirty="0"/>
              <a:t>In the “database” world, the focus is on reducing the number of disk I/O’s.     Therefore the size of the node should be set to the size of a page for the hardware that the database is operating on.    </a:t>
            </a:r>
          </a:p>
          <a:p>
            <a:pPr marL="0" indent="0">
              <a:buNone/>
            </a:pPr>
            <a:endParaRPr lang="en-US" dirty="0"/>
          </a:p>
        </p:txBody>
      </p:sp>
    </p:spTree>
    <p:extLst>
      <p:ext uri="{BB962C8B-B14F-4D97-AF65-F5344CB8AC3E}">
        <p14:creationId xmlns:p14="http://schemas.microsoft.com/office/powerpoint/2010/main" val="3881706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to B+ tree</a:t>
            </a:r>
            <a:endParaRPr lang="en-US" dirty="0"/>
          </a:p>
        </p:txBody>
      </p:sp>
      <p:sp>
        <p:nvSpPr>
          <p:cNvPr id="3" name="Content Placeholder 2"/>
          <p:cNvSpPr>
            <a:spLocks noGrp="1"/>
          </p:cNvSpPr>
          <p:nvPr>
            <p:ph idx="1"/>
          </p:nvPr>
        </p:nvSpPr>
        <p:spPr/>
        <p:txBody>
          <a:bodyPr>
            <a:normAutofit lnSpcReduction="10000"/>
          </a:bodyPr>
          <a:lstStyle/>
          <a:p>
            <a:r>
              <a:rPr lang="en-US" dirty="0"/>
              <a:t>On the intimidate nodes, there are values that are used to navigate through the tree.   In a B-Tree the values in the tree may appear on intermediate nodes and may appear on leaf nodes.   In the database world, our goal is not to find is a value is in the tree, it is to find the pointer to the record that contains the value we are searching for.    Therefore we must make a change to the B-Tree usage.   First we must realize that when we get to the bottom of the tree the leaf node will have pointers to the tuples that the was found in the search.    Therefore every value in the structure must appear on a leaf node in addition to being on intermediate nodes that are used to navigate to the bottom of the Tree.    Also, it is often useful if the leaves of the tree form a linked list since in many database applications that search for a value, often want a list of records starting with that record and going somewhat further in that list.   For example, All accounts with balances between $1000 and $2000.  We would want do quickly find the first balance of $1000 or more and then walk through a linked list to the next.  And not have to find the next. </a:t>
            </a:r>
          </a:p>
          <a:p>
            <a:r>
              <a:rPr lang="en-US" dirty="0"/>
              <a:t>A B-tree that contains all values on leaf nodes and links all nodes together is called a </a:t>
            </a:r>
            <a:r>
              <a:rPr lang="en-US" b="1" dirty="0"/>
              <a:t>B+-tree.</a:t>
            </a:r>
            <a:r>
              <a:rPr lang="en-US" dirty="0"/>
              <a:t> </a:t>
            </a:r>
          </a:p>
          <a:p>
            <a:pPr marL="0" indent="0">
              <a:buNone/>
            </a:pPr>
            <a:endParaRPr lang="en-US" dirty="0"/>
          </a:p>
        </p:txBody>
      </p:sp>
    </p:spTree>
    <p:extLst>
      <p:ext uri="{BB962C8B-B14F-4D97-AF65-F5344CB8AC3E}">
        <p14:creationId xmlns:p14="http://schemas.microsoft.com/office/powerpoint/2010/main" val="119987515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209</TotalTime>
  <Words>1563</Words>
  <Application>Microsoft Office PowerPoint</Application>
  <PresentationFormat>Widescreen</PresentationFormat>
  <Paragraphs>110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Calibri Light</vt:lpstr>
      <vt:lpstr>Cambria Math</vt:lpstr>
      <vt:lpstr>Symbol</vt:lpstr>
      <vt:lpstr>Wingdings</vt:lpstr>
      <vt:lpstr>Retrospect</vt:lpstr>
      <vt:lpstr>B+ Trees</vt:lpstr>
      <vt:lpstr>Storage Access</vt:lpstr>
      <vt:lpstr>Paging</vt:lpstr>
      <vt:lpstr>Buffer replacement strategies </vt:lpstr>
      <vt:lpstr>Page replacement algorithms</vt:lpstr>
      <vt:lpstr>B and B+ Trees</vt:lpstr>
      <vt:lpstr>Notation</vt:lpstr>
      <vt:lpstr>Analysis</vt:lpstr>
      <vt:lpstr>B to B+ tree</vt:lpstr>
      <vt:lpstr>Example</vt:lpstr>
      <vt:lpstr>More on the Example</vt:lpstr>
      <vt:lpstr>Inserting into a B+ tree</vt:lpstr>
      <vt:lpstr>Inserting into a B+ tree</vt:lpstr>
      <vt:lpstr>Inserting into a B+ tree</vt:lpstr>
      <vt:lpstr>Inserting into a B+ tree</vt:lpstr>
      <vt:lpstr>Inserting into a B+ tree</vt:lpstr>
      <vt:lpstr>Inserting into a B+ tree</vt:lpstr>
      <vt:lpstr>Deleting from a B+ Tree</vt:lpstr>
      <vt:lpstr>Deleting from a B+ Tree</vt:lpstr>
      <vt:lpstr>Deleting from a B+ Tree</vt:lpstr>
      <vt:lpstr>DDL for indexes</vt:lpstr>
      <vt:lpstr>Algorithm for nested loop joins</vt:lpstr>
      <vt:lpstr>Number of I/O’s for a nested loop query</vt:lpstr>
      <vt:lpstr>Number of I/O’s for a nested loop query</vt:lpstr>
      <vt:lpstr>Number of I/O’s for a nested loop query</vt:lpstr>
      <vt:lpstr>Number of I/O’s for a nested loop query</vt:lpstr>
    </vt:vector>
  </TitlesOfParts>
  <Company>Information Management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 Trees</dc:title>
  <dc:creator>Byrne, William</dc:creator>
  <cp:lastModifiedBy>Bill Byrne</cp:lastModifiedBy>
  <cp:revision>23</cp:revision>
  <cp:lastPrinted>2017-10-18T18:02:02Z</cp:lastPrinted>
  <dcterms:created xsi:type="dcterms:W3CDTF">2015-03-22T22:06:13Z</dcterms:created>
  <dcterms:modified xsi:type="dcterms:W3CDTF">2017-10-18T20:43:30Z</dcterms:modified>
</cp:coreProperties>
</file>