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5" r:id="rId2"/>
    <p:sldId id="282" r:id="rId3"/>
    <p:sldId id="263" r:id="rId4"/>
    <p:sldId id="283" r:id="rId5"/>
    <p:sldId id="285" r:id="rId6"/>
    <p:sldId id="288" r:id="rId7"/>
    <p:sldId id="292" r:id="rId8"/>
    <p:sldId id="273" r:id="rId9"/>
    <p:sldId id="286" r:id="rId10"/>
    <p:sldId id="287" r:id="rId11"/>
    <p:sldId id="284" r:id="rId12"/>
    <p:sldId id="293" r:id="rId13"/>
    <p:sldId id="290" r:id="rId14"/>
    <p:sldId id="289" r:id="rId15"/>
    <p:sldId id="291" r:id="rId16"/>
    <p:sldId id="296" r:id="rId17"/>
    <p:sldId id="29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Structures for 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Graphs (representing in computer memory)</a:t>
            </a:r>
          </a:p>
          <a:p>
            <a:r>
              <a:rPr lang="en-US" dirty="0" smtClean="0"/>
              <a:t>Linked lists, Trees, Search Trees</a:t>
            </a:r>
          </a:p>
          <a:p>
            <a:r>
              <a:rPr lang="en-US" dirty="0" smtClean="0"/>
              <a:t>Indexes of Linked Lists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809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 Tree (Java Code)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 smtClean="0"/>
              <a:t>binarySearchTree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{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class Node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{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smtClean="0"/>
              <a:t>data;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Node left, right</a:t>
            </a:r>
            <a:r>
              <a:rPr lang="en-US" dirty="0" smtClean="0"/>
              <a:t>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public Node(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smtClean="0"/>
              <a:t>value)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{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smtClean="0"/>
              <a:t>data </a:t>
            </a:r>
            <a:r>
              <a:rPr lang="en-US" dirty="0"/>
              <a:t>= </a:t>
            </a:r>
            <a:r>
              <a:rPr lang="en-US" dirty="0" smtClean="0"/>
              <a:t>value;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left = right = null;</a:t>
            </a:r>
          </a:p>
          <a:p>
            <a:pPr marL="0" indent="0">
              <a:buNone/>
            </a:pPr>
            <a:r>
              <a:rPr lang="en-US" dirty="0"/>
              <a:t>        }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 smtClean="0"/>
              <a:t>    Node </a:t>
            </a:r>
            <a:r>
              <a:rPr lang="en-US" dirty="0"/>
              <a:t>root;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/>
              <a:t>b</a:t>
            </a:r>
            <a:r>
              <a:rPr lang="en-US" dirty="0" err="1" smtClean="0"/>
              <a:t>inarySearchTree</a:t>
            </a:r>
            <a:r>
              <a:rPr lang="en-US" dirty="0"/>
              <a:t>()  </a:t>
            </a:r>
            <a:r>
              <a:rPr lang="en-US" dirty="0" smtClean="0"/>
              <a:t>{ root </a:t>
            </a:r>
            <a:r>
              <a:rPr lang="en-US" dirty="0"/>
              <a:t>= null; </a:t>
            </a:r>
            <a:r>
              <a:rPr lang="en-US" dirty="0" smtClean="0"/>
              <a:t>  }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binarySearchTree</a:t>
            </a:r>
            <a:r>
              <a:rPr lang="en-US" dirty="0" smtClean="0">
                <a:solidFill>
                  <a:srgbClr val="FF0000"/>
                </a:solidFill>
              </a:rPr>
              <a:t> BST = new </a:t>
            </a:r>
            <a:r>
              <a:rPr lang="en-US" dirty="0" err="1" smtClean="0">
                <a:solidFill>
                  <a:srgbClr val="FF0000"/>
                </a:solidFill>
              </a:rPr>
              <a:t>binarySearchTree</a:t>
            </a:r>
            <a:r>
              <a:rPr lang="en-US" dirty="0" smtClean="0">
                <a:solidFill>
                  <a:srgbClr val="FF0000"/>
                </a:solidFill>
              </a:rPr>
              <a:t>();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272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 Tree (Java Code)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public Node </a:t>
            </a:r>
            <a:r>
              <a:rPr lang="en-US" dirty="0" smtClean="0"/>
              <a:t>search (</a:t>
            </a:r>
            <a:r>
              <a:rPr lang="en-US" dirty="0"/>
              <a:t>Node root,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 smtClean="0"/>
              <a:t>searchValue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FF0000"/>
                </a:solidFill>
              </a:rPr>
              <a:t>// Base Cases: root is </a:t>
            </a:r>
            <a:r>
              <a:rPr lang="en-US" dirty="0" smtClean="0">
                <a:solidFill>
                  <a:srgbClr val="FF0000"/>
                </a:solidFill>
              </a:rPr>
              <a:t>null, return null meaning the search is over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    if (root==</a:t>
            </a:r>
            <a:r>
              <a:rPr lang="en-US" dirty="0" smtClean="0"/>
              <a:t>null)  return root;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// if the value is found, return the node and the search is over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  if (</a:t>
            </a:r>
            <a:r>
              <a:rPr lang="en-US" dirty="0" err="1" smtClean="0"/>
              <a:t>root.data</a:t>
            </a:r>
            <a:r>
              <a:rPr lang="en-US" dirty="0"/>
              <a:t>==</a:t>
            </a:r>
            <a:r>
              <a:rPr lang="en-US" dirty="0" err="1" smtClean="0"/>
              <a:t>searchValue</a:t>
            </a:r>
            <a:r>
              <a:rPr lang="en-US" dirty="0" smtClean="0"/>
              <a:t>)   return </a:t>
            </a:r>
            <a:r>
              <a:rPr lang="en-US" dirty="0"/>
              <a:t>root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// </a:t>
            </a:r>
            <a:r>
              <a:rPr lang="en-US" dirty="0" err="1" smtClean="0">
                <a:solidFill>
                  <a:srgbClr val="FF0000"/>
                </a:solidFill>
              </a:rPr>
              <a:t>searchValue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is </a:t>
            </a:r>
            <a:r>
              <a:rPr lang="en-US" dirty="0" smtClean="0">
                <a:solidFill>
                  <a:srgbClr val="FF0000"/>
                </a:solidFill>
              </a:rPr>
              <a:t>less </a:t>
            </a:r>
            <a:r>
              <a:rPr lang="en-US" dirty="0">
                <a:solidFill>
                  <a:srgbClr val="FF0000"/>
                </a:solidFill>
              </a:rPr>
              <a:t>than </a:t>
            </a:r>
            <a:r>
              <a:rPr lang="en-US" dirty="0" smtClean="0">
                <a:solidFill>
                  <a:srgbClr val="FF0000"/>
                </a:solidFill>
              </a:rPr>
              <a:t>the root's data, search left child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    if (</a:t>
            </a:r>
            <a:r>
              <a:rPr lang="en-US" dirty="0" err="1" smtClean="0"/>
              <a:t>root.data</a:t>
            </a:r>
            <a:r>
              <a:rPr lang="en-US" dirty="0" smtClean="0"/>
              <a:t> </a:t>
            </a:r>
            <a:r>
              <a:rPr lang="en-US" dirty="0"/>
              <a:t>&gt; </a:t>
            </a:r>
            <a:r>
              <a:rPr lang="en-US" dirty="0" err="1" smtClean="0"/>
              <a:t>searchValue</a:t>
            </a:r>
            <a:r>
              <a:rPr lang="en-US" dirty="0" smtClean="0"/>
              <a:t>)  return </a:t>
            </a:r>
            <a:r>
              <a:rPr lang="en-US" dirty="0"/>
              <a:t>search(</a:t>
            </a:r>
            <a:r>
              <a:rPr lang="en-US" dirty="0" err="1"/>
              <a:t>root.left</a:t>
            </a:r>
            <a:r>
              <a:rPr lang="en-US" dirty="0"/>
              <a:t>, </a:t>
            </a:r>
            <a:r>
              <a:rPr lang="en-US" dirty="0" err="1" smtClean="0"/>
              <a:t>searchValue</a:t>
            </a:r>
            <a:r>
              <a:rPr lang="en-US" dirty="0" smtClean="0"/>
              <a:t>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>
                <a:solidFill>
                  <a:srgbClr val="FF0000"/>
                </a:solidFill>
              </a:rPr>
              <a:t> // </a:t>
            </a:r>
            <a:r>
              <a:rPr lang="en-US" dirty="0" err="1" smtClean="0">
                <a:solidFill>
                  <a:srgbClr val="FF0000"/>
                </a:solidFill>
              </a:rPr>
              <a:t>searchValue</a:t>
            </a:r>
            <a:r>
              <a:rPr lang="en-US" dirty="0" smtClean="0">
                <a:solidFill>
                  <a:srgbClr val="FF0000"/>
                </a:solidFill>
              </a:rPr>
              <a:t> must be greater </a:t>
            </a:r>
            <a:r>
              <a:rPr lang="en-US" dirty="0">
                <a:solidFill>
                  <a:srgbClr val="FF0000"/>
                </a:solidFill>
              </a:rPr>
              <a:t>than root's </a:t>
            </a:r>
            <a:r>
              <a:rPr lang="en-US" dirty="0" smtClean="0">
                <a:solidFill>
                  <a:srgbClr val="FF0000"/>
                </a:solidFill>
              </a:rPr>
              <a:t>data, search right</a:t>
            </a:r>
          </a:p>
          <a:p>
            <a:pPr marL="0" indent="0">
              <a:buNone/>
            </a:pPr>
            <a:r>
              <a:rPr lang="en-US" dirty="0" smtClean="0"/>
              <a:t>    return search(</a:t>
            </a:r>
            <a:r>
              <a:rPr lang="en-US" dirty="0" err="1" smtClean="0"/>
              <a:t>root.right</a:t>
            </a:r>
            <a:r>
              <a:rPr lang="en-US" dirty="0" smtClean="0"/>
              <a:t>, </a:t>
            </a:r>
            <a:r>
              <a:rPr lang="en-US" dirty="0" err="1" smtClean="0"/>
              <a:t>searchValue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145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Unbalanced vs. Balanced Trees 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037" y="1600200"/>
            <a:ext cx="6789925" cy="3124201"/>
          </a:xfr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609600" y="4724401"/>
            <a:ext cx="7924800" cy="12953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r>
              <a:rPr lang="en-US" dirty="0" smtClean="0"/>
              <a:t>Unbalanced – less time to alter, more time to search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Balanced – more time to alter, less time to search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428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to search a linear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Example: </a:t>
            </a:r>
            <a:r>
              <a:rPr lang="en-US" dirty="0" err="1" smtClean="0"/>
              <a:t>facebook</a:t>
            </a:r>
            <a:r>
              <a:rPr lang="en-US" dirty="0" smtClean="0"/>
              <a:t> has a table (an array of all of it’s users - over 1 Billion of them). </a:t>
            </a:r>
          </a:p>
          <a:p>
            <a:r>
              <a:rPr lang="en-US" dirty="0" smtClean="0"/>
              <a:t>You login with your &lt;</a:t>
            </a:r>
            <a:r>
              <a:rPr lang="en-US" dirty="0" err="1" smtClean="0"/>
              <a:t>email,password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Facebook must search for you email in their database to retrieve your password to validate your login.  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A linear search of every member would take too long.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157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Of Contents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176" y="1600200"/>
            <a:ext cx="4633648" cy="4876800"/>
          </a:xfrm>
        </p:spPr>
      </p:pic>
    </p:spTree>
    <p:extLst>
      <p:ext uri="{BB962C8B-B14F-4D97-AF65-F5344CB8AC3E}">
        <p14:creationId xmlns:p14="http://schemas.microsoft.com/office/powerpoint/2010/main" val="3218811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 (Data Structure)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Data Structure used for find data (unstructured or structures Datasets</a:t>
            </a:r>
            <a:r>
              <a:rPr lang="en-US" dirty="0" smtClean="0"/>
              <a:t>.)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Example)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A table of contents in a paperback book, is an index to a linked list of </a:t>
            </a:r>
            <a:r>
              <a:rPr lang="en-US" dirty="0" err="1" smtClean="0">
                <a:solidFill>
                  <a:srgbClr val="FF0000"/>
                </a:solidFill>
              </a:rPr>
              <a:t>DataSets</a:t>
            </a:r>
            <a:r>
              <a:rPr lang="en-US" dirty="0" smtClean="0">
                <a:solidFill>
                  <a:srgbClr val="FF0000"/>
                </a:solidFill>
              </a:rPr>
              <a:t>. If you want to read chapter 4, you look in the </a:t>
            </a:r>
            <a:r>
              <a:rPr lang="en-US" dirty="0" err="1" smtClean="0">
                <a:solidFill>
                  <a:srgbClr val="FF0000"/>
                </a:solidFill>
              </a:rPr>
              <a:t>ToC</a:t>
            </a:r>
            <a:r>
              <a:rPr lang="en-US" dirty="0" smtClean="0">
                <a:solidFill>
                  <a:srgbClr val="FF0000"/>
                </a:solidFill>
              </a:rPr>
              <a:t> for the page number of chapter 4, go to that page, then sequential read all pages until the end of chapter 4.  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883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 on Employee Number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847499"/>
            <a:ext cx="6553200" cy="4382202"/>
          </a:xfrm>
        </p:spPr>
      </p:pic>
    </p:spTree>
    <p:extLst>
      <p:ext uri="{BB962C8B-B14F-4D97-AF65-F5344CB8AC3E}">
        <p14:creationId xmlns:p14="http://schemas.microsoft.com/office/powerpoint/2010/main" val="3105222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 to linked lists of Indexes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524000"/>
            <a:ext cx="7154139" cy="4876800"/>
          </a:xfrm>
        </p:spPr>
      </p:pic>
    </p:spTree>
    <p:extLst>
      <p:ext uri="{BB962C8B-B14F-4D97-AF65-F5344CB8AC3E}">
        <p14:creationId xmlns:p14="http://schemas.microsoft.com/office/powerpoint/2010/main" val="1254031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Graphs in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Adjacency matrix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2353491"/>
            <a:ext cx="5638800" cy="3866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265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Distance/diameter in </a:t>
            </a:r>
            <a:r>
              <a:rPr lang="en-US" sz="3600" dirty="0"/>
              <a:t>c</a:t>
            </a:r>
            <a:r>
              <a:rPr lang="en-US" sz="3600" dirty="0" smtClean="0"/>
              <a:t>onnected Graphs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Distance</a:t>
            </a:r>
            <a:r>
              <a:rPr lang="en-US" dirty="0" smtClean="0"/>
              <a:t> between vertices u and v of a connected graph G, written d(</a:t>
            </a:r>
            <a:r>
              <a:rPr lang="en-US" dirty="0" err="1" smtClean="0"/>
              <a:t>u,v</a:t>
            </a:r>
            <a:r>
              <a:rPr lang="en-US" dirty="0" smtClean="0"/>
              <a:t>) is the length of the shortest path from u to v.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diameter</a:t>
            </a:r>
            <a:r>
              <a:rPr lang="en-US" dirty="0" smtClean="0"/>
              <a:t> of a connected component is the maximum distance between any two of its vertices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3886199"/>
            <a:ext cx="5105400" cy="235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68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Graphs in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Adjacency lists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895600"/>
            <a:ext cx="7048654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987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Linked </a:t>
            </a:r>
            <a:r>
              <a:rPr lang="en-US" dirty="0" smtClean="0"/>
              <a:t>List </a:t>
            </a:r>
            <a:r>
              <a:rPr lang="en-US" dirty="0" smtClean="0"/>
              <a:t>node (Java)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public class </a:t>
            </a:r>
            <a:r>
              <a:rPr lang="en-US" dirty="0" err="1"/>
              <a:t>Listnode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  </a:t>
            </a:r>
          </a:p>
          <a:p>
            <a:pPr marL="0" indent="0">
              <a:buNone/>
            </a:pPr>
            <a:r>
              <a:rPr lang="en-US" dirty="0" smtClean="0"/>
              <a:t>    private </a:t>
            </a:r>
            <a:r>
              <a:rPr lang="en-US" dirty="0"/>
              <a:t>Object data;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private </a:t>
            </a:r>
            <a:r>
              <a:rPr lang="en-US" dirty="0" err="1"/>
              <a:t>Listnode</a:t>
            </a:r>
            <a:r>
              <a:rPr lang="en-US" dirty="0"/>
              <a:t> next; 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public </a:t>
            </a:r>
            <a:r>
              <a:rPr lang="en-US" dirty="0" err="1"/>
              <a:t>Listnode</a:t>
            </a:r>
            <a:r>
              <a:rPr lang="en-US" dirty="0"/>
              <a:t>(Object d) { this(d, null); }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public </a:t>
            </a:r>
            <a:r>
              <a:rPr lang="en-US" dirty="0" err="1"/>
              <a:t>Listnode</a:t>
            </a:r>
            <a:r>
              <a:rPr lang="en-US" dirty="0"/>
              <a:t>(Object d, </a:t>
            </a:r>
            <a:r>
              <a:rPr lang="en-US" dirty="0" err="1"/>
              <a:t>Listnode</a:t>
            </a:r>
            <a:r>
              <a:rPr lang="en-US" dirty="0"/>
              <a:t> 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smtClean="0"/>
              <a:t>{ </a:t>
            </a:r>
            <a:r>
              <a:rPr lang="en-US" dirty="0"/>
              <a:t>data = d; next = n; } 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public </a:t>
            </a:r>
            <a:r>
              <a:rPr lang="en-US" dirty="0"/>
              <a:t>Object </a:t>
            </a:r>
            <a:r>
              <a:rPr lang="en-US" dirty="0" err="1"/>
              <a:t>getData</a:t>
            </a:r>
            <a:r>
              <a:rPr lang="en-US" dirty="0"/>
              <a:t>() { return data; }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public </a:t>
            </a:r>
            <a:r>
              <a:rPr lang="en-US" dirty="0" err="1"/>
              <a:t>Listnode</a:t>
            </a:r>
            <a:r>
              <a:rPr lang="en-US" dirty="0"/>
              <a:t> </a:t>
            </a:r>
            <a:r>
              <a:rPr lang="en-US" dirty="0" err="1"/>
              <a:t>getNext</a:t>
            </a:r>
            <a:r>
              <a:rPr lang="en-US" dirty="0"/>
              <a:t>() { return next; 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/>
              <a:t>public void </a:t>
            </a:r>
            <a:r>
              <a:rPr lang="en-US" dirty="0" err="1"/>
              <a:t>setData</a:t>
            </a:r>
            <a:r>
              <a:rPr lang="en-US" dirty="0"/>
              <a:t>(Object </a:t>
            </a:r>
            <a:r>
              <a:rPr lang="en-US" dirty="0" err="1"/>
              <a:t>ob</a:t>
            </a:r>
            <a:r>
              <a:rPr lang="en-US" dirty="0"/>
              <a:t>) { data = </a:t>
            </a:r>
            <a:r>
              <a:rPr lang="en-US" dirty="0" err="1"/>
              <a:t>ob</a:t>
            </a:r>
            <a:r>
              <a:rPr lang="en-US" dirty="0"/>
              <a:t>; }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public </a:t>
            </a:r>
            <a:r>
              <a:rPr lang="en-US" dirty="0"/>
              <a:t>void </a:t>
            </a:r>
            <a:r>
              <a:rPr lang="en-US" dirty="0" err="1"/>
              <a:t>setNext</a:t>
            </a:r>
            <a:r>
              <a:rPr lang="en-US" dirty="0"/>
              <a:t>(</a:t>
            </a:r>
            <a:r>
              <a:rPr lang="en-US" dirty="0" err="1"/>
              <a:t>Listnode</a:t>
            </a:r>
            <a:r>
              <a:rPr lang="en-US" dirty="0"/>
              <a:t> n) { next = n; 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3459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 empty Linked List (Java)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public class </a:t>
            </a:r>
            <a:r>
              <a:rPr lang="en-US" dirty="0" err="1"/>
              <a:t>LinkedList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/>
              <a:t>Node head</a:t>
            </a:r>
            <a:r>
              <a:rPr lang="en-US" dirty="0" smtClean="0"/>
              <a:t>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public </a:t>
            </a:r>
            <a:r>
              <a:rPr lang="en-US" dirty="0" err="1"/>
              <a:t>LinkedList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smtClean="0"/>
              <a:t>value) { head </a:t>
            </a:r>
            <a:r>
              <a:rPr lang="en-US" dirty="0"/>
              <a:t>= new </a:t>
            </a:r>
            <a:r>
              <a:rPr lang="en-US" dirty="0" smtClean="0"/>
              <a:t>Node(value); 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   public </a:t>
            </a:r>
            <a:r>
              <a:rPr lang="en-US" dirty="0" err="1" smtClean="0"/>
              <a:t>int</a:t>
            </a:r>
            <a:r>
              <a:rPr lang="en-US" dirty="0" smtClean="0"/>
              <a:t>    get(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value) { … 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public </a:t>
            </a:r>
            <a:r>
              <a:rPr lang="en-US" dirty="0"/>
              <a:t>void </a:t>
            </a:r>
            <a:r>
              <a:rPr lang="en-US" dirty="0" smtClean="0"/>
              <a:t>insert(</a:t>
            </a:r>
            <a:r>
              <a:rPr lang="en-US" dirty="0" err="1" smtClean="0"/>
              <a:t>int</a:t>
            </a:r>
            <a:r>
              <a:rPr lang="en-US" dirty="0" smtClean="0"/>
              <a:t> value) { … 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public void delete(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 smtClean="0"/>
              <a:t>valie</a:t>
            </a:r>
            <a:r>
              <a:rPr lang="en-US" dirty="0" smtClean="0"/>
              <a:t>) { …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07054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Sorted Linked Lists vs.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Linked Lists are easy to insert, delete elements</a:t>
            </a:r>
          </a:p>
          <a:p>
            <a:r>
              <a:rPr lang="en-US" dirty="0" smtClean="0"/>
              <a:t>Arrays are easy to search (binary)</a:t>
            </a:r>
          </a:p>
          <a:p>
            <a:endParaRPr lang="en-US" dirty="0"/>
          </a:p>
          <a:p>
            <a:r>
              <a:rPr lang="en-US" dirty="0" smtClean="0"/>
              <a:t>Both are Data Structure that maintain order of elements.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87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Graphs -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cycle </a:t>
            </a:r>
            <a:r>
              <a:rPr lang="en-US" dirty="0" smtClean="0"/>
              <a:t>is a closed walk over a subset of vertices where no edge is traversed more than once. </a:t>
            </a:r>
          </a:p>
          <a:p>
            <a:r>
              <a:rPr lang="en-US" dirty="0" smtClean="0"/>
              <a:t>A graph is said to be </a:t>
            </a:r>
            <a:r>
              <a:rPr lang="en-US" dirty="0" smtClean="0">
                <a:solidFill>
                  <a:srgbClr val="FF0000"/>
                </a:solidFill>
              </a:rPr>
              <a:t>cycle-free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FF0000"/>
                </a:solidFill>
              </a:rPr>
              <a:t>acyclic</a:t>
            </a:r>
            <a:r>
              <a:rPr lang="en-US" dirty="0" smtClean="0"/>
              <a:t> if it has no cycles. </a:t>
            </a:r>
          </a:p>
          <a:p>
            <a:r>
              <a:rPr lang="en-US" dirty="0" smtClean="0"/>
              <a:t>A connected graph with no cycles is said to be a </a:t>
            </a:r>
            <a:r>
              <a:rPr lang="en-US" dirty="0" smtClean="0">
                <a:solidFill>
                  <a:srgbClr val="FF0000"/>
                </a:solidFill>
              </a:rPr>
              <a:t>tree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4055198"/>
            <a:ext cx="6096000" cy="1847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69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Un-balanced Binary Search Tree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51" y="1905000"/>
            <a:ext cx="8077200" cy="4038600"/>
          </a:xfrm>
        </p:spPr>
      </p:pic>
    </p:spTree>
    <p:extLst>
      <p:ext uri="{BB962C8B-B14F-4D97-AF65-F5344CB8AC3E}">
        <p14:creationId xmlns:p14="http://schemas.microsoft.com/office/powerpoint/2010/main" val="21868860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1156</TotalTime>
  <Words>684</Words>
  <Application>Microsoft Office PowerPoint</Application>
  <PresentationFormat>On-screen Show (4:3)</PresentationFormat>
  <Paragraphs>98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Arial</vt:lpstr>
      <vt:lpstr>Clarity</vt:lpstr>
      <vt:lpstr>Data Structures for Databases</vt:lpstr>
      <vt:lpstr>Representing Graphs in Memory</vt:lpstr>
      <vt:lpstr>Distance/diameter in connected Graphs</vt:lpstr>
      <vt:lpstr>Representing Graphs in Memory</vt:lpstr>
      <vt:lpstr>Linked List node (Java)</vt:lpstr>
      <vt:lpstr>Creating an empty Linked List (Java)</vt:lpstr>
      <vt:lpstr>Sorted Linked Lists vs. Arrays</vt:lpstr>
      <vt:lpstr>Special Graphs - Trees</vt:lpstr>
      <vt:lpstr>Un-balanced Binary Search Tree</vt:lpstr>
      <vt:lpstr>Binary Search Tree (Java Code)</vt:lpstr>
      <vt:lpstr>Binary Search Tree (Java Code)</vt:lpstr>
      <vt:lpstr>Unbalanced vs. Balanced Trees </vt:lpstr>
      <vt:lpstr>Time to search a linear array</vt:lpstr>
      <vt:lpstr>Table Of Contents</vt:lpstr>
      <vt:lpstr>Index (Data Structure)</vt:lpstr>
      <vt:lpstr>Index on Employee Number</vt:lpstr>
      <vt:lpstr>Index to linked lists of Indexes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Processors</dc:title>
  <dc:creator>bill HP</dc:creator>
  <cp:lastModifiedBy>Byrne, William</cp:lastModifiedBy>
  <cp:revision>140</cp:revision>
  <dcterms:created xsi:type="dcterms:W3CDTF">2006-08-16T00:00:00Z</dcterms:created>
  <dcterms:modified xsi:type="dcterms:W3CDTF">2017-10-17T19:57:29Z</dcterms:modified>
</cp:coreProperties>
</file>