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70" r:id="rId12"/>
    <p:sldId id="267" r:id="rId13"/>
    <p:sldId id="269" r:id="rId14"/>
    <p:sldId id="271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07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33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5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7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01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8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8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1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5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8C92898-235C-4CBA-85C8-8535F89D34B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2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8C92898-235C-4CBA-85C8-8535F89D34B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05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Functional Dependencies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Structured Query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9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atural </a:t>
            </a:r>
            <a:r>
              <a:rPr lang="en-US" dirty="0"/>
              <a:t>J</a:t>
            </a:r>
            <a:r>
              <a:rPr lang="en-US" dirty="0" smtClean="0"/>
              <a:t>oin creates extra records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966" y="1845734"/>
            <a:ext cx="3291638" cy="16135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6290" y="1881360"/>
            <a:ext cx="4819673" cy="15422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523" y="3567656"/>
            <a:ext cx="7067476" cy="202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4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Lossless Join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</a:t>
            </a:r>
            <a:r>
              <a:rPr lang="en-US" sz="3200" b="1" dirty="0"/>
              <a:t>lossless join</a:t>
            </a:r>
            <a:r>
              <a:rPr lang="en-US" sz="3200" dirty="0"/>
              <a:t> property is a feature of decomposition supported by </a:t>
            </a:r>
            <a:r>
              <a:rPr lang="en-US" sz="3200" dirty="0" smtClean="0"/>
              <a:t>normalization. </a:t>
            </a:r>
          </a:p>
          <a:p>
            <a:r>
              <a:rPr lang="en-US" sz="3200" dirty="0" smtClean="0"/>
              <a:t>It </a:t>
            </a:r>
            <a:r>
              <a:rPr lang="en-US" sz="3200" dirty="0"/>
              <a:t>is the ability to ensure that any instance of the original relation can be identified from corresponding instances in the smaller relations</a:t>
            </a:r>
            <a:r>
              <a:rPr lang="en-US" sz="3200" dirty="0" smtClean="0"/>
              <a:t>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When a DBA decides to take a table and break it down to smaller tables, the lossless join property must be maintained. 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2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testing lossless join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Create a matrix S with one row for each Relation </a:t>
            </a:r>
            <a:r>
              <a:rPr lang="en-US" dirty="0" err="1"/>
              <a:t>Rj</a:t>
            </a:r>
            <a:r>
              <a:rPr lang="en-US" dirty="0"/>
              <a:t> in the decomposition D, and one column j for each attribute </a:t>
            </a:r>
            <a:r>
              <a:rPr lang="en-US" dirty="0" err="1"/>
              <a:t>Aj</a:t>
            </a:r>
            <a:r>
              <a:rPr lang="en-US" dirty="0"/>
              <a:t> in R.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Set S(</a:t>
            </a:r>
            <a:r>
              <a:rPr lang="en-US" dirty="0" err="1"/>
              <a:t>i,j</a:t>
            </a:r>
            <a:r>
              <a:rPr lang="en-US" dirty="0"/>
              <a:t>) = </a:t>
            </a:r>
            <a:r>
              <a:rPr lang="en-US" dirty="0" err="1"/>
              <a:t>bij</a:t>
            </a:r>
            <a:r>
              <a:rPr lang="en-US" dirty="0"/>
              <a:t> for all matrix entries;(each </a:t>
            </a:r>
            <a:r>
              <a:rPr lang="en-US" dirty="0" err="1"/>
              <a:t>bij</a:t>
            </a:r>
            <a:r>
              <a:rPr lang="en-US" dirty="0"/>
              <a:t> is a distinct symbol associated with indices(</a:t>
            </a:r>
            <a:r>
              <a:rPr lang="en-US" dirty="0" err="1"/>
              <a:t>i,j</a:t>
            </a:r>
            <a:r>
              <a:rPr lang="en-US" dirty="0"/>
              <a:t>)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for each row </a:t>
            </a:r>
            <a:r>
              <a:rPr lang="en-US" dirty="0" err="1" smtClean="0"/>
              <a:t>i</a:t>
            </a:r>
            <a:r>
              <a:rPr lang="en-US" dirty="0" smtClean="0"/>
              <a:t> representing </a:t>
            </a:r>
            <a:r>
              <a:rPr lang="en-US" dirty="0"/>
              <a:t>relation schema </a:t>
            </a:r>
            <a:r>
              <a:rPr lang="en-US" dirty="0" err="1"/>
              <a:t>Rj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      for each column j representing attribute </a:t>
            </a:r>
            <a:r>
              <a:rPr lang="en-US" dirty="0" err="1"/>
              <a:t>Aj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             if </a:t>
            </a:r>
            <a:r>
              <a:rPr lang="en-US" dirty="0" err="1"/>
              <a:t>Rj</a:t>
            </a:r>
            <a:r>
              <a:rPr lang="en-US" dirty="0"/>
              <a:t> includes attribute </a:t>
            </a:r>
            <a:r>
              <a:rPr lang="en-US" dirty="0" err="1"/>
              <a:t>Aj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                    then set S(</a:t>
            </a:r>
            <a:r>
              <a:rPr lang="en-US" dirty="0" err="1"/>
              <a:t>i,j</a:t>
            </a:r>
            <a:r>
              <a:rPr lang="en-US" dirty="0"/>
              <a:t>) = </a:t>
            </a:r>
            <a:r>
              <a:rPr lang="en-US" dirty="0" err="1"/>
              <a:t>Aj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                       (note: each </a:t>
            </a:r>
            <a:r>
              <a:rPr lang="en-US" dirty="0" err="1"/>
              <a:t>Aj</a:t>
            </a:r>
            <a:r>
              <a:rPr lang="en-US" dirty="0"/>
              <a:t> is a distinct symbol associated with index (j))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repeat the following until a loop execution results in no change to 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     for each functional dependency X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 in F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           for all rows in S which have the same symbols in the attribute set X columns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                make the symbols in each column corresponding to a Y attribute be the same in all the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		  these rows as follows: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                     if any of the rows have an “A” symbol for the column, set the other rows to the same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                                  “A” symbol in the column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                    if no “A” symbol exists for the attribute in any of the rows choose one of the “b”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                                    symbols that appears in one of the rows for the attribute and set the other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                                    rows to that “b” symbol in the column.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if any row is made up entirely of “A” symbols, then the decomposition has the lossless join property, otherwise, it does not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9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for Lossless Join Property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B,C,D,E,F        BC        DE,F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Since there are no functional dependencies on the C column, there are no changes to the table.</a:t>
            </a:r>
          </a:p>
          <a:p>
            <a:pPr marL="0" indent="0">
              <a:buNone/>
            </a:pPr>
            <a:r>
              <a:rPr lang="en-US" dirty="0" smtClean="0"/>
              <a:t>So this decomposition does not have the Lossless Join property and therefore may create new unintended records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395" y="1845734"/>
            <a:ext cx="7737134" cy="252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6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for Lossless Join Property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B,C,D,E,F       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C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D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DE,F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 smtClean="0">
                <a:sym typeface="Wingdings" panose="05000000000000000000" pitchFamily="2" charset="2"/>
              </a:rPr>
              <a:t> D and DE,F basically means that adding column C to the (C,D,E,F) table created a many=to-one diamond connection between the tables guaranteeing the lossless join property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153" y="1823474"/>
            <a:ext cx="6022426" cy="307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3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Boyce-</a:t>
            </a:r>
            <a:r>
              <a:rPr lang="en-US" dirty="0" err="1" smtClean="0"/>
              <a:t>Codd</a:t>
            </a:r>
            <a:r>
              <a:rPr lang="en-US" dirty="0" smtClean="0"/>
              <a:t> Normal Form (BCNF)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relation is in Boyce-</a:t>
            </a:r>
            <a:r>
              <a:rPr lang="en-US" dirty="0" err="1"/>
              <a:t>Codd</a:t>
            </a:r>
            <a:r>
              <a:rPr lang="en-US" dirty="0"/>
              <a:t> Normal Form if whenever a functional dependency X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A in R then X is a </a:t>
            </a:r>
            <a:r>
              <a:rPr lang="en-US" dirty="0" err="1"/>
              <a:t>superkey</a:t>
            </a:r>
            <a:r>
              <a:rPr lang="en-US" dirty="0"/>
              <a:t> of R (or A is a proper subset of X)</a:t>
            </a:r>
          </a:p>
          <a:p>
            <a:pPr lvl="0"/>
            <a:endParaRPr lang="en-US" dirty="0" smtClean="0"/>
          </a:p>
          <a:p>
            <a:r>
              <a:rPr lang="en-US" b="1" dirty="0"/>
              <a:t>Algorithm for lossless join decomposition into BCNF </a:t>
            </a:r>
            <a:r>
              <a:rPr lang="en-US" b="1"/>
              <a:t>relations</a:t>
            </a:r>
            <a:r>
              <a:rPr lang="en-US" b="1" smtClean="0"/>
              <a:t>.</a:t>
            </a:r>
            <a:endParaRPr lang="en-US" dirty="0"/>
          </a:p>
          <a:p>
            <a:pPr lvl="0"/>
            <a:r>
              <a:rPr lang="en-US" dirty="0" smtClean="0"/>
              <a:t>Set </a:t>
            </a:r>
            <a:r>
              <a:rPr lang="en-US" dirty="0"/>
              <a:t>D 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 {R};</a:t>
            </a:r>
          </a:p>
          <a:p>
            <a:pPr lvl="0"/>
            <a:r>
              <a:rPr lang="en-US" dirty="0"/>
              <a:t>while there is a relation schema Q in D that is not in BCNF do</a:t>
            </a:r>
          </a:p>
          <a:p>
            <a:pPr lvl="1"/>
            <a:r>
              <a:rPr lang="en-US" dirty="0"/>
              <a:t>choose a relation schema Q in D that is not in BCNF;</a:t>
            </a:r>
          </a:p>
          <a:p>
            <a:pPr lvl="1"/>
            <a:r>
              <a:rPr lang="en-US" dirty="0"/>
              <a:t>find a functional dependency 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 in Q that violates BCNF;</a:t>
            </a:r>
          </a:p>
          <a:p>
            <a:pPr lvl="1"/>
            <a:r>
              <a:rPr lang="en-US" dirty="0"/>
              <a:t>replace Q in D by two schemas (Q – Y) and (X 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 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2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Dependence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37789" y="1858546"/>
            <a:ext cx="10058400" cy="402336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table may have the following functional dependencies:</a:t>
            </a:r>
          </a:p>
          <a:p>
            <a:r>
              <a:rPr lang="en-US" b="1" dirty="0" smtClean="0"/>
              <a:t>Reg</a:t>
            </a:r>
            <a:r>
              <a:rPr lang="en-US" b="1" dirty="0"/>
              <a:t>. Number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b="1" dirty="0"/>
              <a:t> Student ID, Student name, Course, Teacher, Textbook</a:t>
            </a:r>
          </a:p>
          <a:p>
            <a:r>
              <a:rPr lang="en-US" b="1" dirty="0"/>
              <a:t>Student ID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b="1" dirty="0"/>
              <a:t> Student name</a:t>
            </a:r>
          </a:p>
          <a:p>
            <a:r>
              <a:rPr lang="en-US" b="1" dirty="0"/>
              <a:t>Course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b="1" dirty="0"/>
              <a:t> Teacher, Textbook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271" y="1988203"/>
            <a:ext cx="8070743" cy="1443766"/>
          </a:xfrm>
          <a:prstGeom prst="rect">
            <a:avLst/>
          </a:prstGeom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8769427" y="3701666"/>
            <a:ext cx="3145244" cy="183981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8769427" y="4017086"/>
            <a:ext cx="1751680" cy="152439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B,C,D,E,F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C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DE,F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49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Denoted as 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 means that the X component of a tuple uniquely (or functionally) determines the values of the Y component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pPr lvl="1"/>
            <a:r>
              <a:rPr lang="en-US" b="1" dirty="0"/>
              <a:t>Armstrong inference </a:t>
            </a:r>
            <a:r>
              <a:rPr lang="en-US" b="1" dirty="0" smtClean="0"/>
              <a:t>rules</a:t>
            </a:r>
            <a:endParaRPr lang="en-US" sz="3200" dirty="0"/>
          </a:p>
          <a:p>
            <a:r>
              <a:rPr lang="en-US" dirty="0"/>
              <a:t>IR1: (reflexive)            If Y is a subset of X,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</a:t>
            </a:r>
            <a:endParaRPr lang="en-US" sz="3200" dirty="0"/>
          </a:p>
          <a:p>
            <a:r>
              <a:rPr lang="en-US" dirty="0"/>
              <a:t>IR2  (Augmentation)   {X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Y}                  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XZ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YZ</a:t>
            </a:r>
            <a:endParaRPr lang="en-US" sz="3200" dirty="0"/>
          </a:p>
          <a:p>
            <a:r>
              <a:rPr lang="en-US" dirty="0"/>
              <a:t>IR3  (Transitive)          {X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Y, Y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Z}    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Z</a:t>
            </a:r>
            <a:endParaRPr lang="en-US" sz="3200" dirty="0"/>
          </a:p>
          <a:p>
            <a:pPr lvl="3"/>
            <a:endParaRPr lang="en-US" b="1" dirty="0" smtClean="0"/>
          </a:p>
          <a:p>
            <a:pPr lvl="3"/>
            <a:r>
              <a:rPr lang="en-US" sz="1800" b="1" dirty="0" smtClean="0"/>
              <a:t>Other </a:t>
            </a:r>
            <a:r>
              <a:rPr lang="en-US" sz="1800" b="1" dirty="0"/>
              <a:t>useful inference </a:t>
            </a:r>
            <a:r>
              <a:rPr lang="en-US" sz="1800" b="1" dirty="0" smtClean="0"/>
              <a:t>rules</a:t>
            </a:r>
            <a:endParaRPr lang="en-US" sz="1800" dirty="0"/>
          </a:p>
          <a:p>
            <a:r>
              <a:rPr lang="en-US" dirty="0"/>
              <a:t>IR4 (Decomposition)   {X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YZ}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</a:t>
            </a:r>
            <a:endParaRPr lang="en-US" sz="3200" dirty="0"/>
          </a:p>
          <a:p>
            <a:r>
              <a:rPr lang="en-US" dirty="0"/>
              <a:t>IR5 (Union)                  {X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Y, 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Z} 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YZ</a:t>
            </a:r>
            <a:endParaRPr lang="en-US" sz="3200" dirty="0"/>
          </a:p>
          <a:p>
            <a:r>
              <a:rPr lang="en-US" dirty="0"/>
              <a:t>IR6  (</a:t>
            </a:r>
            <a:r>
              <a:rPr lang="en-US" dirty="0" err="1"/>
              <a:t>Pseudotransitive</a:t>
            </a:r>
            <a:r>
              <a:rPr lang="en-US" dirty="0"/>
              <a:t>)  {X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Y, WY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Z}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WX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Z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Prove or disprove</a:t>
            </a:r>
          </a:p>
          <a:p>
            <a:r>
              <a:rPr lang="en-US" dirty="0"/>
              <a:t>       {X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Y, 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Z}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YZ</a:t>
            </a:r>
          </a:p>
          <a:p>
            <a:r>
              <a:rPr lang="en-US" dirty="0"/>
              <a:t> 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X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Y (given)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Z(given)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X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XY(using IR2 on 1 by augmenting with X, note that XX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X)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XY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YZ(using IR2 on 2 by augmenting with Y)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X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YZ(using IR3 on 3 and 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 or disprove</a:t>
            </a:r>
          </a:p>
          <a:p>
            <a:r>
              <a:rPr lang="en-US" dirty="0"/>
              <a:t>          {W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Y,X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Z}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WX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</a:t>
            </a:r>
          </a:p>
          <a:p>
            <a:r>
              <a:rPr lang="en-US" dirty="0"/>
              <a:t> 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W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Y(given)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X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Z(given)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WX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XY(use IR2 on line 1)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XY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Y (using IR1)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WX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 (IR3 on lines 3 and 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5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Prove or disprove</a:t>
            </a:r>
          </a:p>
          <a:p>
            <a:r>
              <a:rPr lang="en-US" dirty="0"/>
              <a:t>          </a:t>
            </a:r>
            <a:r>
              <a:rPr lang="en-US" dirty="0" smtClean="0"/>
              <a:t>{X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/>
              <a:t>Y</a:t>
            </a:r>
            <a:r>
              <a:rPr lang="en-US" dirty="0" smtClean="0"/>
              <a:t>, </a:t>
            </a:r>
            <a:r>
              <a:rPr lang="en-US" smtClean="0"/>
              <a:t>X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en-US" smtClean="0"/>
              <a:t>W</a:t>
            </a:r>
            <a:r>
              <a:rPr lang="en-US" dirty="0" smtClean="0"/>
              <a:t>, WY</a:t>
            </a:r>
            <a:r>
              <a:rPr lang="en-US" dirty="0" smtClean="0">
                <a:sym typeface="Wingdings" panose="05000000000000000000" pitchFamily="2" charset="2"/>
              </a:rPr>
              <a:t>Z}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Z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/>
              <a:t>X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Y(given)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X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W(given)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WY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Z(given)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X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XY(use XX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XY from IR2 on line 1)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XY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WY(using IR2 on line 2)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X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WY(using IR3 on lines 4 and 5)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X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Z(using IR3 on lines 6 and 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Prove or disprove.</a:t>
            </a:r>
          </a:p>
          <a:p>
            <a:r>
              <a:rPr lang="en-US" dirty="0"/>
              <a:t>           {XY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Z, Y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W}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XW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Z</a:t>
            </a:r>
          </a:p>
          <a:p>
            <a:r>
              <a:rPr lang="en-US" dirty="0"/>
              <a:t>   not true,  consider the following tuples in a table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543" y="3461517"/>
            <a:ext cx="4559619" cy="113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75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Lossless Join Decomposition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table may have the following functional dependencies:</a:t>
            </a:r>
          </a:p>
          <a:p>
            <a:r>
              <a:rPr lang="en-US" b="1" dirty="0" smtClean="0"/>
              <a:t>Reg</a:t>
            </a:r>
            <a:r>
              <a:rPr lang="en-US" b="1" dirty="0"/>
              <a:t>. Number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b="1" dirty="0"/>
              <a:t> Student ID, Student name, Course, Teacher, Textbook</a:t>
            </a:r>
          </a:p>
          <a:p>
            <a:r>
              <a:rPr lang="en-US" b="1" dirty="0"/>
              <a:t>Student ID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b="1" dirty="0"/>
              <a:t> Student name</a:t>
            </a:r>
          </a:p>
          <a:p>
            <a:r>
              <a:rPr lang="en-US" b="1" dirty="0"/>
              <a:t>Course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b="1" dirty="0"/>
              <a:t> Teacher, Textbook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271" y="1988203"/>
            <a:ext cx="8070743" cy="144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table break down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271" y="1988203"/>
            <a:ext cx="8070743" cy="14437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841" y="3932229"/>
            <a:ext cx="3291638" cy="16135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0044" y="3932229"/>
            <a:ext cx="4819673" cy="154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9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779</Words>
  <Application>Microsoft Office PowerPoint</Application>
  <PresentationFormat>Widescreen</PresentationFormat>
  <Paragraphs>130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Symbol</vt:lpstr>
      <vt:lpstr>Wingdings</vt:lpstr>
      <vt:lpstr>Retrospect</vt:lpstr>
      <vt:lpstr>Functional Dependencies</vt:lpstr>
      <vt:lpstr>Functional Dependence example</vt:lpstr>
      <vt:lpstr>Inference Rules</vt:lpstr>
      <vt:lpstr>Example</vt:lpstr>
      <vt:lpstr>Example</vt:lpstr>
      <vt:lpstr>Example</vt:lpstr>
      <vt:lpstr>Example</vt:lpstr>
      <vt:lpstr>Lossless Join Decomposition</vt:lpstr>
      <vt:lpstr>Consider the table break down</vt:lpstr>
      <vt:lpstr>Natural Join creates extra records</vt:lpstr>
      <vt:lpstr>Lossless Join Property</vt:lpstr>
      <vt:lpstr>Algorithm testing lossless join property</vt:lpstr>
      <vt:lpstr>Test for Lossless Join Property AB,C,D,E,F        BC        DE,F</vt:lpstr>
      <vt:lpstr>Test for Lossless Join Property AB,C,D,E,F        CD        DE,F</vt:lpstr>
      <vt:lpstr>Boyce-Codd Normal Form (BCNF)</vt:lpstr>
    </vt:vector>
  </TitlesOfParts>
  <Company>Information Management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Byrne, William</dc:creator>
  <cp:lastModifiedBy>Bill Byrne</cp:lastModifiedBy>
  <cp:revision>40</cp:revision>
  <dcterms:created xsi:type="dcterms:W3CDTF">2015-02-15T18:21:47Z</dcterms:created>
  <dcterms:modified xsi:type="dcterms:W3CDTF">2018-02-12T19:50:48Z</dcterms:modified>
</cp:coreProperties>
</file>