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3" r:id="rId1"/>
  </p:sldMasterIdLst>
  <p:sldIdLst>
    <p:sldId id="256" r:id="rId2"/>
    <p:sldId id="267" r:id="rId3"/>
    <p:sldId id="268" r:id="rId4"/>
    <p:sldId id="269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5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96" y="82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92898-235C-4CBA-85C8-8535F89D34B1}" type="datetimeFigureOut">
              <a:rPr lang="en-US" smtClean="0"/>
              <a:t>2/15/2015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44242F-B3C2-49F7-8D0F-F549328FE987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873349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92898-235C-4CBA-85C8-8535F89D34B1}" type="datetimeFigureOut">
              <a:rPr lang="en-US" smtClean="0"/>
              <a:t>2/15/2015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44242F-B3C2-49F7-8D0F-F549328FE9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85557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92898-235C-4CBA-85C8-8535F89D34B1}" type="datetimeFigureOut">
              <a:rPr lang="en-US" smtClean="0"/>
              <a:t>2/15/2015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44242F-B3C2-49F7-8D0F-F549328FE9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2600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92898-235C-4CBA-85C8-8535F89D34B1}" type="datetimeFigureOut">
              <a:rPr lang="en-US" smtClean="0"/>
              <a:t>2/15/2015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44242F-B3C2-49F7-8D0F-F549328FE9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07707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92898-235C-4CBA-85C8-8535F89D34B1}" type="datetimeFigureOut">
              <a:rPr lang="en-US" smtClean="0"/>
              <a:t>2/15/2015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44242F-B3C2-49F7-8D0F-F549328FE987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080181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92898-235C-4CBA-85C8-8535F89D34B1}" type="datetimeFigureOut">
              <a:rPr lang="en-US" smtClean="0"/>
              <a:t>2/15/2015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44242F-B3C2-49F7-8D0F-F549328FE9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43835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92898-235C-4CBA-85C8-8535F89D34B1}" type="datetimeFigureOut">
              <a:rPr lang="en-US" smtClean="0"/>
              <a:t>2/15/2015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44242F-B3C2-49F7-8D0F-F549328FE9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77868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92898-235C-4CBA-85C8-8535F89D34B1}" type="datetimeFigureOut">
              <a:rPr lang="en-US" smtClean="0"/>
              <a:t>2/15/2015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44242F-B3C2-49F7-8D0F-F549328FE9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73185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92898-235C-4CBA-85C8-8535F89D34B1}" type="datetimeFigureOut">
              <a:rPr lang="en-US" smtClean="0"/>
              <a:t>2/15/2015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44242F-B3C2-49F7-8D0F-F549328FE9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92513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F8C92898-235C-4CBA-85C8-8535F89D34B1}" type="datetimeFigureOut">
              <a:rPr lang="en-US" smtClean="0"/>
              <a:t>2/15/2015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644242F-B3C2-49F7-8D0F-F549328FE9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2507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92898-235C-4CBA-85C8-8535F89D34B1}" type="datetimeFigureOut">
              <a:rPr lang="en-US" smtClean="0"/>
              <a:t>2/15/2015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44242F-B3C2-49F7-8D0F-F549328FE9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51295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F8C92898-235C-4CBA-85C8-8535F89D34B1}" type="datetimeFigureOut">
              <a:rPr lang="en-US" smtClean="0"/>
              <a:t>2/15/2015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A644242F-B3C2-49F7-8D0F-F549328FE987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550521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4" r:id="rId1"/>
    <p:sldLayoutId id="2147483785" r:id="rId2"/>
    <p:sldLayoutId id="2147483786" r:id="rId3"/>
    <p:sldLayoutId id="2147483787" r:id="rId4"/>
    <p:sldLayoutId id="2147483788" r:id="rId5"/>
    <p:sldLayoutId id="2147483789" r:id="rId6"/>
    <p:sldLayoutId id="2147483790" r:id="rId7"/>
    <p:sldLayoutId id="2147483791" r:id="rId8"/>
    <p:sldLayoutId id="2147483792" r:id="rId9"/>
    <p:sldLayoutId id="2147483793" r:id="rId10"/>
    <p:sldLayoutId id="2147483794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u="sng" dirty="0" smtClean="0"/>
              <a:t>Introduction</a:t>
            </a:r>
            <a:endParaRPr lang="en-US" u="sng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What is a Database?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469103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Storage Manager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i="1" dirty="0"/>
              <a:t>Authorization and Integrity Manager</a:t>
            </a:r>
            <a:r>
              <a:rPr lang="en-US" dirty="0"/>
              <a:t> – tests for the satisfaction of integrity constraints and checks the authority of users to access data.</a:t>
            </a:r>
          </a:p>
          <a:p>
            <a:r>
              <a:rPr lang="en-US" i="1" dirty="0"/>
              <a:t>Transaction Manager</a:t>
            </a:r>
            <a:r>
              <a:rPr lang="en-US" dirty="0"/>
              <a:t> – ensures that the database remains in a consistent state despite system failures</a:t>
            </a:r>
          </a:p>
          <a:p>
            <a:r>
              <a:rPr lang="en-US" i="1" dirty="0"/>
              <a:t>File Manager</a:t>
            </a:r>
            <a:r>
              <a:rPr lang="en-US" dirty="0"/>
              <a:t> – manages the allocation of space on disk storage and the data structures used to represent information stored on disk.</a:t>
            </a:r>
          </a:p>
          <a:p>
            <a:r>
              <a:rPr lang="en-US" i="1" dirty="0"/>
              <a:t>Buffer Manager</a:t>
            </a:r>
            <a:r>
              <a:rPr lang="en-US" dirty="0"/>
              <a:t> – responsible for fetching data from disk storage into main memory, cache memory.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598439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Physical System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i="1" dirty="0"/>
              <a:t>Data Files</a:t>
            </a:r>
            <a:r>
              <a:rPr lang="en-US" dirty="0"/>
              <a:t> – stores the database itself.</a:t>
            </a:r>
          </a:p>
          <a:p>
            <a:r>
              <a:rPr lang="en-US" i="1" dirty="0"/>
              <a:t>Data Dictionary</a:t>
            </a:r>
            <a:r>
              <a:rPr lang="en-US" dirty="0"/>
              <a:t> – stores metadata about the structure of the database.</a:t>
            </a:r>
          </a:p>
          <a:p>
            <a:r>
              <a:rPr lang="en-US" i="1" dirty="0"/>
              <a:t>Indices</a:t>
            </a:r>
            <a:r>
              <a:rPr lang="en-US" dirty="0"/>
              <a:t> – provide fast access to data items that hold particular values.</a:t>
            </a:r>
          </a:p>
          <a:p>
            <a:r>
              <a:rPr lang="en-US" i="1" dirty="0"/>
              <a:t>Statistical data</a:t>
            </a:r>
            <a:r>
              <a:rPr lang="en-US" dirty="0"/>
              <a:t> – store statistical information about the data in the database.  Use for efficient executions.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457602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01982" y="177800"/>
            <a:ext cx="3211286" cy="570790"/>
          </a:xfrm>
        </p:spPr>
        <p:txBody>
          <a:bodyPr>
            <a:normAutofit fontScale="90000"/>
          </a:bodyPr>
          <a:lstStyle/>
          <a:p>
            <a:pPr algn="r"/>
            <a:r>
              <a:rPr lang="en-US" dirty="0" smtClean="0"/>
              <a:t>Users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706142" y="308429"/>
            <a:ext cx="4264153" cy="5999163"/>
          </a:xfrm>
          <a:prstGeom prst="rect">
            <a:avLst/>
          </a:prstGeom>
        </p:spPr>
      </p:pic>
      <p:sp>
        <p:nvSpPr>
          <p:cNvPr id="5" name="Title 1"/>
          <p:cNvSpPr txBox="1">
            <a:spLocks/>
          </p:cNvSpPr>
          <p:nvPr/>
        </p:nvSpPr>
        <p:spPr>
          <a:xfrm>
            <a:off x="2248419" y="638515"/>
            <a:ext cx="3211286" cy="750897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250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n-US" dirty="0" smtClean="0"/>
              <a:t/>
            </a:r>
            <a:br>
              <a:rPr lang="en-US" dirty="0" smtClean="0"/>
            </a:br>
            <a:r>
              <a:rPr lang="en-US" sz="16000" dirty="0" smtClean="0"/>
              <a:t>Applications</a:t>
            </a:r>
            <a:br>
              <a:rPr lang="en-US" sz="16000" dirty="0" smtClean="0"/>
            </a:br>
            <a:endParaRPr lang="en-US" sz="16000" dirty="0"/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2316727" y="2215954"/>
            <a:ext cx="3211286" cy="750897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250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n-US" dirty="0" smtClean="0"/>
              <a:t/>
            </a:r>
            <a:br>
              <a:rPr lang="en-US" dirty="0" smtClean="0"/>
            </a:br>
            <a:r>
              <a:rPr lang="en-US" sz="16000" dirty="0" smtClean="0"/>
              <a:t>DBMS</a:t>
            </a:r>
            <a:br>
              <a:rPr lang="en-US" sz="16000" dirty="0" smtClean="0"/>
            </a:br>
            <a:endParaRPr lang="en-US" sz="16000" dirty="0"/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2151437" y="5113534"/>
            <a:ext cx="3211286" cy="750897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250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n-US" dirty="0" smtClean="0"/>
              <a:t/>
            </a:r>
            <a:br>
              <a:rPr lang="en-US" dirty="0" smtClean="0"/>
            </a:br>
            <a:r>
              <a:rPr lang="en-US" sz="16000" dirty="0" smtClean="0"/>
              <a:t/>
            </a:r>
            <a:br>
              <a:rPr lang="en-US" sz="16000" dirty="0" smtClean="0"/>
            </a:br>
            <a:r>
              <a:rPr lang="en-US" sz="16000" dirty="0" smtClean="0"/>
              <a:t>Disk Storage</a:t>
            </a:r>
            <a:br>
              <a:rPr lang="en-US" sz="16000" dirty="0" smtClean="0"/>
            </a:br>
            <a:endParaRPr lang="en-US" sz="16000" dirty="0"/>
          </a:p>
        </p:txBody>
      </p:sp>
    </p:spTree>
    <p:extLst>
      <p:ext uri="{BB962C8B-B14F-4D97-AF65-F5344CB8AC3E}">
        <p14:creationId xmlns:p14="http://schemas.microsoft.com/office/powerpoint/2010/main" val="11757049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Cell phone: Storing your contacts info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915138" y="2961231"/>
            <a:ext cx="8279884" cy="13851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75828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Contacts improvement (version 1)?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183219" y="3013647"/>
            <a:ext cx="5885888" cy="16879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63505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Contacts improvement (version 2)?</a:t>
            </a:r>
            <a:endParaRPr lang="en-US" dirty="0"/>
          </a:p>
        </p:txBody>
      </p:sp>
      <p:pic>
        <p:nvPicPr>
          <p:cNvPr id="9" name="Content Placeholder 8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581444" y="2778856"/>
            <a:ext cx="9089438" cy="21575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19730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Entity-Relationship model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The E-R data model is based on a perception of a real worked that consists of a collection of basic objects, called entities and of relationships among these objects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45431" y="3660023"/>
            <a:ext cx="9701135" cy="23370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3696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Database Languages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457200" lvl="1" indent="0">
              <a:buNone/>
            </a:pPr>
            <a:endParaRPr lang="en-US" b="1" dirty="0" smtClean="0"/>
          </a:p>
          <a:p>
            <a:pPr marL="0" indent="0">
              <a:buNone/>
            </a:pPr>
            <a:r>
              <a:rPr lang="en-US" b="1" dirty="0" smtClean="0"/>
              <a:t>DDL (Data-Definitions Language)</a:t>
            </a:r>
          </a:p>
          <a:p>
            <a:pPr lvl="0"/>
            <a:r>
              <a:rPr lang="en-US" dirty="0" smtClean="0"/>
              <a:t>One </a:t>
            </a:r>
            <a:r>
              <a:rPr lang="en-US" dirty="0"/>
              <a:t>to specify the database schema</a:t>
            </a:r>
            <a:endParaRPr lang="en-US" sz="4000" dirty="0"/>
          </a:p>
          <a:p>
            <a:pPr lvl="0"/>
            <a:r>
              <a:rPr lang="en-US" dirty="0"/>
              <a:t>One to express the database </a:t>
            </a:r>
            <a:r>
              <a:rPr lang="en-US" dirty="0" smtClean="0"/>
              <a:t>queries</a:t>
            </a:r>
            <a:endParaRPr lang="en-US" sz="4000" dirty="0"/>
          </a:p>
          <a:p>
            <a:pPr marL="0" indent="0">
              <a:buNone/>
            </a:pPr>
            <a:r>
              <a:rPr lang="en-US" b="1" dirty="0" smtClean="0"/>
              <a:t>DDL </a:t>
            </a:r>
            <a:r>
              <a:rPr lang="en-US" b="1" dirty="0"/>
              <a:t>(Data-Definitions Language)</a:t>
            </a:r>
          </a:p>
          <a:p>
            <a:r>
              <a:rPr lang="en-US" dirty="0"/>
              <a:t>The database schema is specified by a set of definitions expressed by a special language called the DDL.  The result of compilation of DDL statements is a set of tables that are stored in a special file called the </a:t>
            </a:r>
            <a:r>
              <a:rPr lang="en-US" i="1" dirty="0"/>
              <a:t>data dictionary</a:t>
            </a:r>
            <a:r>
              <a:rPr lang="en-US" i="1" dirty="0" smtClean="0"/>
              <a:t>.</a:t>
            </a:r>
            <a:endParaRPr lang="en-US" sz="4000" dirty="0"/>
          </a:p>
          <a:p>
            <a:pPr marL="0" indent="0">
              <a:buNone/>
            </a:pPr>
            <a:r>
              <a:rPr lang="en-US" b="1" dirty="0" smtClean="0"/>
              <a:t>DML(Data </a:t>
            </a:r>
            <a:r>
              <a:rPr lang="en-US" b="1" dirty="0"/>
              <a:t>Manipulation Language)</a:t>
            </a:r>
          </a:p>
          <a:p>
            <a:pPr lvl="0"/>
            <a:r>
              <a:rPr lang="en-US" dirty="0"/>
              <a:t>Retrieval of information stored in the database</a:t>
            </a:r>
            <a:endParaRPr lang="en-US" sz="4000" dirty="0"/>
          </a:p>
          <a:p>
            <a:pPr lvl="0"/>
            <a:r>
              <a:rPr lang="en-US" dirty="0"/>
              <a:t>The insertion of new information into the database</a:t>
            </a:r>
            <a:endParaRPr lang="en-US" sz="4000" dirty="0"/>
          </a:p>
          <a:p>
            <a:pPr lvl="0"/>
            <a:r>
              <a:rPr lang="en-US" dirty="0"/>
              <a:t>The deletion of information from the database</a:t>
            </a:r>
            <a:endParaRPr lang="en-US" sz="4000" dirty="0"/>
          </a:p>
          <a:p>
            <a:pPr lvl="0"/>
            <a:r>
              <a:rPr lang="en-US" dirty="0"/>
              <a:t>The modification of information stored in the database</a:t>
            </a:r>
            <a:endParaRPr lang="en-US" sz="4000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78074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DBA (</a:t>
            </a:r>
            <a:r>
              <a:rPr lang="en-US" dirty="0" err="1" smtClean="0"/>
              <a:t>DataBase</a:t>
            </a:r>
            <a:r>
              <a:rPr lang="en-US" dirty="0" smtClean="0"/>
              <a:t> Administrator)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Schema definition</a:t>
            </a:r>
          </a:p>
          <a:p>
            <a:pPr lvl="0"/>
            <a:r>
              <a:rPr lang="en-US" dirty="0"/>
              <a:t>Storage structure and access-method definition</a:t>
            </a:r>
          </a:p>
          <a:p>
            <a:pPr lvl="0"/>
            <a:r>
              <a:rPr lang="en-US" dirty="0"/>
              <a:t>Schema and physical-organization modification</a:t>
            </a:r>
          </a:p>
          <a:p>
            <a:pPr lvl="0"/>
            <a:r>
              <a:rPr lang="en-US" dirty="0"/>
              <a:t>Granting of authorization for data access</a:t>
            </a:r>
          </a:p>
          <a:p>
            <a:pPr lvl="0"/>
            <a:r>
              <a:rPr lang="en-US" dirty="0"/>
              <a:t>Integrity-constraint specification.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54251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Database Users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i="1" dirty="0"/>
              <a:t>Application Programmers</a:t>
            </a:r>
            <a:r>
              <a:rPr lang="en-US" dirty="0"/>
              <a:t> – Professionals who interact with the system through DML calls, which are embedded in a program written in a host language like Cobol, C, C++, Java, C#, </a:t>
            </a:r>
            <a:r>
              <a:rPr lang="en-US" dirty="0" err="1"/>
              <a:t>php</a:t>
            </a:r>
            <a:r>
              <a:rPr lang="en-US" dirty="0"/>
              <a:t>,)</a:t>
            </a:r>
          </a:p>
          <a:p>
            <a:pPr lvl="0"/>
            <a:r>
              <a:rPr lang="en-US" i="1" dirty="0"/>
              <a:t>Sophisticated Users</a:t>
            </a:r>
            <a:r>
              <a:rPr lang="en-US" dirty="0"/>
              <a:t> – form their requests in a database query language.  Each query is submitted to a query processor whose function is to break down DML statements into instructions that the storage manager understands.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890310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Query Processor Components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i="1" dirty="0"/>
              <a:t>DML Compiler</a:t>
            </a:r>
            <a:r>
              <a:rPr lang="en-US" dirty="0"/>
              <a:t> – translates DML statements of a query language into low-level instructions that the query evaluation engine understands.</a:t>
            </a:r>
          </a:p>
          <a:p>
            <a:r>
              <a:rPr lang="en-US" i="1" dirty="0"/>
              <a:t>Embedded DML </a:t>
            </a:r>
            <a:r>
              <a:rPr lang="en-US" i="1" dirty="0" err="1"/>
              <a:t>precompiler</a:t>
            </a:r>
            <a:r>
              <a:rPr lang="en-US" dirty="0"/>
              <a:t> – converts DML statements embedded in an application program to normal procedure calls in the host language.</a:t>
            </a:r>
          </a:p>
          <a:p>
            <a:r>
              <a:rPr lang="en-US" i="1" dirty="0"/>
              <a:t>DDL Interpreter</a:t>
            </a:r>
            <a:r>
              <a:rPr lang="en-US" dirty="0"/>
              <a:t> – interprets DDL statements and records them in the set of tables containing metadata.</a:t>
            </a:r>
          </a:p>
          <a:p>
            <a:r>
              <a:rPr lang="en-US" i="1" dirty="0"/>
              <a:t>Query Evaluation Engine</a:t>
            </a:r>
            <a:r>
              <a:rPr lang="en-US" dirty="0"/>
              <a:t> – executes low-level instructions generated by the DML compiler.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0297506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97</TotalTime>
  <Words>465</Words>
  <Application>Microsoft Office PowerPoint</Application>
  <PresentationFormat>Widescreen</PresentationFormat>
  <Paragraphs>47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Calibri</vt:lpstr>
      <vt:lpstr>Calibri Light</vt:lpstr>
      <vt:lpstr>Retrospect</vt:lpstr>
      <vt:lpstr>Introduction</vt:lpstr>
      <vt:lpstr>Cell phone: Storing your contacts info</vt:lpstr>
      <vt:lpstr>Contacts improvement (version 1)?</vt:lpstr>
      <vt:lpstr>Contacts improvement (version 2)?</vt:lpstr>
      <vt:lpstr>Entity-Relationship model</vt:lpstr>
      <vt:lpstr>Database Languages</vt:lpstr>
      <vt:lpstr>DBA (DataBase Administrator)</vt:lpstr>
      <vt:lpstr>Database Users</vt:lpstr>
      <vt:lpstr>Query Processor Components</vt:lpstr>
      <vt:lpstr>Storage Manager</vt:lpstr>
      <vt:lpstr>Physical System</vt:lpstr>
      <vt:lpstr>Users</vt:lpstr>
    </vt:vector>
  </TitlesOfParts>
  <Company>Information Management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</dc:title>
  <dc:creator>Byrne, William</dc:creator>
  <cp:lastModifiedBy>Byrne, William</cp:lastModifiedBy>
  <cp:revision>11</cp:revision>
  <dcterms:created xsi:type="dcterms:W3CDTF">2015-02-15T18:21:47Z</dcterms:created>
  <dcterms:modified xsi:type="dcterms:W3CDTF">2015-02-15T19:59:39Z</dcterms:modified>
</cp:coreProperties>
</file>