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  <p:sldId id="264" r:id="rId11"/>
    <p:sldId id="265" r:id="rId12"/>
    <p:sldId id="266" r:id="rId13"/>
    <p:sldId id="267" r:id="rId14"/>
    <p:sldId id="268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Venn </a:t>
            </a:r>
            <a:r>
              <a:rPr lang="en-US" dirty="0" smtClean="0"/>
              <a:t>Diagrams</a:t>
            </a:r>
          </a:p>
          <a:p>
            <a:r>
              <a:rPr lang="en-US" dirty="0" smtClean="0"/>
              <a:t>Proof by Induction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set is finite if it contains exactly m elements where m is a non-negative integer. 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 - is a finite set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{all letters in the alphabet} is a finite set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{ 2,4,6,…} is infinite</a:t>
                </a:r>
              </a:p>
              <a:p>
                <a:endParaRPr lang="en-US" dirty="0"/>
              </a:p>
              <a:p>
                <a:r>
                  <a:rPr lang="en-US" dirty="0" smtClean="0"/>
                  <a:t>{ all </a:t>
                </a:r>
                <a:r>
                  <a:rPr lang="en-US" dirty="0" err="1"/>
                  <a:t>f</a:t>
                </a:r>
                <a:r>
                  <a:rPr lang="en-US" dirty="0" err="1" smtClean="0"/>
                  <a:t>acebook</a:t>
                </a:r>
                <a:r>
                  <a:rPr lang="en-US" dirty="0" smtClean="0"/>
                  <a:t> users} is a finite universal set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2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Principle of Finite Sets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n(A) or #(A) is the number of elements in set A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 smtClean="0"/>
                  <a:t>=n(A) + n(B) –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n(R) </a:t>
                </a:r>
                <a:r>
                  <a:rPr lang="en-US" dirty="0"/>
                  <a:t>+ n(B) + </a:t>
                </a:r>
                <a:r>
                  <a:rPr lang="en-US" dirty="0" smtClean="0"/>
                  <a:t>n(G)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             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A and B are disjoint then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/>
                  <a:t>=n(A) + n(B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396" y="3680165"/>
            <a:ext cx="2439404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861265"/>
            <a:ext cx="2438400" cy="1599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72" y="1873930"/>
            <a:ext cx="2283051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Sets (Sets of a Subsets)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S = {1,2,3,4}</a:t>
            </a:r>
          </a:p>
          <a:p>
            <a:r>
              <a:rPr lang="en-US" dirty="0" smtClean="0"/>
              <a:t>Let A be the class of subsets of S containing exactly 3 elements of 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A = { {1,2,3} , {1,2,4}, {1,3,4}, {2,3,4} }</a:t>
            </a:r>
          </a:p>
          <a:p>
            <a:endParaRPr lang="en-US" dirty="0"/>
          </a:p>
          <a:p>
            <a:r>
              <a:rPr lang="en-US" dirty="0" smtClean="0"/>
              <a:t> Let B be the class of subsets of S containing a 2 and two other elements of 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B = { {</a:t>
            </a:r>
            <a:r>
              <a:rPr lang="en-US" dirty="0"/>
              <a:t>1,2,3} , {1,2,4}, </a:t>
            </a:r>
            <a:r>
              <a:rPr lang="en-US" dirty="0" smtClean="0"/>
              <a:t>{</a:t>
            </a:r>
            <a:r>
              <a:rPr lang="en-US" dirty="0"/>
              <a:t>2,3,4</a:t>
            </a:r>
            <a:r>
              <a:rPr lang="en-US" dirty="0" smtClean="0"/>
              <a:t>} 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8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Set of a Set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S1 = {1}</a:t>
                </a:r>
              </a:p>
              <a:p>
                <a:pPr marL="0" indent="0">
                  <a:buNone/>
                </a:pPr>
                <a:r>
                  <a:rPr lang="en-US" dirty="0" smtClean="0"/>
                  <a:t>Power(S1) </a:t>
                </a:r>
                <a:r>
                  <a:rPr lang="en-US" dirty="0"/>
                  <a:t>= {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, {1</a:t>
                </a:r>
                <a:r>
                  <a:rPr lang="en-US" dirty="0" smtClean="0"/>
                  <a:t>} 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:r>
                  <a:rPr lang="en-US" dirty="0" smtClean="0"/>
                  <a:t>S2 </a:t>
                </a:r>
                <a:r>
                  <a:rPr lang="en-US" dirty="0"/>
                  <a:t>= {</a:t>
                </a:r>
                <a:r>
                  <a:rPr lang="en-US" dirty="0" smtClean="0"/>
                  <a:t>1,2}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Power(S2) </a:t>
                </a:r>
                <a:r>
                  <a:rPr lang="en-US" dirty="0"/>
                  <a:t>= {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/>
                  <a:t>, {1}, </a:t>
                </a:r>
                <a:r>
                  <a:rPr lang="en-US" dirty="0">
                    <a:solidFill>
                      <a:srgbClr val="FF0000"/>
                    </a:solidFill>
                  </a:rPr>
                  <a:t>{2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}, </a:t>
                </a:r>
                <a:r>
                  <a:rPr lang="en-US" dirty="0">
                    <a:solidFill>
                      <a:srgbClr val="FF0000"/>
                    </a:solidFill>
                  </a:rPr>
                  <a:t>{1,2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} </a:t>
                </a:r>
                <a:r>
                  <a:rPr lang="en-US" dirty="0" smtClean="0"/>
                  <a:t>}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Let S3 = {1,2,3}</a:t>
                </a:r>
              </a:p>
              <a:p>
                <a:pPr marL="0" indent="0">
                  <a:buNone/>
                </a:pPr>
                <a:r>
                  <a:rPr lang="en-US" dirty="0" smtClean="0"/>
                  <a:t>Power(S3) = {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, {1}, {2}, </a:t>
                </a:r>
                <a:r>
                  <a:rPr lang="en-US" dirty="0"/>
                  <a:t>{1,2},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{3}, {1,3}, {2,3}, {1,2,3} </a:t>
                </a:r>
                <a:r>
                  <a:rPr lang="en-US" dirty="0" smtClean="0"/>
                  <a:t>}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N(</a:t>
                </a:r>
                <a:r>
                  <a:rPr lang="en-US" dirty="0" err="1" smtClean="0"/>
                  <a:t>PowerSet</a:t>
                </a:r>
                <a:r>
                  <a:rPr lang="en-US" dirty="0" smtClean="0"/>
                  <a:t>(S))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871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smtClean="0"/>
              <a:t>Artificial Intelligence)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Facts</a:t>
            </a:r>
          </a:p>
          <a:p>
            <a:r>
              <a:rPr lang="en-US" dirty="0" smtClean="0"/>
              <a:t>1) Everything in the garage is useful</a:t>
            </a:r>
          </a:p>
          <a:p>
            <a:r>
              <a:rPr lang="en-US" dirty="0"/>
              <a:t>2</a:t>
            </a:r>
            <a:r>
              <a:rPr lang="en-US" dirty="0" smtClean="0"/>
              <a:t>) Fishing poles without hooks are useless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Is the following Conclusion acceptable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Everything in the garage has </a:t>
            </a:r>
            <a:r>
              <a:rPr lang="en-US" dirty="0" smtClean="0">
                <a:solidFill>
                  <a:srgbClr val="FF0000"/>
                </a:solidFill>
              </a:rPr>
              <a:t>hooks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(Artificial Intelligence)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Facts</a:t>
                </a:r>
              </a:p>
              <a:p>
                <a:r>
                  <a:rPr lang="en-US" dirty="0" smtClean="0"/>
                  <a:t>1) Everything in the garage is useful</a:t>
                </a:r>
              </a:p>
              <a:p>
                <a:r>
                  <a:rPr lang="en-US" dirty="0"/>
                  <a:t>2</a:t>
                </a:r>
                <a:r>
                  <a:rPr lang="en-US" dirty="0" smtClean="0"/>
                  <a:t>) Fishing poles without hooks are useless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Conclusion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Everything in the garage has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hooks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FALSE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dirty="0" smtClean="0"/>
                  <a:t> = everything in the garage</a:t>
                </a:r>
              </a:p>
              <a:p>
                <a:pPr marL="0" indent="0">
                  <a:buNone/>
                </a:pPr>
                <a:r>
                  <a:rPr lang="en-US" dirty="0"/>
                  <a:t>A</a:t>
                </a:r>
                <a:r>
                  <a:rPr lang="en-US" dirty="0" smtClean="0"/>
                  <a:t> = everything that is useful</a:t>
                </a:r>
              </a:p>
              <a:p>
                <a:pPr marL="0" indent="0">
                  <a:buNone/>
                </a:pPr>
                <a:r>
                  <a:rPr lang="en-US" dirty="0"/>
                  <a:t>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A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(U – </a:t>
                </a:r>
                <a:r>
                  <a:rPr lang="en-US" dirty="0"/>
                  <a:t>A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/>
                  <a:t> = useless things</a:t>
                </a:r>
              </a:p>
              <a:p>
                <a:pPr marL="0" indent="0">
                  <a:buNone/>
                </a:pPr>
                <a:r>
                  <a:rPr lang="en-US" dirty="0" smtClean="0"/>
                  <a:t>POLESNOHOOKS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/>
                          <m:t>(</m:t>
                        </m:r>
                        <m:r>
                          <m:rPr>
                            <m:nor/>
                          </m:rPr>
                          <a:rPr lang="en-US" dirty="0"/>
                          <m:t>A</m:t>
                        </m:r>
                        <m:r>
                          <m:rPr>
                            <m:nor/>
                          </m:rPr>
                          <a:rPr lang="en-US" dirty="0"/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/>
                  <a:t> which is disjoint </a:t>
                </a:r>
                <a:r>
                  <a:rPr lang="en-US" dirty="0" smtClean="0"/>
                  <a:t>from B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625" b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962400"/>
            <a:ext cx="291855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(Artificial Intelligence)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Facts</a:t>
            </a:r>
          </a:p>
          <a:p>
            <a:r>
              <a:rPr lang="en-US" dirty="0" smtClean="0"/>
              <a:t>1) Every poet is happy</a:t>
            </a:r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/>
              <a:t>E</a:t>
            </a:r>
            <a:r>
              <a:rPr lang="en-US" dirty="0" smtClean="0"/>
              <a:t>very programmer is wealthy</a:t>
            </a:r>
          </a:p>
          <a:p>
            <a:r>
              <a:rPr lang="en-US" dirty="0" smtClean="0"/>
              <a:t>3) No one </a:t>
            </a:r>
            <a:r>
              <a:rPr lang="en-US" dirty="0" smtClean="0"/>
              <a:t>is </a:t>
            </a:r>
            <a:r>
              <a:rPr lang="en-US" dirty="0" smtClean="0"/>
              <a:t>happy and </a:t>
            </a:r>
            <a:r>
              <a:rPr lang="en-US" dirty="0" smtClean="0"/>
              <a:t>wealthy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Conclusions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1) No poet is wealthy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2) All Programmers are not happy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(Artificial Intelligence)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Facts</a:t>
                </a:r>
              </a:p>
              <a:p>
                <a:r>
                  <a:rPr lang="en-US" dirty="0" smtClean="0"/>
                  <a:t>1) Every poet is happy</a:t>
                </a:r>
              </a:p>
              <a:p>
                <a:r>
                  <a:rPr lang="en-US" dirty="0"/>
                  <a:t>2</a:t>
                </a:r>
                <a:r>
                  <a:rPr lang="en-US" dirty="0" smtClean="0"/>
                  <a:t>) Every programmer is wealthy</a:t>
                </a:r>
              </a:p>
              <a:p>
                <a:r>
                  <a:rPr lang="en-US" dirty="0" smtClean="0"/>
                  <a:t>3) No one </a:t>
                </a:r>
                <a:r>
                  <a:rPr lang="en-US" dirty="0" smtClean="0"/>
                  <a:t>is </a:t>
                </a:r>
                <a:r>
                  <a:rPr lang="en-US" dirty="0" smtClean="0"/>
                  <a:t>happy and </a:t>
                </a:r>
                <a:r>
                  <a:rPr lang="en-US" dirty="0" smtClean="0"/>
                  <a:t>is wealthy</a:t>
                </a: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Conclusions</a:t>
                </a:r>
              </a:p>
              <a:p>
                <a:pPr marL="0" indent="0">
                  <a:buNone/>
                </a:pPr>
                <a:r>
                  <a:rPr lang="en-US" dirty="0"/>
                  <a:t>  </a:t>
                </a: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 No </a:t>
                </a:r>
                <a:r>
                  <a:rPr lang="en-US" dirty="0">
                    <a:solidFill>
                      <a:srgbClr val="FF0000"/>
                    </a:solidFill>
                  </a:rPr>
                  <a:t>poet is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wealthy                       TRUE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 2)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All Programmers </a:t>
                </a:r>
                <a:r>
                  <a:rPr lang="en-US" dirty="0">
                    <a:solidFill>
                      <a:srgbClr val="FF0000"/>
                    </a:solidFill>
                  </a:rPr>
                  <a:t>are not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happy   TRUE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POETS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 smtClean="0"/>
                  <a:t> HAPPY</a:t>
                </a:r>
              </a:p>
              <a:p>
                <a:pPr marL="0" indent="0">
                  <a:buNone/>
                </a:pPr>
                <a:r>
                  <a:rPr lang="en-US" dirty="0" smtClean="0"/>
                  <a:t>PROGRAMMERS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 smtClean="0"/>
                  <a:t> WEALTHY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HAPPY and WEALTHY are disjoint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1625" b="-2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877863"/>
            <a:ext cx="2438400" cy="15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(Artificial Intelligence)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Facts</a:t>
            </a:r>
          </a:p>
          <a:p>
            <a:r>
              <a:rPr lang="en-US" dirty="0" smtClean="0"/>
              <a:t>1) </a:t>
            </a:r>
            <a:r>
              <a:rPr lang="en-US" dirty="0"/>
              <a:t>E</a:t>
            </a:r>
            <a:r>
              <a:rPr lang="en-US" dirty="0" smtClean="0"/>
              <a:t>very </a:t>
            </a:r>
            <a:r>
              <a:rPr lang="en-US" dirty="0" smtClean="0"/>
              <a:t>poet is </a:t>
            </a:r>
            <a:r>
              <a:rPr lang="en-US" dirty="0" smtClean="0"/>
              <a:t>happy</a:t>
            </a:r>
          </a:p>
          <a:p>
            <a:r>
              <a:rPr lang="en-US" dirty="0"/>
              <a:t>2</a:t>
            </a:r>
            <a:r>
              <a:rPr lang="en-US" dirty="0" smtClean="0"/>
              <a:t>)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ome</a:t>
            </a:r>
            <a:r>
              <a:rPr lang="en-US" dirty="0" smtClean="0"/>
              <a:t> programmers are wealthy</a:t>
            </a:r>
          </a:p>
          <a:p>
            <a:r>
              <a:rPr lang="en-US" dirty="0" smtClean="0"/>
              <a:t>3) No one </a:t>
            </a:r>
            <a:r>
              <a:rPr lang="en-US" dirty="0" smtClean="0"/>
              <a:t>is </a:t>
            </a:r>
            <a:r>
              <a:rPr lang="en-US" dirty="0" smtClean="0"/>
              <a:t>happy and </a:t>
            </a:r>
            <a:r>
              <a:rPr lang="en-US" dirty="0" smtClean="0"/>
              <a:t>wealthy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Conclusions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1) A person can be a poet and a programmer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3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smtClean="0"/>
              <a:t>Artificial Intelligence)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Facts</a:t>
                </a:r>
              </a:p>
              <a:p>
                <a:r>
                  <a:rPr lang="en-US" dirty="0" smtClean="0"/>
                  <a:t>1) Every </a:t>
                </a:r>
                <a:r>
                  <a:rPr lang="en-US" dirty="0" smtClean="0"/>
                  <a:t>poet is </a:t>
                </a:r>
                <a:r>
                  <a:rPr lang="en-US" dirty="0" smtClean="0"/>
                  <a:t>happy</a:t>
                </a:r>
              </a:p>
              <a:p>
                <a:r>
                  <a:rPr lang="en-US" dirty="0"/>
                  <a:t>2</a:t>
                </a:r>
                <a:r>
                  <a:rPr lang="en-US" dirty="0" smtClean="0"/>
                  <a:t>) </a:t>
                </a:r>
                <a:r>
                  <a:rPr lang="en-US" dirty="0">
                    <a:solidFill>
                      <a:srgbClr val="FF0000"/>
                    </a:solidFill>
                  </a:rPr>
                  <a:t>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ome</a:t>
                </a:r>
                <a:r>
                  <a:rPr lang="en-US" dirty="0" smtClean="0"/>
                  <a:t> programmers are wealthy</a:t>
                </a:r>
              </a:p>
              <a:p>
                <a:r>
                  <a:rPr lang="en-US" dirty="0" smtClean="0"/>
                  <a:t>3) No one who is happy and </a:t>
                </a:r>
                <a:r>
                  <a:rPr lang="en-US" dirty="0" smtClean="0"/>
                  <a:t>wealthy</a:t>
                </a: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Conclusions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1)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 </a:t>
                </a:r>
                <a:r>
                  <a:rPr lang="en-US" dirty="0">
                    <a:solidFill>
                      <a:srgbClr val="FF0000"/>
                    </a:solidFill>
                  </a:rPr>
                  <a:t>person can be a poet and a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programmer    TRUE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and such a programmer must be NOT wealthy</a:t>
                </a:r>
              </a:p>
              <a:p>
                <a:pPr marL="0" indent="0">
                  <a:buNone/>
                </a:pPr>
                <a:r>
                  <a:rPr lang="en-US" dirty="0" smtClean="0"/>
                  <a:t>POETS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/>
                  <a:t> HAPPY</a:t>
                </a:r>
              </a:p>
              <a:p>
                <a:pPr marL="0" indent="0">
                  <a:buNone/>
                </a:pPr>
                <a:r>
                  <a:rPr lang="en-US" dirty="0" smtClean="0"/>
                  <a:t>HAPPY </a:t>
                </a:r>
                <a:r>
                  <a:rPr lang="en-US" dirty="0"/>
                  <a:t>and WEALTHY are disjoint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52600"/>
            <a:ext cx="2438400" cy="15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3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a set appears in all branches of mathematics and computer science. </a:t>
            </a:r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et -  any well defined list of objects, and will be denoted by capital letters like A, B, X and Y</a:t>
            </a:r>
          </a:p>
          <a:p>
            <a:endParaRPr lang="en-US" dirty="0" smtClean="0"/>
          </a:p>
          <a:p>
            <a:r>
              <a:rPr lang="en-US" dirty="0" smtClean="0"/>
              <a:t>Set Elements (aka Members) -  the objects comprising the set. Denoted by small letters like x, 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from a pattern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 = { x : such that x is the sum of consecutive odd integers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starting with 1 }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You notice that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1             = 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1 + 3       = 4</a:t>
                </a:r>
              </a:p>
              <a:p>
                <a:pPr marL="0" indent="0">
                  <a:buNone/>
                </a:pPr>
                <a:r>
                  <a:rPr lang="en-US" dirty="0" smtClean="0"/>
                  <a:t> 1 + 3 + 5 = 9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Conclusion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The first n odd numbers sum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8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observation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You notice that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1             = 1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1 + 3       = 4</a:t>
                </a:r>
              </a:p>
              <a:p>
                <a:pPr marL="0" indent="0">
                  <a:buNone/>
                </a:pPr>
                <a:r>
                  <a:rPr lang="en-US" dirty="0" smtClean="0"/>
                  <a:t> 1 + 3 + 5 = 9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Conclusion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The first n odd numbers sum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number of number will always be n and the average of the numbers will always be n so the sum will always be </a:t>
                </a:r>
              </a:p>
              <a:p>
                <a:pPr marL="0" indent="0">
                  <a:buNone/>
                </a:pPr>
                <a:r>
                  <a:rPr lang="en-US" dirty="0" smtClean="0"/>
                  <a:t>N * (average of numbers)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 r="-741" b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1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Show both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P(1) is true</a:t>
                </a:r>
              </a:p>
              <a:p>
                <a:pPr marL="457200" indent="-457200">
                  <a:buAutoNum type="arabicParenR"/>
                </a:pPr>
                <a:r>
                  <a:rPr lang="en-US" dirty="0" smtClean="0"/>
                  <a:t>If P(n) then P(n+1) for all n &gt; 1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1 + 3 +…+ (2n-1)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1) 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2) </a:t>
                </a:r>
                <a:r>
                  <a:rPr lang="en-US" dirty="0"/>
                  <a:t>1 + 3 +…+ (2n-1) </a:t>
                </a:r>
                <a:r>
                  <a:rPr lang="en-US" dirty="0" smtClean="0"/>
                  <a:t>+ (2n+1)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+ 2n+1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18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equivalence and difference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Two sets are equivalent if the have the same members</a:t>
                </a:r>
              </a:p>
              <a:p>
                <a:endParaRPr lang="en-US" dirty="0"/>
              </a:p>
              <a:p>
                <a:r>
                  <a:rPr lang="en-US" dirty="0" smtClean="0"/>
                  <a:t>If set A and set B are equivalent then we say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/>
                  <a:t>If set A and set B are </a:t>
                </a:r>
                <a:r>
                  <a:rPr lang="en-US" dirty="0" smtClean="0"/>
                  <a:t>not equivalent then we say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223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way of expressing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List all elements</a:t>
            </a:r>
          </a:p>
          <a:p>
            <a:pPr marL="0" indent="0">
              <a:buNone/>
            </a:pPr>
            <a:r>
              <a:rPr lang="en-US" dirty="0" smtClean="0"/>
              <a:t>      A = {</a:t>
            </a:r>
            <a:r>
              <a:rPr lang="en-US" dirty="0" err="1" smtClean="0"/>
              <a:t>a,e,i,o,u</a:t>
            </a:r>
            <a:r>
              <a:rPr lang="en-US" dirty="0" smtClean="0"/>
              <a:t>}    </a:t>
            </a:r>
            <a:r>
              <a:rPr lang="en-US" dirty="0" smtClean="0">
                <a:solidFill>
                  <a:srgbClr val="00B050"/>
                </a:solidFill>
              </a:rPr>
              <a:t>// a finite set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 = {1,3,5,… }   </a:t>
            </a:r>
            <a:r>
              <a:rPr lang="en-US" dirty="0" smtClean="0">
                <a:solidFill>
                  <a:srgbClr val="00B050"/>
                </a:solidFill>
              </a:rPr>
              <a:t>// an infinite set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2) Describe the prosperities characterizing the members.</a:t>
            </a:r>
          </a:p>
          <a:p>
            <a:pPr marL="0" indent="0">
              <a:buNone/>
            </a:pPr>
            <a:r>
              <a:rPr lang="en-US" dirty="0" smtClean="0"/>
              <a:t>       C = { x : x is a letter in the alphabet, x is a vowel}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D = { x : x is an integer, X &gt; 0, x is odd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Notice: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A = C   and   B = D</a:t>
            </a:r>
          </a:p>
        </p:txBody>
      </p:sp>
    </p:spTree>
    <p:extLst>
      <p:ext uri="{BB962C8B-B14F-4D97-AF65-F5344CB8AC3E}">
        <p14:creationId xmlns:p14="http://schemas.microsoft.com/office/powerpoint/2010/main" val="7318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Subsets -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,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⊃</m:t>
                    </m:r>
                  </m:oMath>
                </a14:m>
                <a:r>
                  <a:rPr lang="en-US" dirty="0" smtClean="0"/>
                  <a:t>, contains, contained by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222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= {1,3,5}</a:t>
                </a:r>
              </a:p>
              <a:p>
                <a:r>
                  <a:rPr lang="en-US" dirty="0" smtClean="0"/>
                  <a:t>B = {1,2,3}</a:t>
                </a:r>
              </a:p>
              <a:p>
                <a:r>
                  <a:rPr lang="en-US" dirty="0" smtClean="0"/>
                  <a:t>C = {1,3}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Is A </a:t>
                </a:r>
                <a:r>
                  <a:rPr lang="en-US" dirty="0" err="1" smtClean="0"/>
                  <a:t>a</a:t>
                </a:r>
                <a:r>
                  <a:rPr lang="en-US" dirty="0" smtClean="0"/>
                  <a:t> subset of B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⊂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?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No, A has 5 and B does not </a:t>
                </a:r>
              </a:p>
              <a:p>
                <a:pPr marL="0" indent="0">
                  <a:buNone/>
                </a:pPr>
                <a:r>
                  <a:rPr lang="en-US" dirty="0"/>
                  <a:t>Is C</a:t>
                </a:r>
                <a:r>
                  <a:rPr lang="en-US" dirty="0" smtClean="0"/>
                  <a:t> </a:t>
                </a:r>
                <a:r>
                  <a:rPr lang="en-US" dirty="0"/>
                  <a:t>a subset of </a:t>
                </a:r>
                <a:r>
                  <a:rPr lang="en-US" dirty="0" smtClean="0"/>
                  <a:t>B   B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?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Yes, 1 and 3 are both in B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Is C contained by A?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Yes, 1 and 3 are in set A</a:t>
                </a:r>
              </a:p>
              <a:p>
                <a:pPr marL="0" indent="0">
                  <a:buNone/>
                </a:pPr>
                <a:r>
                  <a:rPr lang="en-US" dirty="0" smtClean="0"/>
                  <a:t>Does A contain B?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No, B </a:t>
                </a:r>
                <a:r>
                  <a:rPr lang="en-US" dirty="0">
                    <a:solidFill>
                      <a:srgbClr val="FF0000"/>
                    </a:solidFill>
                  </a:rPr>
                  <a:t>has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2 </a:t>
                </a:r>
                <a:r>
                  <a:rPr lang="en-US" dirty="0">
                    <a:solidFill>
                      <a:srgbClr val="FF0000"/>
                    </a:solidFill>
                  </a:rPr>
                  <a:t>and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 </a:t>
                </a:r>
                <a:r>
                  <a:rPr lang="en-US" dirty="0">
                    <a:solidFill>
                      <a:srgbClr val="FF0000"/>
                    </a:solidFill>
                  </a:rPr>
                  <a:t>does not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7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sets and common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 = the set of positive integers 1.2.3 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Z = the set of integers  …,-2,-1,0,1,2,…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 = the set of all rational numbers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 = the set of all real numbers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 = the set of all complex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U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 - Universal and Empty sets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 - the members of all sets under investigation.</a:t>
                </a: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 - the set with no elements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Examples: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    R</a:t>
                </a:r>
                <a:r>
                  <a:rPr lang="en-US" dirty="0" smtClean="0"/>
                  <a:t> is the universal set of all real numbers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     All </a:t>
                </a:r>
                <a:r>
                  <a:rPr lang="en-US" b="1" dirty="0" err="1"/>
                  <a:t>f</a:t>
                </a:r>
                <a:r>
                  <a:rPr lang="en-US" b="1" dirty="0" err="1" smtClean="0"/>
                  <a:t>acebook</a:t>
                </a:r>
                <a:r>
                  <a:rPr lang="en-US" b="1" dirty="0" smtClean="0"/>
                  <a:t> members </a:t>
                </a:r>
                <a:r>
                  <a:rPr lang="en-US" dirty="0" smtClean="0"/>
                  <a:t>is the universal set of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Facebook Members.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68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7022" y="2057400"/>
                <a:ext cx="4830778" cy="4419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 = Red, </a:t>
                </a:r>
                <a:r>
                  <a:rPr lang="en-US" dirty="0" err="1" smtClean="0"/>
                  <a:t>pink,yellow</a:t>
                </a:r>
                <a:r>
                  <a:rPr lang="en-US" dirty="0" smtClean="0"/>
                  <a:t>, white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B = Blue, Lt. Blue, pink, white</a:t>
                </a:r>
              </a:p>
              <a:p>
                <a:pPr marL="0" indent="0">
                  <a:buNone/>
                </a:pPr>
                <a:r>
                  <a:rPr lang="en-US" dirty="0"/>
                  <a:t>G</a:t>
                </a:r>
                <a:r>
                  <a:rPr lang="en-US" dirty="0" smtClean="0"/>
                  <a:t> = Green, Yellow, Lt, Blue, White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Yellow and white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W</a:t>
                </a:r>
                <a:r>
                  <a:rPr lang="en-US" dirty="0" smtClean="0"/>
                  <a:t>hite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All colors</a:t>
                </a:r>
              </a:p>
              <a:p>
                <a:pPr marL="0" indent="0">
                  <a:buNone/>
                </a:pPr>
                <a:r>
                  <a:rPr lang="en-US" dirty="0" smtClean="0"/>
                  <a:t>R – B = Red and Yellow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7022" y="2057400"/>
                <a:ext cx="4830778" cy="4419600"/>
              </a:xfrm>
              <a:blipFill rotWithShape="0">
                <a:blip r:embed="rId2"/>
                <a:stretch>
                  <a:fillRect l="-1892" t="-966" r="-26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66453"/>
            <a:ext cx="3295650" cy="319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Algebra of 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Idempotent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  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Associative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=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          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=</a:t>
                </a: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Commutative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 smtClean="0"/>
                  <a:t>  and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Distributive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∪(</m:t>
                    </m:r>
                    <m:r>
                      <m:rPr>
                        <m:sty m:val="p"/>
                      </m:rPr>
                      <a:rPr lang="en-US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Identity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 = A,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∩∅</m:t>
                    </m:r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U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U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dirty="0"/>
                  <a:t>U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Compliment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DeMorgan’s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914400"/>
            <a:ext cx="1905000" cy="184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8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585</TotalTime>
  <Words>1102</Words>
  <Application>Microsoft Office PowerPoint</Application>
  <PresentationFormat>On-screen Show (4:3)</PresentationFormat>
  <Paragraphs>214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Cambria Math</vt:lpstr>
      <vt:lpstr>Clarity</vt:lpstr>
      <vt:lpstr>Set theory</vt:lpstr>
      <vt:lpstr>Definitions</vt:lpstr>
      <vt:lpstr>Set equivalence and difference</vt:lpstr>
      <vt:lpstr>2 way of expressing a set</vt:lpstr>
      <vt:lpstr>Subsets - ⊂, ⊃, contains, contained by</vt:lpstr>
      <vt:lpstr>Standard sets and common notation</vt:lpstr>
      <vt:lpstr>U and ∅ - Universal and Empty sets</vt:lpstr>
      <vt:lpstr>Venn diagrams</vt:lpstr>
      <vt:lpstr>Laws of Algebra of Sets</vt:lpstr>
      <vt:lpstr>Finite Sets</vt:lpstr>
      <vt:lpstr>Counting Principle of Finite Sets</vt:lpstr>
      <vt:lpstr>Classes of Sets (Sets of a Subsets)</vt:lpstr>
      <vt:lpstr>Power Set of a Set</vt:lpstr>
      <vt:lpstr>Example (Artificial Intelligence)</vt:lpstr>
      <vt:lpstr>Example (Artificial Intelligence)</vt:lpstr>
      <vt:lpstr>Example (Artificial Intelligence)</vt:lpstr>
      <vt:lpstr>Example (Artificial Intelligence)</vt:lpstr>
      <vt:lpstr>Example (Artificial Intelligence)</vt:lpstr>
      <vt:lpstr>Example (Artificial Intelligence)</vt:lpstr>
      <vt:lpstr>Conclusion from a pattern</vt:lpstr>
      <vt:lpstr>Proof by observation</vt:lpstr>
      <vt:lpstr>Proof by Induction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Processors</dc:title>
  <dc:creator>bill HP</dc:creator>
  <cp:lastModifiedBy>Byrne, William</cp:lastModifiedBy>
  <cp:revision>78</cp:revision>
  <dcterms:created xsi:type="dcterms:W3CDTF">2006-08-16T00:00:00Z</dcterms:created>
  <dcterms:modified xsi:type="dcterms:W3CDTF">2016-05-25T18:58:21Z</dcterms:modified>
</cp:coreProperties>
</file>