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3" r:id="rId3"/>
    <p:sldId id="261" r:id="rId4"/>
    <p:sldId id="262" r:id="rId5"/>
    <p:sldId id="260" r:id="rId6"/>
    <p:sldId id="265" r:id="rId7"/>
    <p:sldId id="259" r:id="rId8"/>
    <p:sldId id="258" r:id="rId9"/>
    <p:sldId id="266" r:id="rId10"/>
    <p:sldId id="267" r:id="rId11"/>
    <p:sldId id="268" r:id="rId12"/>
    <p:sldId id="264" r:id="rId13"/>
    <p:sldId id="269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11/13/2017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RAID</a:t>
            </a:r>
          </a:p>
          <a:p>
            <a:r>
              <a:rPr lang="en-US" dirty="0" smtClean="0"/>
              <a:t>Clusters</a:t>
            </a:r>
          </a:p>
          <a:p>
            <a:r>
              <a:rPr lang="en-US" dirty="0" smtClean="0"/>
              <a:t>Hadoop/Hive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Reduce Process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52880"/>
            <a:ext cx="7772400" cy="4361840"/>
          </a:xfrm>
        </p:spPr>
      </p:pic>
    </p:spTree>
    <p:extLst>
      <p:ext uri="{BB962C8B-B14F-4D97-AF65-F5344CB8AC3E}">
        <p14:creationId xmlns:p14="http://schemas.microsoft.com/office/powerpoint/2010/main" val="1484717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Map-Reduce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399" y="1447800"/>
            <a:ext cx="6724402" cy="4572000"/>
          </a:xfrm>
        </p:spPr>
      </p:pic>
    </p:spTree>
    <p:extLst>
      <p:ext uri="{BB962C8B-B14F-4D97-AF65-F5344CB8AC3E}">
        <p14:creationId xmlns:p14="http://schemas.microsoft.com/office/powerpoint/2010/main" val="3480388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 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Apache Hive</a:t>
            </a:r>
            <a:r>
              <a:rPr lang="en-US" dirty="0"/>
              <a:t> is a data warehouse software project built on top of Apache Hadoop for providing data summarization, query, and analysis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Hive gives an </a:t>
            </a:r>
            <a:r>
              <a:rPr lang="en-US" b="1" dirty="0"/>
              <a:t>SQL-like interface </a:t>
            </a:r>
            <a:r>
              <a:rPr lang="en-US" dirty="0"/>
              <a:t>to query data stored in various </a:t>
            </a:r>
            <a:r>
              <a:rPr lang="en-US" dirty="0" smtClean="0"/>
              <a:t>databases </a:t>
            </a:r>
            <a:r>
              <a:rPr lang="en-US" dirty="0"/>
              <a:t>and file systems that integrate with </a:t>
            </a:r>
            <a:r>
              <a:rPr lang="en-US" dirty="0" smtClean="0"/>
              <a:t>Hadoop</a:t>
            </a:r>
          </a:p>
          <a:p>
            <a:endParaRPr lang="en-US" dirty="0"/>
          </a:p>
          <a:p>
            <a:r>
              <a:rPr lang="en-US" b="1" dirty="0" smtClean="0"/>
              <a:t>Data Warehouse </a:t>
            </a:r>
            <a:r>
              <a:rPr lang="en-US" dirty="0" smtClean="0"/>
              <a:t>- </a:t>
            </a:r>
            <a:r>
              <a:rPr lang="en-US" dirty="0"/>
              <a:t>a large store of data accumulated from a wide range of sources within a company and used to guide management decisions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33543"/>
            <a:ext cx="916878" cy="82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2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Hive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stores schema in a database and processed data into HDFS.</a:t>
            </a:r>
          </a:p>
          <a:p>
            <a:r>
              <a:rPr lang="en-US" dirty="0"/>
              <a:t>It is designed for OLAP.</a:t>
            </a:r>
          </a:p>
          <a:p>
            <a:r>
              <a:rPr lang="en-US" dirty="0"/>
              <a:t>It provides SQL type language for querying called </a:t>
            </a:r>
            <a:r>
              <a:rPr lang="en-US" dirty="0" err="1"/>
              <a:t>HiveQL</a:t>
            </a:r>
            <a:r>
              <a:rPr lang="en-US" dirty="0"/>
              <a:t> or HQL.</a:t>
            </a:r>
          </a:p>
          <a:p>
            <a:r>
              <a:rPr lang="en-US" dirty="0"/>
              <a:t>It is familiar, fast, scalable, and extensible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2400" dirty="0" smtClean="0">
                <a:solidFill>
                  <a:srgbClr val="7030A0"/>
                </a:solidFill>
              </a:rPr>
              <a:t>Note: initially developed by </a:t>
            </a:r>
            <a:r>
              <a:rPr lang="en-US" sz="2400" dirty="0" err="1" smtClean="0">
                <a:solidFill>
                  <a:srgbClr val="7030A0"/>
                </a:solidFill>
              </a:rPr>
              <a:t>facebook</a:t>
            </a:r>
            <a:r>
              <a:rPr lang="en-US" sz="2400" dirty="0" smtClean="0">
                <a:solidFill>
                  <a:srgbClr val="7030A0"/>
                </a:solidFill>
              </a:rPr>
              <a:t> then taken over by Apache</a:t>
            </a:r>
            <a:endParaRPr lang="en-US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710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Apache – </a:t>
            </a:r>
          </a:p>
          <a:p>
            <a:r>
              <a:rPr lang="en-US" dirty="0" smtClean="0"/>
              <a:t>Cluster –</a:t>
            </a:r>
          </a:p>
          <a:p>
            <a:r>
              <a:rPr lang="en-US" dirty="0" smtClean="0"/>
              <a:t>Framework – </a:t>
            </a:r>
          </a:p>
          <a:p>
            <a:r>
              <a:rPr lang="en-US" dirty="0" smtClean="0"/>
              <a:t>Google File System –  </a:t>
            </a:r>
          </a:p>
          <a:p>
            <a:r>
              <a:rPr lang="en-US" dirty="0" err="1" smtClean="0"/>
              <a:t>MapReduce</a:t>
            </a:r>
            <a:r>
              <a:rPr lang="en-US" dirty="0" smtClean="0"/>
              <a:t> – </a:t>
            </a:r>
          </a:p>
          <a:p>
            <a:r>
              <a:rPr lang="en-US" dirty="0" smtClean="0"/>
              <a:t>Open Source –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81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lot of data these days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447800"/>
            <a:ext cx="4724400" cy="4572000"/>
          </a:xfrm>
        </p:spPr>
      </p:pic>
    </p:spTree>
    <p:extLst>
      <p:ext uri="{BB962C8B-B14F-4D97-AF65-F5344CB8AC3E}">
        <p14:creationId xmlns:p14="http://schemas.microsoft.com/office/powerpoint/2010/main" val="2197665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There is no formal definition of Big Data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Velocity – data coming in at a high speed</a:t>
            </a:r>
          </a:p>
          <a:p>
            <a:pPr lvl="1"/>
            <a:r>
              <a:rPr lang="en-US" dirty="0" smtClean="0"/>
              <a:t>Ex: </a:t>
            </a:r>
            <a:r>
              <a:rPr lang="en-US" dirty="0" err="1" smtClean="0"/>
              <a:t>ezpass</a:t>
            </a:r>
            <a:r>
              <a:rPr lang="en-US" dirty="0" smtClean="0"/>
              <a:t> (cars going 50mph)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smtClean="0"/>
              <a:t>Volume – there is a lot of data to look at quickly</a:t>
            </a:r>
          </a:p>
          <a:p>
            <a:pPr lvl="1"/>
            <a:r>
              <a:rPr lang="en-US" dirty="0" smtClean="0"/>
              <a:t>Ex: </a:t>
            </a:r>
            <a:r>
              <a:rPr lang="en-US" dirty="0" err="1" smtClean="0"/>
              <a:t>facebook</a:t>
            </a:r>
            <a:r>
              <a:rPr lang="en-US" dirty="0" smtClean="0"/>
              <a:t> - over 1 Billion users to check per login  </a:t>
            </a:r>
          </a:p>
          <a:p>
            <a:pPr lvl="1"/>
            <a:r>
              <a:rPr lang="en-US" dirty="0" smtClean="0"/>
              <a:t>Ex: twitter -  400M tweets/day</a:t>
            </a:r>
          </a:p>
          <a:p>
            <a:pPr marL="320040" lvl="1" indent="0">
              <a:buNone/>
            </a:pPr>
            <a:endParaRPr lang="en-US" dirty="0" smtClean="0"/>
          </a:p>
          <a:p>
            <a:r>
              <a:rPr lang="en-US" dirty="0" smtClean="0"/>
              <a:t>Varity – data has many types (text, picture, movies, etc.)</a:t>
            </a:r>
          </a:p>
          <a:p>
            <a:pPr lvl="1"/>
            <a:r>
              <a:rPr lang="en-US" dirty="0" smtClean="0"/>
              <a:t>Ex: </a:t>
            </a:r>
            <a:r>
              <a:rPr lang="en-US" dirty="0" err="1" smtClean="0"/>
              <a:t>facebook</a:t>
            </a:r>
            <a:r>
              <a:rPr lang="en-US" dirty="0" smtClean="0"/>
              <a:t> again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4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 reading speeds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Traditional hard drive – up to 100 Mbytes/sec</a:t>
                </a:r>
              </a:p>
              <a:p>
                <a:r>
                  <a:rPr lang="en-US" dirty="0" smtClean="0"/>
                  <a:t>Solid state drives – up to 500 Mbytes/sec</a:t>
                </a:r>
                <a:endParaRPr lang="en-US" dirty="0"/>
              </a:p>
              <a:p>
                <a:pPr marL="0" indent="0">
                  <a:buNone/>
                </a:pPr>
                <a:endParaRPr lang="en-US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Quick Gorilla Math</a:t>
                </a:r>
              </a:p>
              <a:p>
                <a:pPr marL="0" indent="0">
                  <a:buNone/>
                </a:pPr>
                <a:r>
                  <a:rPr lang="en-US" dirty="0" smtClean="0"/>
                  <a:t>- Facebook has 1 Billion users. </a:t>
                </a:r>
              </a:p>
              <a:p>
                <a:pPr marL="0" indent="0">
                  <a:buNone/>
                </a:pPr>
                <a:r>
                  <a:rPr lang="en-US" dirty="0" smtClean="0"/>
                  <a:t>- A table containing </a:t>
                </a:r>
                <a:r>
                  <a:rPr lang="en-US" dirty="0" err="1" smtClean="0"/>
                  <a:t>userids</a:t>
                </a:r>
                <a:r>
                  <a:rPr lang="en-US" dirty="0" smtClean="0"/>
                  <a:t>, and passwords has 40+25 = 65   bytes per row. </a:t>
                </a:r>
              </a:p>
              <a:p>
                <a:pPr>
                  <a:buFontTx/>
                  <a:buChar char="-"/>
                </a:pPr>
                <a:r>
                  <a:rPr lang="en-US" dirty="0" smtClean="0"/>
                  <a:t>65 Billion = 65 Gigabytes. </a:t>
                </a:r>
              </a:p>
              <a:p>
                <a:pPr>
                  <a:buFontTx/>
                  <a:buChar char="-"/>
                </a:pPr>
                <a:r>
                  <a:rPr lang="en-US" dirty="0" smtClean="0"/>
                  <a:t>To read the table off a solid state disk would take </a:t>
                </a:r>
              </a:p>
              <a:p>
                <a:pPr>
                  <a:buFontTx/>
                  <a:buChar char="-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𝐺𝑖𝑔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𝑀𝑒𝑔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=130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𝑠𝑒𝑐𝑜𝑛𝑑𝑠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412" t="-1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3369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RAID </a:t>
            </a:r>
            <a:br>
              <a:rPr lang="en-US" dirty="0" smtClean="0"/>
            </a:br>
            <a:r>
              <a:rPr lang="en-US" dirty="0" smtClean="0"/>
              <a:t>(Redundant Array Independent Disks)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438082"/>
            <a:ext cx="6477000" cy="4572000"/>
          </a:xfrm>
        </p:spPr>
      </p:pic>
    </p:spTree>
    <p:extLst>
      <p:ext uri="{BB962C8B-B14F-4D97-AF65-F5344CB8AC3E}">
        <p14:creationId xmlns:p14="http://schemas.microsoft.com/office/powerpoint/2010/main" val="56785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Nodes, Racks and Clusters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Node (a computer CPU/local disk drive(s))</a:t>
            </a:r>
          </a:p>
          <a:p>
            <a:r>
              <a:rPr lang="en-US" dirty="0" smtClean="0"/>
              <a:t>Rack – collection of Nodes connected with very high bandwidth interconnections</a:t>
            </a:r>
          </a:p>
          <a:p>
            <a:r>
              <a:rPr lang="en-US" dirty="0" smtClean="0"/>
              <a:t>Cluster – collection of racks </a:t>
            </a:r>
            <a:r>
              <a:rPr lang="en-US" dirty="0" smtClean="0"/>
              <a:t>(of nodes)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1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Cluster Server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00200"/>
            <a:ext cx="6400800" cy="4302035"/>
          </a:xfrm>
        </p:spPr>
      </p:pic>
    </p:spTree>
    <p:extLst>
      <p:ext uri="{BB962C8B-B14F-4D97-AF65-F5344CB8AC3E}">
        <p14:creationId xmlns:p14="http://schemas.microsoft.com/office/powerpoint/2010/main" val="2518177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7772400" cy="3695700"/>
          </a:xfrm>
        </p:spPr>
        <p:txBody>
          <a:bodyPr/>
          <a:lstStyle/>
          <a:p>
            <a:r>
              <a:rPr lang="en-US" b="1" dirty="0"/>
              <a:t>Apache </a:t>
            </a:r>
            <a:r>
              <a:rPr lang="en-US" b="1" dirty="0" smtClean="0"/>
              <a:t>Hadoop </a:t>
            </a:r>
            <a:r>
              <a:rPr lang="en-US" dirty="0"/>
              <a:t>is an open-source software framework used for distributed storage and processing of big data sets using the </a:t>
            </a:r>
            <a:r>
              <a:rPr lang="en-US" dirty="0" err="1"/>
              <a:t>MapReduce</a:t>
            </a:r>
            <a:r>
              <a:rPr lang="en-US" dirty="0"/>
              <a:t> programming model. </a:t>
            </a:r>
            <a:endParaRPr lang="en-US" dirty="0" smtClean="0"/>
          </a:p>
          <a:p>
            <a:r>
              <a:rPr lang="en-US" dirty="0" smtClean="0"/>
              <a:t>Framework of  Tools.</a:t>
            </a:r>
          </a:p>
          <a:p>
            <a:r>
              <a:rPr lang="en-US" dirty="0" smtClean="0"/>
              <a:t>It </a:t>
            </a:r>
            <a:r>
              <a:rPr lang="en-US" dirty="0"/>
              <a:t>consists of computer clusters built from commodity hardware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Named after a yellow stuffed elephant.  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74638"/>
            <a:ext cx="632460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851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HDFS (</a:t>
            </a:r>
            <a:r>
              <a:rPr lang="en-US" dirty="0" err="1" smtClean="0"/>
              <a:t>HaDoop</a:t>
            </a:r>
            <a:r>
              <a:rPr lang="en-US" dirty="0" smtClean="0"/>
              <a:t> File System)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HDFS runs on top of all file systems on the cluster. </a:t>
            </a:r>
          </a:p>
          <a:p>
            <a:r>
              <a:rPr lang="en-US" dirty="0" smtClean="0"/>
              <a:t>Designed for streaming data (</a:t>
            </a:r>
            <a:r>
              <a:rPr lang="en-US" dirty="0" err="1" smtClean="0"/>
              <a:t>HaDoop</a:t>
            </a:r>
            <a:r>
              <a:rPr lang="en-US" dirty="0" smtClean="0"/>
              <a:t> prefers Sequential access over Random Access (aka Indexed files).</a:t>
            </a:r>
          </a:p>
          <a:p>
            <a:r>
              <a:rPr lang="en-US" dirty="0" smtClean="0"/>
              <a:t>Uses Blocks to store files (or parts of files)</a:t>
            </a:r>
          </a:p>
          <a:p>
            <a:r>
              <a:rPr lang="en-US" dirty="0" smtClean="0"/>
              <a:t>Hadoop block are 128M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243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261</TotalTime>
  <Words>376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Cambria Math</vt:lpstr>
      <vt:lpstr>Franklin Gothic Book</vt:lpstr>
      <vt:lpstr>Perpetua</vt:lpstr>
      <vt:lpstr>Wingdings 2</vt:lpstr>
      <vt:lpstr>Equity</vt:lpstr>
      <vt:lpstr>Big Data</vt:lpstr>
      <vt:lpstr>A lot of data these days</vt:lpstr>
      <vt:lpstr>Big Data</vt:lpstr>
      <vt:lpstr>Disk drive reading speeds</vt:lpstr>
      <vt:lpstr>RAID  (Redundant Array Independent Disks)</vt:lpstr>
      <vt:lpstr>Nodes, Racks and Clusters</vt:lpstr>
      <vt:lpstr>Microsoft Cluster Server</vt:lpstr>
      <vt:lpstr> </vt:lpstr>
      <vt:lpstr>HDFS (HaDoop File System)</vt:lpstr>
      <vt:lpstr>Map Reduce Process</vt:lpstr>
      <vt:lpstr>Example of Map-Reduce</vt:lpstr>
      <vt:lpstr>Hive   </vt:lpstr>
      <vt:lpstr>Features Of Hive</vt:lpstr>
      <vt:lpstr>Appendix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>Byrne, William</dc:creator>
  <cp:lastModifiedBy>Bill Byrne</cp:lastModifiedBy>
  <cp:revision>38</cp:revision>
  <dcterms:created xsi:type="dcterms:W3CDTF">2006-08-16T00:00:00Z</dcterms:created>
  <dcterms:modified xsi:type="dcterms:W3CDTF">2017-11-13T16:03:22Z</dcterms:modified>
</cp:coreProperties>
</file>