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5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4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9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2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69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Binomial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 smtClean="0"/>
              <a:t>Lattices (Binomial, Trinomial etc.)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Option modeling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Replicating an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Stock Option </a:t>
            </a:r>
            <a:r>
              <a:rPr lang="en-US" sz="1800" dirty="0" smtClean="0"/>
              <a:t>(by Shreve)</a:t>
            </a: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4		u=2 		d=1/2 		r=1/4		K=5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What is the value of the option today (time zero)?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probability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8 </a:t>
                </a:r>
                <a:r>
                  <a:rPr lang="en-US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 Option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Wingdings" panose="05000000000000000000" pitchFamily="2" charset="2"/>
                          </a:rPr>
                          <m:t>$8−$5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=$3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is p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probability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 Option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Wingdings" panose="05000000000000000000" pitchFamily="2" charset="2"/>
                          </a:rPr>
                          <m:t>$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Wingdings" panose="05000000000000000000" pitchFamily="2" charset="2"/>
                          </a:rPr>
                          <m:t>−$5)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= $0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is </a:t>
                </a:r>
                <a:r>
                  <a:rPr lang="en-US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q</a:t>
                </a:r>
                <a:endParaRPr lang="en-US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value of the option at time one is $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3p + $0q = $3p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value of the option at time zero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$3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1.25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3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Replicating the Option</a:t>
            </a:r>
            <a:r>
              <a:rPr lang="en-US" sz="1800" dirty="0" smtClean="0"/>
              <a:t>(by Shreve)</a:t>
            </a: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4		u=2 		d=1/2 		r=1/4		K=5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Suppose you take $1.20 and you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buy ½ share at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time 0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Since ½ share costs $4/2 = $2, you need to borrow $0.80.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At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time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one, we will have a half of a share and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owe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the bank $0.80 * 1.25 = $1 but we have ½ share of the stock which will be worth either $4 or $1.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Therefore at time one, we would have $4-$1=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$3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or $1-$1=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$0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which is exactly the time one payout of the stock option.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Therefore the option was worth $1.20 at time zero.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51" b="-2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0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Stock Option </a:t>
            </a:r>
            <a:r>
              <a:rPr lang="en-US" sz="1800" dirty="0" smtClean="0"/>
              <a:t>(by Shreve)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4		u=2 		d=1/2 		r=1/4		K=5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Assuming the option was worth $1.20 at time zero, 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$3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1.25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$1.20 </a:t>
                </a:r>
                <a:r>
                  <a:rPr lang="en-US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 </a:t>
                </a:r>
                <a:r>
                  <a:rPr lang="en-US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p = 0.50</a:t>
                </a:r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9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Stock Option </a:t>
            </a:r>
            <a:r>
              <a:rPr lang="en-US" sz="1800" dirty="0" smtClean="0"/>
              <a:t>(by Shreve)</a:t>
            </a: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4		u=2 		d=1/2 		r=1/4		K=5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Suppose the option market price is $1.21 instead of $1.20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We could sell the option for $1.21, take a $1.20 and replicate the stock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option which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will produce exactly the amount we need to have to pay off the caller and we have a guaranteed $0.01. </a:t>
                </a:r>
              </a:p>
              <a:p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0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Stock Option </a:t>
            </a:r>
            <a:r>
              <a:rPr lang="en-US" sz="1800" dirty="0" smtClean="0"/>
              <a:t>(by Shreve)</a:t>
            </a:r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4		u=2 		d=1/2 		r=1/4		K=5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Suppose the option market price is $1.19 instead of $1.20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We sell ½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share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from our inventory at time zero for $2. Take the $2 and buy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option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for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$1.19 and put the remaining $0.81 in the bank gaining 0.25% interest.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At time one, we will have $1.0125 and the option which will be worth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either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$3 or $0 minus ½ a share from our inventory.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So we would have either $4.0125 or 1.0125 which is $0.0125 more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than if we didn’t sell the </a:t>
                </a:r>
                <a:r>
                  <a:rPr lang="en-US" smtClean="0">
                    <a:solidFill>
                      <a:schemeClr val="tx1"/>
                    </a:solidFill>
                  </a:rPr>
                  <a:t>½ share. </a:t>
                </a:r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51" r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9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Set of {</a:t>
            </a:r>
            <a:r>
              <a:rPr lang="en-US" dirty="0" err="1" smtClean="0"/>
              <a:t>x,y,z</a:t>
            </a:r>
            <a:r>
              <a:rPr lang="en-US" dirty="0" smtClean="0"/>
              <a:t>} lattice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4983480" cy="3775364"/>
          </a:xfrm>
        </p:spPr>
      </p:pic>
    </p:spTree>
    <p:extLst>
      <p:ext uri="{BB962C8B-B14F-4D97-AF65-F5344CB8AC3E}">
        <p14:creationId xmlns:p14="http://schemas.microsoft.com/office/powerpoint/2010/main" val="22971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Lattice (W-L record)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93900"/>
            <a:ext cx="42672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7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Trinomial Lattice (Hockey Points)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93900"/>
            <a:ext cx="43434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8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period Binomial model for Stock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The beginning of the period time zero and the end of period time one.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At time zero, we have a positive stock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At time one, the Stock price will either b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(H) </a:t>
                </a:r>
                <a:r>
                  <a:rPr lang="en-US" dirty="0" smtClean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(T)</a:t>
                </a:r>
                <a:r>
                  <a:rPr lang="en-US" dirty="0" smtClean="0"/>
                  <a:t>               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:r>
                  <a:rPr lang="en-US" dirty="0" smtClean="0"/>
                  <a:t>(</a:t>
                </a:r>
                <a:r>
                  <a:rPr lang="en-US" dirty="0" smtClean="0"/>
                  <a:t>H stands for Heads and T </a:t>
                </a:r>
                <a:r>
                  <a:rPr lang="en-US" dirty="0"/>
                  <a:t>s</a:t>
                </a:r>
                <a:r>
                  <a:rPr lang="en-US" dirty="0" smtClean="0"/>
                  <a:t>tands for Tails)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Probability of heads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 and tails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q</a:t>
                </a:r>
                <a:r>
                  <a:rPr lang="en-US" dirty="0" smtClean="0"/>
                  <a:t>=(1-p)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We introduce two positive numbers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500" dirty="0" smtClean="0"/>
                  <a:t>       Notes: </a:t>
                </a:r>
              </a:p>
              <a:p>
                <a:pPr marL="0" indent="0">
                  <a:buNone/>
                </a:pPr>
                <a:r>
                  <a:rPr lang="en-US" sz="1500" dirty="0" smtClean="0"/>
                  <a:t>	u is the percent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500" dirty="0" smtClean="0"/>
                  <a:t> 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 smtClean="0"/>
                  <a:t>	d </a:t>
                </a:r>
                <a:r>
                  <a:rPr lang="en-US" sz="1500" dirty="0"/>
                  <a:t>is the percent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500" dirty="0"/>
                  <a:t> 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sz="1500" dirty="0"/>
                  <a:t>	</a:t>
                </a:r>
                <a:r>
                  <a:rPr lang="en-US" sz="1500" dirty="0" smtClean="0"/>
                  <a:t>we will let d &lt; u because heads is better than tails.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05" t="-2589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2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7206" y="1993393"/>
                <a:ext cx="8065294" cy="395020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Let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$100</a:t>
                </a:r>
                <a:r>
                  <a:rPr lang="en-US" dirty="0" smtClean="0"/>
                  <a:t>	u = 1.2		d = 0.8</a:t>
                </a:r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= u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$120 </a:t>
                </a:r>
                <a:endParaRPr lang="en-US" dirty="0" smtClean="0"/>
              </a:p>
              <a:p>
                <a:r>
                  <a:rPr lang="en-US" dirty="0" smtClean="0"/>
                  <a:t>                                     p</a:t>
                </a:r>
                <a:endParaRPr lang="en-US" dirty="0"/>
              </a:p>
              <a:p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$100 </a:t>
                </a:r>
              </a:p>
              <a:p>
                <a:r>
                  <a:rPr lang="en-US" i="1" dirty="0" smtClean="0"/>
                  <a:t>                                     q</a:t>
                </a:r>
              </a:p>
              <a:p>
                <a:r>
                  <a:rPr lang="en-US" b="0" dirty="0" smtClean="0">
                    <a:solidFill>
                      <a:srgbClr val="FF0000"/>
                    </a:solidFill>
                  </a:rPr>
                  <a:t>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= 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$80 </a:t>
                </a:r>
              </a:p>
              <a:p>
                <a:r>
                  <a:rPr lang="en-US" dirty="0" smtClean="0"/>
                  <a:t>Expected value is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120p + 80q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7206" y="1993393"/>
                <a:ext cx="8065294" cy="3950207"/>
              </a:xfrm>
              <a:blipFill rotWithShape="0">
                <a:blip r:embed="rId2"/>
                <a:stretch>
                  <a:fillRect t="-2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2557365" y="3124200"/>
            <a:ext cx="1295400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4191000"/>
            <a:ext cx="1338165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add an interest rate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</a:t>
            </a:r>
            <a:r>
              <a:rPr lang="en-US" dirty="0" smtClean="0"/>
              <a:t>someone </a:t>
            </a:r>
            <a:r>
              <a:rPr lang="en-US" dirty="0" smtClean="0"/>
              <a:t>may borrow money at the rate r and gain interest at that same rate r (not true in the real world but it’s makes the math easier). </a:t>
            </a:r>
          </a:p>
          <a:p>
            <a:endParaRPr lang="en-US" dirty="0"/>
          </a:p>
          <a:p>
            <a:r>
              <a:rPr lang="en-US" dirty="0" smtClean="0"/>
              <a:t>To not allow arbitrage, we assume that: </a:t>
            </a:r>
            <a:endParaRPr lang="en-US" dirty="0"/>
          </a:p>
          <a:p>
            <a:r>
              <a:rPr lang="en-US" dirty="0" smtClean="0"/>
              <a:t> 			</a:t>
            </a:r>
            <a:r>
              <a:rPr lang="en-US" dirty="0" smtClean="0">
                <a:solidFill>
                  <a:srgbClr val="FF0000"/>
                </a:solidFill>
              </a:rPr>
              <a:t>0 &lt; d &lt; 1+r &lt; u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</a:t>
                </a:r>
                <a:r>
                  <a:rPr lang="en-US" dirty="0" smtClean="0"/>
                  <a:t>our </a:t>
                </a:r>
                <a:r>
                  <a:rPr lang="en-US" dirty="0" smtClean="0"/>
                  <a:t>models, we let 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Examples) </a:t>
            </a:r>
          </a:p>
          <a:p>
            <a:r>
              <a:rPr lang="en-US" dirty="0"/>
              <a:t> </a:t>
            </a:r>
            <a:r>
              <a:rPr lang="en-US" dirty="0" smtClean="0"/>
              <a:t> 		d = 0.5 and u = 2</a:t>
            </a:r>
          </a:p>
          <a:p>
            <a:pPr lvl="1"/>
            <a:r>
              <a:rPr lang="en-US" dirty="0"/>
              <a:t> 		d = </a:t>
            </a:r>
            <a:r>
              <a:rPr lang="en-US" dirty="0" smtClean="0"/>
              <a:t>2/3 </a:t>
            </a:r>
            <a:r>
              <a:rPr lang="en-US" dirty="0"/>
              <a:t>and u = </a:t>
            </a:r>
            <a:r>
              <a:rPr lang="en-US" dirty="0" smtClean="0"/>
              <a:t>3/2</a:t>
            </a:r>
          </a:p>
          <a:p>
            <a:endParaRPr lang="en-US" dirty="0"/>
          </a:p>
          <a:p>
            <a:r>
              <a:rPr lang="en-US" dirty="0" smtClean="0"/>
              <a:t>This is common to do in financial mathematics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option in Binomial Lattice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the strike price is 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If we get a tails,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US" dirty="0" smtClean="0"/>
                  <a:t> is a negative number so we would not choose </a:t>
                </a:r>
                <a:r>
                  <a:rPr lang="en-US" dirty="0"/>
                  <a:t>to exercise the </a:t>
                </a:r>
                <a:r>
                  <a:rPr lang="en-US" dirty="0" smtClean="0"/>
                  <a:t>option </a:t>
                </a:r>
                <a:r>
                  <a:rPr lang="en-US" dirty="0" smtClean="0"/>
                  <a:t>and </a:t>
                </a:r>
                <a:r>
                  <a:rPr lang="en-US" dirty="0" smtClean="0"/>
                  <a:t>the option is worth $0  </a:t>
                </a:r>
              </a:p>
              <a:p>
                <a:r>
                  <a:rPr lang="en-US" dirty="0" smtClean="0"/>
                  <a:t>If we get a heads,  it is worth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– K 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So the option is worth,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– K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or 0 , whichever is more which we denote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this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FF0000"/>
                            </a:solidFill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3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126</TotalTime>
  <Words>406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Metropolitan</vt:lpstr>
      <vt:lpstr>Binomial Model</vt:lpstr>
      <vt:lpstr>Power Set of {x,y,z} lattice</vt:lpstr>
      <vt:lpstr>Binomial Lattice (W-L record)</vt:lpstr>
      <vt:lpstr>Trinomial Lattice (Hockey Points)</vt:lpstr>
      <vt:lpstr>1 period Binomial model for Stock</vt:lpstr>
      <vt:lpstr>Example </vt:lpstr>
      <vt:lpstr>We add an interest rate r</vt:lpstr>
      <vt:lpstr>For our models, we let d = 1/u</vt:lpstr>
      <vt:lpstr>Stock option in Binomial Lattice</vt:lpstr>
      <vt:lpstr>Example) Stock Option (by Shreve)</vt:lpstr>
      <vt:lpstr>Ex) Replicating the Option(by Shreve)</vt:lpstr>
      <vt:lpstr>Example) Stock Option (by Shreve)</vt:lpstr>
      <vt:lpstr>Example) Stock Option (by Shreve)</vt:lpstr>
      <vt:lpstr>Example) Stock Option (by Shreve)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Model</dc:title>
  <dc:creator>Byrne, William</dc:creator>
  <cp:lastModifiedBy>FDUUser</cp:lastModifiedBy>
  <cp:revision>20</cp:revision>
  <dcterms:created xsi:type="dcterms:W3CDTF">2006-08-16T00:00:00Z</dcterms:created>
  <dcterms:modified xsi:type="dcterms:W3CDTF">2015-01-12T22:02:21Z</dcterms:modified>
</cp:coreProperties>
</file>