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Black-Scholes</a:t>
            </a:r>
            <a:br>
              <a:rPr lang="en-US" dirty="0" smtClean="0"/>
            </a:br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Black Scholes</a:t>
            </a:r>
          </a:p>
          <a:p>
            <a:r>
              <a:rPr lang="en-US" dirty="0" smtClean="0"/>
              <a:t>Greeks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927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Ex) </a:t>
            </a:r>
            <a:r>
              <a:rPr lang="en-US" dirty="0"/>
              <a:t>P</a:t>
            </a:r>
            <a:r>
              <a:rPr lang="en-US" dirty="0" smtClean="0"/>
              <a:t>ut Option Price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0"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dirty="0" smtClean="0">
                    <a:latin typeface="Times New Roman"/>
                    <a:ea typeface="Times New Roman"/>
                  </a:rPr>
                  <a:t>Calculate the price of a 3-month European put option on a non-dividend stock with a stock price of $50, strike price of $50, the risk-free interest rate is 10%, and the volatility of 30%. </a:t>
                </a:r>
                <a:endParaRPr lang="en-US" sz="3600" dirty="0">
                  <a:effectLst/>
                  <a:latin typeface="Times New Roman"/>
                  <a:ea typeface="Times New Roman"/>
                </a:endParaRPr>
              </a:p>
              <a:p>
                <a:pPr marL="0"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dirty="0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3600" dirty="0">
                  <a:effectLst/>
                  <a:latin typeface="Times New Roman"/>
                  <a:ea typeface="Times New Roman"/>
                </a:endParaRPr>
              </a:p>
              <a:p>
                <a:pPr marL="0"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  <m:t>0</m:t>
                        </m:r>
                      </m:sub>
                    </m:sSub>
                    <m:r>
                      <a:rPr lang="en-US" i="1">
                        <a:effectLst/>
                        <a:latin typeface="Cambria Math"/>
                        <a:ea typeface="Times New Roman"/>
                      </a:rPr>
                      <m:t>=50</m:t>
                    </m:r>
                  </m:oMath>
                </a14:m>
                <a:r>
                  <a:rPr lang="en-US" dirty="0">
                    <a:effectLst/>
                    <a:latin typeface="Times New Roman"/>
                    <a:ea typeface="Times New Roman"/>
                  </a:rPr>
                  <a:t>, K=50, r = 0.1,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Times New Roman"/>
                      </a:rPr>
                      <m:t>𝜎</m:t>
                    </m:r>
                  </m:oMath>
                </a14:m>
                <a:r>
                  <a:rPr lang="en-US" dirty="0">
                    <a:effectLst/>
                    <a:latin typeface="Times New Roman"/>
                    <a:ea typeface="Times New Roman"/>
                  </a:rPr>
                  <a:t> = 0.3, T= 0.25</a:t>
                </a:r>
                <a:endParaRPr lang="en-US" sz="3600" dirty="0">
                  <a:effectLst/>
                  <a:latin typeface="Times New Roman"/>
                  <a:ea typeface="Times New Roman"/>
                </a:endParaRPr>
              </a:p>
              <a:p>
                <a:pPr marL="0"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dirty="0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3600" dirty="0">
                  <a:effectLst/>
                  <a:latin typeface="Times New Roman"/>
                  <a:ea typeface="Times New Roman"/>
                </a:endParaRPr>
              </a:p>
              <a:p>
                <a:pPr marL="0"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𝑑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/>
                                          <a:ea typeface="Times New Roman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rgbClr val="FF0000"/>
                                              </a:solidFill>
                                              <a:effectLst/>
                                              <a:latin typeface="Cambria Math"/>
                                              <a:ea typeface="Times New Roman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FF0000"/>
                                              </a:solidFill>
                                              <a:effectLst/>
                                              <a:latin typeface="Cambria Math"/>
                                              <a:ea typeface="Times New Roman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rgbClr val="FF0000"/>
                                              </a:solidFill>
                                              <a:effectLst/>
                                              <a:latin typeface="Cambria Math"/>
                                              <a:ea typeface="Times New Roman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/>
                                          <a:ea typeface="Times New Roman"/>
                                        </a:rPr>
                                        <m:t>𝐾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  <m:r>
                            <a:rPr lang="en-US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+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  <m:t>𝑟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/>
                                          <a:ea typeface="Times New Roman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/>
                                          <a:ea typeface="Times New Roman"/>
                                        </a:rPr>
                                        <m:t>𝜎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/>
                                          <a:ea typeface="Times New Roman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en-US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(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𝑇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𝑡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𝜎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  <m:t>𝑇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  <m:t>−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  <m:t>𝑡</m:t>
                              </m:r>
                            </m:e>
                          </m:rad>
                        </m:den>
                      </m:f>
                      <m:r>
                        <a:rPr lang="en-US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/>
                                          <a:ea typeface="Times New Roman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/>
                                          <a:ea typeface="Times New Roman"/>
                                        </a:rPr>
                                        <m:t>50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/>
                                          <a:ea typeface="Times New Roman"/>
                                        </a:rPr>
                                        <m:t>50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  <m:r>
                            <a:rPr lang="en-US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+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  <m:t>0.1−</m:t>
                              </m:r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/>
                                          <a:ea typeface="Times New Roman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solidFill>
                                                <a:srgbClr val="FF0000"/>
                                              </a:solidFill>
                                              <a:effectLst/>
                                              <a:latin typeface="Cambria Math"/>
                                              <a:ea typeface="Times New Roman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FF0000"/>
                                              </a:solidFill>
                                              <a:effectLst/>
                                              <a:latin typeface="Cambria Math"/>
                                              <a:ea typeface="Times New Roman"/>
                                            </a:rPr>
                                            <m:t>0.3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/>
                                          <a:ea typeface="Times New Roman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en-US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(0.25)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0.3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  <m:t>0.25</m:t>
                              </m:r>
                            </m:e>
                          </m:rad>
                        </m:den>
                      </m:f>
                      <m:r>
                        <a:rPr lang="en-US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</a:rPr>
                        <m:t>=0.2417 </m:t>
                      </m:r>
                    </m:oMath>
                  </m:oMathPara>
                </a14:m>
                <a:endParaRPr lang="en-US" sz="3600" dirty="0">
                  <a:solidFill>
                    <a:srgbClr val="FF0000"/>
                  </a:solidFill>
                  <a:effectLst/>
                  <a:latin typeface="Times New Roman"/>
                  <a:ea typeface="Times New Roman"/>
                </a:endParaRPr>
              </a:p>
              <a:p>
                <a:pPr marL="0"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dirty="0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3600" dirty="0">
                  <a:effectLst/>
                  <a:latin typeface="Times New Roman"/>
                  <a:ea typeface="Times New Roman"/>
                </a:endParaRPr>
              </a:p>
              <a:p>
                <a:pPr marL="0"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𝑑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solidFill>
                            <a:srgbClr val="00B0F0"/>
                          </a:solidFill>
                          <a:effectLst/>
                          <a:latin typeface="Cambria Math"/>
                          <a:ea typeface="Times New Roman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𝑑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rgbClr val="00B0F0"/>
                          </a:solidFill>
                          <a:effectLst/>
                          <a:latin typeface="Cambria Math"/>
                          <a:ea typeface="Times New Roman"/>
                        </a:rPr>
                        <m:t>−</m:t>
                      </m:r>
                      <m:r>
                        <a:rPr lang="en-US" i="1">
                          <a:solidFill>
                            <a:srgbClr val="00B0F0"/>
                          </a:solidFill>
                          <a:effectLst/>
                          <a:latin typeface="Cambria Math"/>
                          <a:ea typeface="Times New Roman"/>
                        </a:rPr>
                        <m:t>𝜎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𝑇</m:t>
                          </m:r>
                          <m:r>
                            <a:rPr lang="en-US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𝑡</m:t>
                          </m:r>
                        </m:e>
                      </m:rad>
                      <m:r>
                        <a:rPr lang="en-US" i="1">
                          <a:solidFill>
                            <a:srgbClr val="00B0F0"/>
                          </a:solidFill>
                          <a:effectLst/>
                          <a:latin typeface="Cambria Math"/>
                          <a:ea typeface="Times New Roman"/>
                        </a:rPr>
                        <m:t>=0.2417− 0.3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0.25</m:t>
                          </m:r>
                        </m:e>
                      </m:rad>
                      <m:r>
                        <a:rPr lang="en-US" i="1">
                          <a:solidFill>
                            <a:srgbClr val="00B0F0"/>
                          </a:solidFill>
                          <a:effectLst/>
                          <a:latin typeface="Cambria Math"/>
                          <a:ea typeface="Times New Roman"/>
                        </a:rPr>
                        <m:t>=0.0917</m:t>
                      </m:r>
                    </m:oMath>
                  </m:oMathPara>
                </a14:m>
                <a:endParaRPr lang="en-US" sz="3600" dirty="0">
                  <a:solidFill>
                    <a:srgbClr val="00B0F0"/>
                  </a:solidFill>
                  <a:effectLst/>
                  <a:latin typeface="Times New Roman"/>
                  <a:ea typeface="Times New Roman"/>
                </a:endParaRPr>
              </a:p>
              <a:p>
                <a:pPr marL="0"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dirty="0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3600" dirty="0">
                  <a:effectLst/>
                  <a:latin typeface="Times New Roman"/>
                  <a:ea typeface="Times New Roman"/>
                </a:endParaRPr>
              </a:p>
              <a:p>
                <a:pPr marL="0"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dirty="0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3600" dirty="0">
                  <a:effectLst/>
                  <a:latin typeface="Times New Roman"/>
                  <a:ea typeface="Times New Roman"/>
                </a:endParaRPr>
              </a:p>
              <a:p>
                <a:pPr marL="0"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effectLst/>
                          <a:latin typeface="Cambria Math"/>
                          <a:ea typeface="Times New Roman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dPr>
                        <m:e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  <m:t>𝑆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  <m:t>,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effectLst/>
                          <a:latin typeface="Cambria Math"/>
                          <a:ea typeface="Times New Roman"/>
                        </a:rPr>
                        <m:t>= </m:t>
                      </m:r>
                      <m:r>
                        <a:rPr lang="en-US" i="1">
                          <a:effectLst/>
                          <a:latin typeface="Cambria Math"/>
                          <a:ea typeface="Times New Roman"/>
                        </a:rPr>
                        <m:t>𝐾</m:t>
                      </m:r>
                      <m:sSub>
                        <m:sSubPr>
                          <m:ctrlP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en-US" i="1"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effectLst/>
                                  <a:latin typeface="Cambria Math"/>
                                  <a:ea typeface="Times New Roman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effectLst/>
                                  <a:latin typeface="Cambria Math"/>
                                  <a:ea typeface="Times New Roman"/>
                                </a:rPr>
                                <m:t>−</m:t>
                              </m:r>
                              <m:r>
                                <a:rPr lang="en-US" i="1">
                                  <a:effectLst/>
                                  <a:latin typeface="Cambria Math"/>
                                  <a:ea typeface="Times New Roman"/>
                                </a:rPr>
                                <m:t>𝑟</m:t>
                              </m:r>
                              <m:r>
                                <a:rPr lang="en-US" i="1">
                                  <a:effectLst/>
                                  <a:latin typeface="Cambria Math"/>
                                  <a:ea typeface="Times New Roman"/>
                                </a:rPr>
                                <m:t>(</m:t>
                              </m:r>
                              <m:r>
                                <a:rPr lang="en-US" i="1">
                                  <a:effectLst/>
                                  <a:latin typeface="Cambria Math"/>
                                  <a:ea typeface="Times New Roman"/>
                                </a:rPr>
                                <m:t>𝑇</m:t>
                              </m:r>
                              <m:r>
                                <a:rPr lang="en-US" i="1">
                                  <a:effectLst/>
                                  <a:latin typeface="Cambria Math"/>
                                  <a:ea typeface="Times New Roman"/>
                                </a:rPr>
                                <m:t>−</m:t>
                              </m:r>
                              <m:r>
                                <a:rPr lang="en-US" i="1">
                                  <a:effectLst/>
                                  <a:latin typeface="Cambria Math"/>
                                  <a:ea typeface="Times New Roman"/>
                                </a:rPr>
                                <m:t>𝑡</m:t>
                              </m:r>
                              <m:r>
                                <a:rPr lang="en-US" i="1">
                                  <a:effectLst/>
                                  <a:latin typeface="Cambria Math"/>
                                  <a:ea typeface="Times New Roman"/>
                                </a:rPr>
                                <m:t>)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/>
                              <a:ea typeface="Times New Roman"/>
                            </a:rPr>
                            <m:t>Φ</m:t>
                          </m:r>
                          <m:d>
                            <m:dPr>
                              <m:ctrlPr>
                                <a:rPr lang="en-US" i="1"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effectLst/>
                                  <a:latin typeface="Cambria Math"/>
                                  <a:ea typeface="Times New Roman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i="1"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  <m:t>− 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  <m:t>𝑡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>
                          <a:effectLst/>
                          <a:latin typeface="Cambria Math"/>
                          <a:ea typeface="Times New Roman"/>
                        </a:rPr>
                        <m:t>Φ</m:t>
                      </m:r>
                      <m:d>
                        <m:dPr>
                          <m:ctrlP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effectLst/>
                                  <a:latin typeface="Cambria Math"/>
                                  <a:ea typeface="Times New Roman"/>
                                </a:rPr>
                                <m:t>−</m:t>
                              </m:r>
                              <m:r>
                                <a:rPr lang="en-US" i="1">
                                  <a:effectLst/>
                                  <a:latin typeface="Cambria Math"/>
                                  <a:ea typeface="Times New Roman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i="1">
                                  <a:effectLst/>
                                  <a:latin typeface="Cambria Math"/>
                                  <a:ea typeface="Times New Roman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effectLst/>
                          <a:latin typeface="Cambria Math"/>
                          <a:ea typeface="Times New Roman"/>
                        </a:rPr>
                        <m:t>                    </m:t>
                      </m:r>
                    </m:oMath>
                  </m:oMathPara>
                </a14:m>
                <a:endParaRPr lang="en-US" sz="3600" dirty="0">
                  <a:effectLst/>
                  <a:latin typeface="Times New Roman"/>
                  <a:ea typeface="Times New Roman"/>
                </a:endParaRPr>
              </a:p>
              <a:p>
                <a:pPr marL="0"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dirty="0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3600" dirty="0">
                  <a:effectLst/>
                  <a:latin typeface="Times New Roman"/>
                  <a:ea typeface="Times New Roman"/>
                </a:endParaRPr>
              </a:p>
              <a:p>
                <a:pPr marL="0"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effectLst/>
                          <a:latin typeface="Cambria Math"/>
                          <a:ea typeface="Times New Roman"/>
                        </a:rPr>
                        <m:t>= 50</m:t>
                      </m:r>
                      <m:sSup>
                        <m:sSupPr>
                          <m:ctrlP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sSupPr>
                        <m:e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  <m:t>−0.1∗0.25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>
                          <a:effectLst/>
                          <a:latin typeface="Cambria Math"/>
                          <a:ea typeface="Times New Roman"/>
                        </a:rPr>
                        <m:t>Φ</m:t>
                      </m:r>
                      <m:d>
                        <m:dPr>
                          <m:ctrlP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effectLst/>
                              <a:latin typeface="Cambria Math"/>
                              <a:ea typeface="Times New Roman"/>
                            </a:rPr>
                            <m:t>−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  <m:t>0.0917</m:t>
                          </m:r>
                        </m:e>
                      </m:d>
                      <m:r>
                        <a:rPr lang="en-US" i="1">
                          <a:effectLst/>
                          <a:latin typeface="Cambria Math"/>
                          <a:ea typeface="Times New Roman"/>
                        </a:rPr>
                        <m:t>− 50</m:t>
                      </m:r>
                      <m:r>
                        <m:rPr>
                          <m:sty m:val="p"/>
                        </m:rPr>
                        <a:rPr lang="en-US">
                          <a:effectLst/>
                          <a:latin typeface="Cambria Math"/>
                          <a:ea typeface="Times New Roman"/>
                        </a:rPr>
                        <m:t>Φ</m:t>
                      </m:r>
                      <m:d>
                        <m:dPr>
                          <m:ctrlP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dPr>
                        <m:e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  <m:t>−0.2417</m:t>
                          </m:r>
                        </m:e>
                      </m:d>
                      <m:r>
                        <a:rPr lang="en-US" i="1">
                          <a:effectLst/>
                          <a:latin typeface="Cambria Math"/>
                          <a:ea typeface="Times New Roman"/>
                        </a:rPr>
                        <m:t>   </m:t>
                      </m:r>
                    </m:oMath>
                  </m:oMathPara>
                </a14:m>
                <a:endParaRPr lang="en-US" sz="3600" dirty="0">
                  <a:effectLst/>
                  <a:latin typeface="Times New Roman"/>
                  <a:ea typeface="Times New Roman"/>
                </a:endParaRPr>
              </a:p>
              <a:p>
                <a:pPr marL="0"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dirty="0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3600" dirty="0">
                  <a:effectLst/>
                  <a:latin typeface="Times New Roman"/>
                  <a:ea typeface="Times New Roman"/>
                </a:endParaRPr>
              </a:p>
              <a:p>
                <a:pPr marL="0"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effectLst/>
                          <a:latin typeface="Cambria Math"/>
                          <a:ea typeface="Times New Roman"/>
                        </a:rPr>
                        <m:t>= 50</m:t>
                      </m:r>
                      <m:sSup>
                        <m:sSupPr>
                          <m:ctrlP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sSupPr>
                        <m:e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  <m:t>∗0.4634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  <m:t>−0.025</m:t>
                          </m:r>
                        </m:sup>
                      </m:sSup>
                      <m:r>
                        <a:rPr lang="en-US" i="1">
                          <a:effectLst/>
                          <a:latin typeface="Cambria Math"/>
                          <a:ea typeface="Times New Roman"/>
                        </a:rPr>
                        <m:t>− 50∗</m:t>
                      </m:r>
                      <m:r>
                        <a:rPr lang="en-US">
                          <a:effectLst/>
                          <a:latin typeface="Cambria Math"/>
                          <a:ea typeface="Times New Roman"/>
                        </a:rPr>
                        <m:t>0.4045=2.37</m:t>
                      </m:r>
                      <m:r>
                        <a:rPr lang="en-US" i="1">
                          <a:effectLst/>
                          <a:latin typeface="Cambria Math"/>
                          <a:ea typeface="Times New Roman"/>
                        </a:rPr>
                        <m:t>   </m:t>
                      </m:r>
                    </m:oMath>
                  </m:oMathPara>
                </a14:m>
                <a:endParaRPr lang="en-US" sz="3600" dirty="0">
                  <a:effectLst/>
                  <a:latin typeface="Times New Roman"/>
                  <a:ea typeface="Times New Roman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8" t="-1184" r="-4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6449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Ex) add a dividend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0"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  <a:ea typeface="Times New Roman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  <m:t> 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effectLst/>
                          <a:latin typeface="Cambria Math"/>
                          <a:ea typeface="Times New Roman"/>
                        </a:rPr>
                        <m:t>=50−1.50 </m:t>
                      </m:r>
                      <m:sSup>
                        <m:sSupPr>
                          <m:ctrlP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sSupPr>
                        <m:e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  <m:t>−0.1667∗0.1</m:t>
                          </m:r>
                        </m:sup>
                      </m:sSup>
                      <m:r>
                        <a:rPr lang="en-US" i="1">
                          <a:effectLst/>
                          <a:latin typeface="Cambria Math"/>
                          <a:ea typeface="Times New Roman"/>
                        </a:rPr>
                        <m:t>=48.52</m:t>
                      </m:r>
                    </m:oMath>
                  </m:oMathPara>
                </a14:m>
                <a:endParaRPr lang="en-US" sz="3600" dirty="0">
                  <a:effectLst/>
                  <a:latin typeface="Times New Roman"/>
                  <a:ea typeface="Times New Roman"/>
                </a:endParaRPr>
              </a:p>
              <a:p>
                <a:pPr marL="0"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dirty="0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3600" dirty="0">
                  <a:effectLst/>
                  <a:latin typeface="Times New Roman"/>
                  <a:ea typeface="Times New Roman"/>
                </a:endParaRPr>
              </a:p>
              <a:p>
                <a:pPr marL="0"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dirty="0">
                    <a:effectLst/>
                    <a:latin typeface="Times New Roman"/>
                    <a:ea typeface="Times New Roman"/>
                  </a:rPr>
                  <a:t>So we not have </a:t>
                </a:r>
                <a:endParaRPr lang="en-US" sz="3600" dirty="0">
                  <a:effectLst/>
                  <a:latin typeface="Times New Roman"/>
                  <a:ea typeface="Times New Roman"/>
                </a:endParaRPr>
              </a:p>
              <a:p>
                <a:pPr marL="0"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dirty="0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3600" dirty="0">
                  <a:effectLst/>
                  <a:latin typeface="Times New Roman"/>
                  <a:ea typeface="Times New Roman"/>
                </a:endParaRPr>
              </a:p>
              <a:p>
                <a:pPr marL="0"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  <m:t>0</m:t>
                        </m:r>
                      </m:sub>
                    </m:sSub>
                    <m:r>
                      <a:rPr lang="en-US" i="1">
                        <a:effectLst/>
                        <a:latin typeface="Cambria Math"/>
                        <a:ea typeface="Times New Roman"/>
                      </a:rPr>
                      <m:t>=48.52</m:t>
                    </m:r>
                  </m:oMath>
                </a14:m>
                <a:r>
                  <a:rPr lang="en-US" dirty="0">
                    <a:effectLst/>
                    <a:latin typeface="Times New Roman"/>
                    <a:ea typeface="Times New Roman"/>
                  </a:rPr>
                  <a:t>, K=50, r = 0.1,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Times New Roman"/>
                      </a:rPr>
                      <m:t>𝜎</m:t>
                    </m:r>
                  </m:oMath>
                </a14:m>
                <a:r>
                  <a:rPr lang="en-US" dirty="0">
                    <a:effectLst/>
                    <a:latin typeface="Times New Roman"/>
                    <a:ea typeface="Times New Roman"/>
                  </a:rPr>
                  <a:t> = 0.3, T= 0.25</a:t>
                </a:r>
                <a:endParaRPr lang="en-US" sz="3600" dirty="0">
                  <a:effectLst/>
                  <a:latin typeface="Times New Roman"/>
                  <a:ea typeface="Times New Roman"/>
                </a:endParaRPr>
              </a:p>
              <a:p>
                <a:pPr marL="0"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dirty="0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3600" dirty="0">
                  <a:effectLst/>
                  <a:latin typeface="Times New Roman"/>
                  <a:ea typeface="Times New Roman"/>
                </a:endParaRPr>
              </a:p>
              <a:p>
                <a:pPr marL="0"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𝑑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/>
                                          <a:ea typeface="Times New Roman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rgbClr val="FF0000"/>
                                              </a:solidFill>
                                              <a:effectLst/>
                                              <a:latin typeface="Cambria Math"/>
                                              <a:ea typeface="Times New Roman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FF0000"/>
                                              </a:solidFill>
                                              <a:effectLst/>
                                              <a:latin typeface="Cambria Math"/>
                                              <a:ea typeface="Times New Roman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rgbClr val="FF0000"/>
                                              </a:solidFill>
                                              <a:effectLst/>
                                              <a:latin typeface="Cambria Math"/>
                                              <a:ea typeface="Times New Roman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/>
                                          <a:ea typeface="Times New Roman"/>
                                        </a:rPr>
                                        <m:t>𝐾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  <m:r>
                            <a:rPr lang="en-US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+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  <m:t>𝑟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/>
                                          <a:ea typeface="Times New Roman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/>
                                          <a:ea typeface="Times New Roman"/>
                                        </a:rPr>
                                        <m:t>𝜎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/>
                                          <a:ea typeface="Times New Roman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en-US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(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𝑇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𝑡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𝜎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  <m:t>𝑇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  <m:t>−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  <m:t>𝑡</m:t>
                              </m:r>
                            </m:e>
                          </m:rad>
                        </m:den>
                      </m:f>
                      <m:r>
                        <a:rPr lang="en-US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/>
                                          <a:ea typeface="Times New Roman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/>
                                          <a:ea typeface="Times New Roman"/>
                                        </a:rPr>
                                        <m:t>48.52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/>
                                          <a:ea typeface="Times New Roman"/>
                                        </a:rPr>
                                        <m:t>50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  <m:r>
                            <a:rPr lang="en-US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+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  <m:t>0.1−</m:t>
                              </m:r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/>
                                          <a:ea typeface="Times New Roman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solidFill>
                                                <a:srgbClr val="FF0000"/>
                                              </a:solidFill>
                                              <a:effectLst/>
                                              <a:latin typeface="Cambria Math"/>
                                              <a:ea typeface="Times New Roman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FF0000"/>
                                              </a:solidFill>
                                              <a:effectLst/>
                                              <a:latin typeface="Cambria Math"/>
                                              <a:ea typeface="Times New Roman"/>
                                            </a:rPr>
                                            <m:t>0.3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/>
                                          <a:ea typeface="Times New Roman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en-US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(0.25)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0.3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  <m:t>0.25</m:t>
                              </m:r>
                            </m:e>
                          </m:rad>
                        </m:den>
                      </m:f>
                      <m:r>
                        <a:rPr lang="en-US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</a:rPr>
                        <m:t>=0.0414 </m:t>
                      </m:r>
                    </m:oMath>
                  </m:oMathPara>
                </a14:m>
                <a:endParaRPr lang="en-US" sz="3600" dirty="0">
                  <a:solidFill>
                    <a:srgbClr val="FF0000"/>
                  </a:solidFill>
                  <a:effectLst/>
                  <a:latin typeface="Times New Roman"/>
                  <a:ea typeface="Times New Roman"/>
                </a:endParaRPr>
              </a:p>
              <a:p>
                <a:pPr marL="0"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dirty="0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3600" dirty="0">
                  <a:effectLst/>
                  <a:latin typeface="Times New Roman"/>
                  <a:ea typeface="Times New Roman"/>
                </a:endParaRPr>
              </a:p>
              <a:p>
                <a:pPr marL="0"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𝑑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solidFill>
                            <a:srgbClr val="00B0F0"/>
                          </a:solidFill>
                          <a:effectLst/>
                          <a:latin typeface="Cambria Math"/>
                          <a:ea typeface="Times New Roman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𝑑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rgbClr val="00B0F0"/>
                          </a:solidFill>
                          <a:effectLst/>
                          <a:latin typeface="Cambria Math"/>
                          <a:ea typeface="Times New Roman"/>
                        </a:rPr>
                        <m:t>−</m:t>
                      </m:r>
                      <m:r>
                        <a:rPr lang="en-US" i="1">
                          <a:solidFill>
                            <a:srgbClr val="00B0F0"/>
                          </a:solidFill>
                          <a:effectLst/>
                          <a:latin typeface="Cambria Math"/>
                          <a:ea typeface="Times New Roman"/>
                        </a:rPr>
                        <m:t>𝜎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𝑇</m:t>
                          </m:r>
                          <m:r>
                            <a:rPr lang="en-US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𝑡</m:t>
                          </m:r>
                        </m:e>
                      </m:rad>
                      <m:r>
                        <a:rPr lang="en-US" i="1">
                          <a:solidFill>
                            <a:srgbClr val="00B0F0"/>
                          </a:solidFill>
                          <a:effectLst/>
                          <a:latin typeface="Cambria Math"/>
                          <a:ea typeface="Times New Roman"/>
                        </a:rPr>
                        <m:t>=0.0414− 0.3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0.25</m:t>
                          </m:r>
                        </m:e>
                      </m:rad>
                      <m:r>
                        <a:rPr lang="en-US" i="1">
                          <a:solidFill>
                            <a:srgbClr val="00B0F0"/>
                          </a:solidFill>
                          <a:effectLst/>
                          <a:latin typeface="Cambria Math"/>
                          <a:ea typeface="Times New Roman"/>
                        </a:rPr>
                        <m:t>=−0.1086</m:t>
                      </m:r>
                    </m:oMath>
                  </m:oMathPara>
                </a14:m>
                <a:endParaRPr lang="en-US" sz="3600" dirty="0">
                  <a:solidFill>
                    <a:srgbClr val="00B0F0"/>
                  </a:solidFill>
                  <a:effectLst/>
                  <a:latin typeface="Times New Roman"/>
                  <a:ea typeface="Times New Roman"/>
                </a:endParaRPr>
              </a:p>
              <a:p>
                <a:pPr marL="0"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dirty="0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3600" dirty="0">
                  <a:effectLst/>
                  <a:latin typeface="Times New Roman"/>
                  <a:ea typeface="Times New Roman"/>
                </a:endParaRPr>
              </a:p>
              <a:p>
                <a:pPr marL="0"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dirty="0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3600" dirty="0">
                  <a:effectLst/>
                  <a:latin typeface="Times New Roman"/>
                  <a:ea typeface="Times New Roman"/>
                </a:endParaRPr>
              </a:p>
              <a:p>
                <a:pPr marL="0"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effectLst/>
                          <a:latin typeface="Cambria Math"/>
                          <a:ea typeface="Times New Roman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dPr>
                        <m:e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  <m:t>𝑆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  <m:t>,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effectLst/>
                          <a:latin typeface="Cambria Math"/>
                          <a:ea typeface="Times New Roman"/>
                        </a:rPr>
                        <m:t>= </m:t>
                      </m:r>
                      <m:r>
                        <a:rPr lang="en-US" i="1">
                          <a:effectLst/>
                          <a:latin typeface="Cambria Math"/>
                          <a:ea typeface="Times New Roman"/>
                        </a:rPr>
                        <m:t>𝐾</m:t>
                      </m:r>
                      <m:sSub>
                        <m:sSubPr>
                          <m:ctrlP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en-US" i="1"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effectLst/>
                                  <a:latin typeface="Cambria Math"/>
                                  <a:ea typeface="Times New Roman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effectLst/>
                                  <a:latin typeface="Cambria Math"/>
                                  <a:ea typeface="Times New Roman"/>
                                </a:rPr>
                                <m:t>−</m:t>
                              </m:r>
                              <m:r>
                                <a:rPr lang="en-US" i="1">
                                  <a:effectLst/>
                                  <a:latin typeface="Cambria Math"/>
                                  <a:ea typeface="Times New Roman"/>
                                </a:rPr>
                                <m:t>𝑟</m:t>
                              </m:r>
                              <m:r>
                                <a:rPr lang="en-US" i="1">
                                  <a:effectLst/>
                                  <a:latin typeface="Cambria Math"/>
                                  <a:ea typeface="Times New Roman"/>
                                </a:rPr>
                                <m:t>(</m:t>
                              </m:r>
                              <m:r>
                                <a:rPr lang="en-US" i="1">
                                  <a:effectLst/>
                                  <a:latin typeface="Cambria Math"/>
                                  <a:ea typeface="Times New Roman"/>
                                </a:rPr>
                                <m:t>𝑇</m:t>
                              </m:r>
                              <m:r>
                                <a:rPr lang="en-US" i="1">
                                  <a:effectLst/>
                                  <a:latin typeface="Cambria Math"/>
                                  <a:ea typeface="Times New Roman"/>
                                </a:rPr>
                                <m:t>−</m:t>
                              </m:r>
                              <m:r>
                                <a:rPr lang="en-US" i="1">
                                  <a:effectLst/>
                                  <a:latin typeface="Cambria Math"/>
                                  <a:ea typeface="Times New Roman"/>
                                </a:rPr>
                                <m:t>𝑡</m:t>
                              </m:r>
                              <m:r>
                                <a:rPr lang="en-US" i="1">
                                  <a:effectLst/>
                                  <a:latin typeface="Cambria Math"/>
                                  <a:ea typeface="Times New Roman"/>
                                </a:rPr>
                                <m:t>)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/>
                              <a:ea typeface="Times New Roman"/>
                            </a:rPr>
                            <m:t>Φ</m:t>
                          </m:r>
                          <m:d>
                            <m:dPr>
                              <m:ctrlPr>
                                <a:rPr lang="en-US" i="1"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effectLst/>
                                  <a:latin typeface="Cambria Math"/>
                                  <a:ea typeface="Times New Roman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i="1"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  <m:t>− 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  <m:t>𝑡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>
                          <a:effectLst/>
                          <a:latin typeface="Cambria Math"/>
                          <a:ea typeface="Times New Roman"/>
                        </a:rPr>
                        <m:t>Φ</m:t>
                      </m:r>
                      <m:d>
                        <m:dPr>
                          <m:ctrlP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effectLst/>
                                  <a:latin typeface="Cambria Math"/>
                                  <a:ea typeface="Times New Roman"/>
                                </a:rPr>
                                <m:t>−</m:t>
                              </m:r>
                              <m:r>
                                <a:rPr lang="en-US" i="1">
                                  <a:effectLst/>
                                  <a:latin typeface="Cambria Math"/>
                                  <a:ea typeface="Times New Roman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i="1">
                                  <a:effectLst/>
                                  <a:latin typeface="Cambria Math"/>
                                  <a:ea typeface="Times New Roman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effectLst/>
                          <a:latin typeface="Cambria Math"/>
                          <a:ea typeface="Times New Roman"/>
                        </a:rPr>
                        <m:t>                    </m:t>
                      </m:r>
                    </m:oMath>
                  </m:oMathPara>
                </a14:m>
                <a:endParaRPr lang="en-US" sz="3600" dirty="0">
                  <a:effectLst/>
                  <a:latin typeface="Times New Roman"/>
                  <a:ea typeface="Times New Roman"/>
                </a:endParaRPr>
              </a:p>
              <a:p>
                <a:pPr marL="0"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dirty="0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3600" dirty="0">
                  <a:effectLst/>
                  <a:latin typeface="Times New Roman"/>
                  <a:ea typeface="Times New Roman"/>
                </a:endParaRPr>
              </a:p>
              <a:p>
                <a:pPr marL="0"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effectLst/>
                          <a:latin typeface="Cambria Math"/>
                          <a:ea typeface="Times New Roman"/>
                        </a:rPr>
                        <m:t>= 50</m:t>
                      </m:r>
                      <m:sSup>
                        <m:sSupPr>
                          <m:ctrlP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sSupPr>
                        <m:e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  <m:t>−0.1∗0.25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>
                          <a:effectLst/>
                          <a:latin typeface="Cambria Math"/>
                          <a:ea typeface="Times New Roman"/>
                        </a:rPr>
                        <m:t>Φ</m:t>
                      </m:r>
                      <m:d>
                        <m:dPr>
                          <m:ctrlP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effectLst/>
                              <a:latin typeface="Cambria Math"/>
                              <a:ea typeface="Times New Roman"/>
                            </a:rPr>
                            <m:t>−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  <m:t>0.1086</m:t>
                          </m:r>
                        </m:e>
                      </m:d>
                      <m:r>
                        <a:rPr lang="en-US" i="1">
                          <a:effectLst/>
                          <a:latin typeface="Cambria Math"/>
                          <a:ea typeface="Times New Roman"/>
                        </a:rPr>
                        <m:t>− 48.52</m:t>
                      </m:r>
                      <m:r>
                        <m:rPr>
                          <m:sty m:val="p"/>
                        </m:rPr>
                        <a:rPr lang="en-US">
                          <a:effectLst/>
                          <a:latin typeface="Cambria Math"/>
                          <a:ea typeface="Times New Roman"/>
                        </a:rPr>
                        <m:t>Φ</m:t>
                      </m:r>
                      <m:d>
                        <m:dPr>
                          <m:ctrlP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dPr>
                        <m:e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  <m:t>−0.0414</m:t>
                          </m:r>
                        </m:e>
                      </m:d>
                      <m:r>
                        <a:rPr lang="en-US" i="1">
                          <a:effectLst/>
                          <a:latin typeface="Cambria Math"/>
                          <a:ea typeface="Times New Roman"/>
                        </a:rPr>
                        <m:t>   </m:t>
                      </m:r>
                    </m:oMath>
                  </m:oMathPara>
                </a14:m>
                <a:endParaRPr lang="en-US" sz="3600" dirty="0">
                  <a:effectLst/>
                  <a:latin typeface="Times New Roman"/>
                  <a:ea typeface="Times New Roman"/>
                </a:endParaRPr>
              </a:p>
              <a:p>
                <a:pPr marL="0"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dirty="0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3600" dirty="0">
                  <a:effectLst/>
                  <a:latin typeface="Times New Roman"/>
                  <a:ea typeface="Times New Roman"/>
                </a:endParaRPr>
              </a:p>
              <a:p>
                <a:pPr marL="0"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effectLst/>
                          <a:latin typeface="Cambria Math"/>
                          <a:ea typeface="Times New Roman"/>
                        </a:rPr>
                        <m:t>= 50</m:t>
                      </m:r>
                      <m:sSup>
                        <m:sSupPr>
                          <m:ctrlP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sSupPr>
                        <m:e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  <m:t>∗0.5432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</a:rPr>
                            <m:t>−0.025</m:t>
                          </m:r>
                        </m:sup>
                      </m:sSup>
                      <m:r>
                        <a:rPr lang="en-US" i="1">
                          <a:effectLst/>
                          <a:latin typeface="Cambria Math"/>
                          <a:ea typeface="Times New Roman"/>
                        </a:rPr>
                        <m:t>− 48.52∗</m:t>
                      </m:r>
                      <m:r>
                        <a:rPr lang="en-US">
                          <a:effectLst/>
                          <a:latin typeface="Cambria Math"/>
                          <a:ea typeface="Times New Roman"/>
                        </a:rPr>
                        <m:t>0.4835=3.03</m:t>
                      </m:r>
                      <m:r>
                        <a:rPr lang="en-US" i="1">
                          <a:effectLst/>
                          <a:latin typeface="Cambria Math"/>
                          <a:ea typeface="Times New Roman"/>
                        </a:rPr>
                        <m:t>  </m:t>
                      </m:r>
                    </m:oMath>
                  </m:oMathPara>
                </a14:m>
                <a:endParaRPr lang="en-US" sz="3600" dirty="0">
                  <a:effectLst/>
                  <a:latin typeface="Times New Roman"/>
                  <a:ea typeface="Times New Roman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4144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Implied volatility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implied volatility if the volatility that makes the Black-Scholes price of an option equal to its market price.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market price will drive the “Black-Scholes” implied volatility.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107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the Greeks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63040" y="1905000"/>
                <a:ext cx="6309360" cy="4038599"/>
              </a:xfrm>
            </p:spPr>
            <p:txBody>
              <a:bodyPr>
                <a:normAutofit fontScale="92500" lnSpcReduction="20000"/>
              </a:bodyPr>
              <a:lstStyle/>
              <a:p>
                <a:pPr marL="0" marR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en-US" dirty="0" smtClean="0">
                    <a:ea typeface="Times New Roman"/>
                  </a:rPr>
                  <a:t>Stock price 	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Times New Roman"/>
                      </a:rPr>
                      <m:t>𝑑𝑒𝑙𝑡𝑎</m:t>
                    </m:r>
                    <m:r>
                      <a:rPr lang="en-US" i="1" smtClean="0">
                        <a:latin typeface="Cambria Math"/>
                        <a:ea typeface="Times New Roman"/>
                      </a:rPr>
                      <m:t>= </m:t>
                    </m:r>
                    <m:f>
                      <m:fPr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  <m:t>𝜕</m:t>
                        </m:r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  <m:t>𝐶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  <m:t>𝜕</m:t>
                        </m:r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  <m:t>𝑆</m:t>
                        </m:r>
                      </m:den>
                    </m:f>
                    <m:r>
                      <a:rPr lang="en-US" i="1">
                        <a:effectLst/>
                        <a:latin typeface="Cambria Math"/>
                        <a:ea typeface="Times New Roman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effectLst/>
                        <a:latin typeface="Cambria Math"/>
                        <a:ea typeface="Times New Roman"/>
                      </a:rPr>
                      <m:t>Φ</m:t>
                    </m:r>
                    <m:r>
                      <a:rPr lang="en-US" i="1">
                        <a:effectLst/>
                        <a:latin typeface="Cambria Math"/>
                        <a:ea typeface="Times New Roman"/>
                      </a:rPr>
                      <m:t>(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effectLst/>
                            <a:latin typeface="Cambria Math"/>
                            <a:ea typeface="Times New Roman"/>
                          </a:rPr>
                          <m:t>d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  <m:t>1</m:t>
                        </m:r>
                      </m:sub>
                    </m:sSub>
                    <m:r>
                      <a:rPr lang="en-US" i="1">
                        <a:effectLst/>
                        <a:latin typeface="Cambria Math"/>
                        <a:ea typeface="Times New Roman"/>
                      </a:rPr>
                      <m:t>)</m:t>
                    </m:r>
                  </m:oMath>
                </a14:m>
                <a:endParaRPr lang="en-US" dirty="0">
                  <a:effectLst/>
                  <a:latin typeface="Times New Roman"/>
                  <a:ea typeface="Times New Roman"/>
                </a:endParaRPr>
              </a:p>
              <a:p>
                <a:pPr marL="0" marR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en-US" dirty="0" smtClean="0">
                    <a:solidFill>
                      <a:srgbClr val="FF0000"/>
                    </a:solidFill>
                    <a:ea typeface="Times New Roman"/>
                  </a:rPr>
                  <a:t>Delta		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Times New Roman"/>
                      </a:rPr>
                      <m:t>𝑔𝑎𝑚𝑚𝑎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Times New Roman"/>
                      </a:rPr>
                      <m:t>= </m:t>
                    </m:r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/>
                                <a:ea typeface="Times New Roman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/>
                                <a:ea typeface="Times New Roman"/>
                              </a:rPr>
                              <m:t>𝜕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/>
                                <a:ea typeface="Times New Roman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𝐶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𝜕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/>
                                <a:ea typeface="Times New Roman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/>
                                <a:ea typeface="Times New Roman"/>
                              </a:rPr>
                              <m:t>𝑆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/>
                                <a:ea typeface="Times New Roman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Φ</m:t>
                        </m:r>
                        <m:r>
                          <a:rPr lang="en-US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/>
                                <a:ea typeface="Times New Roman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FF0000"/>
                                </a:solidFill>
                                <a:effectLst/>
                                <a:latin typeface="Cambria Math"/>
                                <a:ea typeface="Times New Roman"/>
                              </a:rPr>
                              <m:t>d</m:t>
                            </m:r>
                          </m:e>
                          <m:sub>
                            <m:r>
                              <a:rPr lang="en-US">
                                <a:solidFill>
                                  <a:srgbClr val="FF0000"/>
                                </a:solidFill>
                                <a:effectLst/>
                                <a:latin typeface="Cambria Math"/>
                                <a:ea typeface="Times New Roman"/>
                              </a:rPr>
                              <m:t>1</m:t>
                            </m:r>
                          </m:sub>
                        </m:sSub>
                        <m:r>
                          <a:rPr lang="en-US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σS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/>
                                <a:ea typeface="Times New Roman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FF0000"/>
                                </a:solidFill>
                                <a:effectLst/>
                                <a:latin typeface="Cambria Math"/>
                                <a:ea typeface="Times New Roman"/>
                              </a:rPr>
                              <m:t>T</m:t>
                            </m:r>
                          </m:e>
                        </m:rad>
                      </m:den>
                    </m:f>
                  </m:oMath>
                </a14:m>
                <a:endParaRPr lang="en-US" dirty="0">
                  <a:solidFill>
                    <a:srgbClr val="FF0000"/>
                  </a:solidFill>
                  <a:effectLst/>
                  <a:latin typeface="Times New Roman"/>
                  <a:ea typeface="Times New Roman"/>
                </a:endParaRPr>
              </a:p>
              <a:p>
                <a:pPr marL="0" marR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en-US" dirty="0" smtClean="0">
                    <a:solidFill>
                      <a:srgbClr val="00B050"/>
                    </a:solidFill>
                    <a:ea typeface="Times New Roman"/>
                  </a:rPr>
                  <a:t>Volatility 	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B050"/>
                        </a:solidFill>
                        <a:latin typeface="Cambria Math"/>
                        <a:ea typeface="Times New Roman"/>
                      </a:rPr>
                      <m:t>𝑣𝑒𝑔𝑎</m:t>
                    </m:r>
                    <m:r>
                      <a:rPr lang="en-US" i="1">
                        <a:solidFill>
                          <a:srgbClr val="00B050"/>
                        </a:solidFill>
                        <a:latin typeface="Cambria Math"/>
                        <a:ea typeface="Times New Roman"/>
                      </a:rPr>
                      <m:t>= </m:t>
                    </m:r>
                    <m:f>
                      <m:fPr>
                        <m:ctrlPr>
                          <a:rPr lang="en-US" i="1">
                            <a:solidFill>
                              <a:srgbClr val="00B050"/>
                            </a:solidFill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B050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𝜕</m:t>
                        </m:r>
                        <m:r>
                          <a:rPr lang="en-US" i="1">
                            <a:solidFill>
                              <a:srgbClr val="00B050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𝐶</m:t>
                        </m:r>
                      </m:num>
                      <m:den>
                        <m:r>
                          <a:rPr lang="en-US" i="1">
                            <a:solidFill>
                              <a:srgbClr val="00B050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𝜕𝜎</m:t>
                        </m:r>
                      </m:den>
                    </m:f>
                    <m:r>
                      <a:rPr lang="en-US" i="1">
                        <a:solidFill>
                          <a:srgbClr val="00B050"/>
                        </a:solidFill>
                        <a:effectLst/>
                        <a:latin typeface="Cambria Math"/>
                        <a:ea typeface="Times New Roman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solidFill>
                          <a:srgbClr val="00B050"/>
                        </a:solidFill>
                        <a:effectLst/>
                        <a:latin typeface="Cambria Math"/>
                        <a:ea typeface="Times New Roman"/>
                      </a:rPr>
                      <m:t>S</m:t>
                    </m:r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00B050"/>
                            </a:solidFill>
                            <a:effectLst/>
                            <a:latin typeface="Cambria Math"/>
                            <a:ea typeface="Times New Roman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B050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T</m:t>
                        </m:r>
                      </m:e>
                    </m:rad>
                    <m:r>
                      <m:rPr>
                        <m:sty m:val="p"/>
                      </m:rPr>
                      <a:rPr lang="en-US">
                        <a:solidFill>
                          <a:srgbClr val="00B050"/>
                        </a:solidFill>
                        <a:effectLst/>
                        <a:latin typeface="Cambria Math"/>
                        <a:ea typeface="Times New Roman"/>
                      </a:rPr>
                      <m:t>Φ</m:t>
                    </m:r>
                    <m:r>
                      <a:rPr lang="en-US" i="1">
                        <a:solidFill>
                          <a:srgbClr val="00B050"/>
                        </a:solidFill>
                        <a:effectLst/>
                        <a:latin typeface="Cambria Math"/>
                        <a:ea typeface="Times New Roman"/>
                      </a:rPr>
                      <m:t>(</m:t>
                    </m:r>
                    <m:sSub>
                      <m:sSubPr>
                        <m:ctrlPr>
                          <a:rPr lang="en-US" i="1">
                            <a:solidFill>
                              <a:srgbClr val="00B050"/>
                            </a:solidFill>
                            <a:effectLst/>
                            <a:latin typeface="Cambria Math"/>
                            <a:ea typeface="Times New Roman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B050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d</m:t>
                        </m:r>
                      </m:e>
                      <m:sub>
                        <m:r>
                          <a:rPr lang="en-US" i="1">
                            <a:solidFill>
                              <a:srgbClr val="00B050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rgbClr val="00B050"/>
                        </a:solidFill>
                        <a:effectLst/>
                        <a:latin typeface="Cambria Math"/>
                        <a:ea typeface="Times New Roman"/>
                      </a:rPr>
                      <m:t>)</m:t>
                    </m:r>
                  </m:oMath>
                </a14:m>
                <a:endParaRPr lang="en-US" dirty="0">
                  <a:solidFill>
                    <a:srgbClr val="00B050"/>
                  </a:solidFill>
                  <a:effectLst/>
                  <a:latin typeface="Times New Roman"/>
                  <a:ea typeface="Times New Roman"/>
                </a:endParaRPr>
              </a:p>
              <a:p>
                <a:pPr marL="0" marR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en-US" dirty="0" smtClean="0">
                    <a:solidFill>
                      <a:srgbClr val="7030A0"/>
                    </a:solidFill>
                    <a:ea typeface="Times New Roman"/>
                  </a:rPr>
                  <a:t>Time	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solidFill>
                          <a:srgbClr val="7030A0"/>
                        </a:solidFill>
                        <a:latin typeface="Cambria Math"/>
                        <a:ea typeface="Times New Roman"/>
                      </a:rPr>
                      <m:t>Θ</m:t>
                    </m:r>
                    <m:d>
                      <m:dPr>
                        <m:ctrlPr>
                          <a:rPr lang="en-US" i="1">
                            <a:solidFill>
                              <a:srgbClr val="7030A0"/>
                            </a:solidFill>
                            <a:effectLst/>
                            <a:latin typeface="Cambria Math"/>
                            <a:ea typeface="Times New Roman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7030A0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𝑐𝑎𝑙𝑙</m:t>
                        </m:r>
                      </m:e>
                    </m:d>
                    <m:r>
                      <a:rPr lang="en-US" i="1">
                        <a:solidFill>
                          <a:srgbClr val="7030A0"/>
                        </a:solidFill>
                        <a:effectLst/>
                        <a:latin typeface="Cambria Math"/>
                        <a:ea typeface="Times New Roman"/>
                      </a:rPr>
                      <m:t>= −</m:t>
                    </m:r>
                    <m:f>
                      <m:fPr>
                        <m:ctrlPr>
                          <a:rPr lang="en-US" i="1">
                            <a:solidFill>
                              <a:srgbClr val="7030A0"/>
                            </a:solidFill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srgbClr val="7030A0"/>
                                </a:solidFill>
                                <a:effectLst/>
                                <a:latin typeface="Cambria Math"/>
                                <a:ea typeface="Times New Roman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7030A0"/>
                                </a:solidFill>
                                <a:effectLst/>
                                <a:latin typeface="Cambria Math"/>
                                <a:ea typeface="Times New Roman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7030A0"/>
                                </a:solidFill>
                                <a:effectLst/>
                                <a:latin typeface="Cambria Math"/>
                                <a:ea typeface="Times New Roman"/>
                              </a:rPr>
                              <m:t>0</m:t>
                            </m:r>
                          </m:sub>
                        </m:sSub>
                        <m:sSup>
                          <m:sSupPr>
                            <m:ctrlPr>
                              <a:rPr lang="en-US" i="1">
                                <a:solidFill>
                                  <a:srgbClr val="7030A0"/>
                                </a:solidFill>
                                <a:effectLst/>
                                <a:latin typeface="Cambria Math"/>
                                <a:ea typeface="Times New Roman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7030A0"/>
                                </a:solidFill>
                                <a:effectLst/>
                                <a:latin typeface="Cambria Math"/>
                                <a:ea typeface="Times New Roman"/>
                              </a:rPr>
                              <m:t>𝑁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7030A0"/>
                                </a:solidFill>
                                <a:effectLst/>
                                <a:latin typeface="Cambria Math"/>
                                <a:ea typeface="Times New Roman"/>
                              </a:rPr>
                              <m:t>′</m:t>
                            </m:r>
                          </m:sup>
                        </m:sSup>
                        <m:r>
                          <a:rPr lang="en-US" i="1">
                            <a:solidFill>
                              <a:srgbClr val="7030A0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7030A0"/>
                                </a:solidFill>
                                <a:effectLst/>
                                <a:latin typeface="Cambria Math"/>
                                <a:ea typeface="Times New Roman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7030A0"/>
                                </a:solidFill>
                                <a:effectLst/>
                                <a:latin typeface="Cambria Math"/>
                                <a:ea typeface="Times New Roman"/>
                              </a:rPr>
                              <m:t>𝑑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7030A0"/>
                                </a:solidFill>
                                <a:effectLst/>
                                <a:latin typeface="Cambria Math"/>
                                <a:ea typeface="Times New Roman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7030A0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)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𝜎</m:t>
                        </m:r>
                      </m:num>
                      <m:den>
                        <m:r>
                          <a:rPr lang="en-US" i="1">
                            <a:solidFill>
                              <a:srgbClr val="7030A0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7030A0"/>
                                </a:solidFill>
                                <a:effectLst/>
                                <a:latin typeface="Cambria Math"/>
                                <a:ea typeface="Times New Roman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7030A0"/>
                                </a:solidFill>
                                <a:effectLst/>
                                <a:latin typeface="Cambria Math"/>
                                <a:ea typeface="Times New Roman"/>
                              </a:rPr>
                              <m:t>𝑇</m:t>
                            </m:r>
                          </m:e>
                        </m:rad>
                      </m:den>
                    </m:f>
                    <m:r>
                      <a:rPr lang="en-US" i="1">
                        <a:solidFill>
                          <a:srgbClr val="7030A0"/>
                        </a:solidFill>
                        <a:effectLst/>
                        <a:latin typeface="Cambria Math"/>
                        <a:ea typeface="Times New Roman"/>
                      </a:rPr>
                      <m:t>−</m:t>
                    </m:r>
                    <m:r>
                      <a:rPr lang="en-US" i="1">
                        <a:solidFill>
                          <a:srgbClr val="7030A0"/>
                        </a:solidFill>
                        <a:effectLst/>
                        <a:latin typeface="Cambria Math"/>
                        <a:ea typeface="Times New Roman"/>
                      </a:rPr>
                      <m:t>𝑟𝐾</m:t>
                    </m:r>
                    <m:sSup>
                      <m:sSupPr>
                        <m:ctrlPr>
                          <a:rPr lang="en-US" i="1">
                            <a:solidFill>
                              <a:srgbClr val="7030A0"/>
                            </a:solidFill>
                            <a:effectLst/>
                            <a:latin typeface="Cambria Math"/>
                            <a:ea typeface="Times New Roman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7030A0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solidFill>
                              <a:srgbClr val="7030A0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−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𝑟𝑡</m:t>
                        </m:r>
                      </m:sup>
                    </m:sSup>
                    <m:r>
                      <a:rPr lang="en-US" i="1">
                        <a:solidFill>
                          <a:srgbClr val="7030A0"/>
                        </a:solidFill>
                        <a:effectLst/>
                        <a:latin typeface="Cambria Math"/>
                        <a:ea typeface="Times New Roman"/>
                      </a:rPr>
                      <m:t>𝑁</m:t>
                    </m:r>
                    <m:r>
                      <a:rPr lang="en-US" i="1">
                        <a:solidFill>
                          <a:srgbClr val="7030A0"/>
                        </a:solidFill>
                        <a:effectLst/>
                        <a:latin typeface="Cambria Math"/>
                        <a:ea typeface="Times New Roman"/>
                      </a:rPr>
                      <m:t>(</m:t>
                    </m:r>
                    <m:sSub>
                      <m:sSubPr>
                        <m:ctrlPr>
                          <a:rPr lang="en-US" i="1">
                            <a:solidFill>
                              <a:srgbClr val="7030A0"/>
                            </a:solidFill>
                            <a:effectLst/>
                            <a:latin typeface="Cambria Math"/>
                            <a:ea typeface="Times New Roman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7030A0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solidFill>
                              <a:srgbClr val="7030A0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2</m:t>
                        </m:r>
                      </m:sub>
                    </m:sSub>
                    <m:r>
                      <a:rPr lang="en-US" i="1">
                        <a:solidFill>
                          <a:srgbClr val="7030A0"/>
                        </a:solidFill>
                        <a:effectLst/>
                        <a:latin typeface="Cambria Math"/>
                        <a:ea typeface="Times New Roman"/>
                      </a:rPr>
                      <m:t>)</m:t>
                    </m:r>
                  </m:oMath>
                </a14:m>
                <a:endParaRPr lang="en-US" dirty="0" smtClean="0">
                  <a:solidFill>
                    <a:srgbClr val="7030A0"/>
                  </a:solidFill>
                  <a:effectLst/>
                  <a:latin typeface="Times New Roman"/>
                  <a:ea typeface="Times New Roman"/>
                </a:endParaRPr>
              </a:p>
              <a:p>
                <a:pPr marL="0" marR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solidFill>
                            <a:srgbClr val="7030A0"/>
                          </a:solidFill>
                          <a:latin typeface="Cambria Math"/>
                          <a:ea typeface="Times New Roman"/>
                        </a:rPr>
                        <m:t>Θ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7030A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7030A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𝑝𝑢𝑡</m:t>
                          </m:r>
                        </m:e>
                      </m:d>
                      <m:r>
                        <a:rPr lang="en-US" i="1">
                          <a:solidFill>
                            <a:srgbClr val="7030A0"/>
                          </a:solidFill>
                          <a:effectLst/>
                          <a:latin typeface="Cambria Math"/>
                          <a:ea typeface="Times New Roman"/>
                        </a:rPr>
                        <m:t>= −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7030A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rgbClr val="7030A0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7030A0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7030A0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i="1">
                                  <a:solidFill>
                                    <a:srgbClr val="7030A0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7030A0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7030A0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7030A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7030A0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7030A0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7030A0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7030A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)</m:t>
                          </m:r>
                          <m:r>
                            <a:rPr lang="en-US" i="1">
                              <a:solidFill>
                                <a:srgbClr val="7030A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𝜎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7030A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rgbClr val="7030A0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solidFill>
                                    <a:srgbClr val="7030A0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  <m:t>𝑇</m:t>
                              </m:r>
                            </m:e>
                          </m:rad>
                        </m:den>
                      </m:f>
                      <m:r>
                        <a:rPr lang="en-US" i="1">
                          <a:solidFill>
                            <a:srgbClr val="7030A0"/>
                          </a:solidFill>
                          <a:effectLst/>
                          <a:latin typeface="Cambria Math"/>
                          <a:ea typeface="Times New Roman"/>
                        </a:rPr>
                        <m:t>+</m:t>
                      </m:r>
                      <m:r>
                        <a:rPr lang="en-US" i="1">
                          <a:solidFill>
                            <a:srgbClr val="7030A0"/>
                          </a:solidFill>
                          <a:effectLst/>
                          <a:latin typeface="Cambria Math"/>
                          <a:ea typeface="Times New Roman"/>
                        </a:rPr>
                        <m:t>𝑟𝐾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7030A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7030A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7030A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7030A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𝑟𝑡</m:t>
                          </m:r>
                        </m:sup>
                      </m:sSup>
                      <m:r>
                        <a:rPr lang="en-US" i="1">
                          <a:solidFill>
                            <a:srgbClr val="7030A0"/>
                          </a:solidFill>
                          <a:effectLst/>
                          <a:latin typeface="Cambria Math"/>
                          <a:ea typeface="Times New Roman"/>
                        </a:rPr>
                        <m:t>𝑁</m:t>
                      </m:r>
                      <m:r>
                        <a:rPr lang="en-US" i="1">
                          <a:solidFill>
                            <a:srgbClr val="7030A0"/>
                          </a:solidFill>
                          <a:effectLst/>
                          <a:latin typeface="Cambria Math"/>
                          <a:ea typeface="Times New Roman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7030A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7030A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7030A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𝑑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7030A0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solidFill>
                            <a:srgbClr val="7030A0"/>
                          </a:solidFill>
                          <a:effectLst/>
                          <a:latin typeface="Cambria Math"/>
                          <a:ea typeface="Times New Roman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7030A0"/>
                  </a:solidFill>
                  <a:effectLst/>
                  <a:latin typeface="Times New Roman"/>
                  <a:ea typeface="Times New Roman"/>
                </a:endParaRPr>
              </a:p>
              <a:p>
                <a:pPr marL="0" marR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en-US" dirty="0" smtClean="0">
                    <a:solidFill>
                      <a:srgbClr val="00B0F0"/>
                    </a:solidFill>
                    <a:ea typeface="Times New Roman"/>
                  </a:rPr>
                  <a:t>Interest Rate	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B0F0"/>
                        </a:solidFill>
                        <a:latin typeface="Cambria Math"/>
                        <a:ea typeface="Times New Roman"/>
                      </a:rPr>
                      <m:t>𝑟h𝑜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  <a:ea typeface="Times New Roman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  <a:ea typeface="Times New Roman"/>
                          </a:rPr>
                          <m:t>𝑐𝑎𝑙𝑙</m:t>
                        </m:r>
                      </m:e>
                    </m:d>
                    <m:r>
                      <a:rPr lang="en-US" i="1">
                        <a:solidFill>
                          <a:srgbClr val="00B0F0"/>
                        </a:solidFill>
                        <a:latin typeface="Cambria Math"/>
                        <a:ea typeface="Times New Roman"/>
                      </a:rPr>
                      <m:t>= </m:t>
                    </m:r>
                    <m:f>
                      <m:fPr>
                        <m:ctrlPr>
                          <a:rPr lang="en-US" i="1">
                            <a:solidFill>
                              <a:srgbClr val="00B0F0"/>
                            </a:solidFill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B0F0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𝜕</m:t>
                        </m:r>
                        <m:r>
                          <a:rPr lang="en-US" i="1">
                            <a:solidFill>
                              <a:srgbClr val="00B0F0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𝐶</m:t>
                        </m:r>
                      </m:num>
                      <m:den>
                        <m:r>
                          <a:rPr lang="en-US" i="1">
                            <a:solidFill>
                              <a:srgbClr val="00B0F0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𝜕</m:t>
                        </m:r>
                        <m:r>
                          <a:rPr lang="en-US" i="1">
                            <a:solidFill>
                              <a:srgbClr val="00B0F0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𝑟</m:t>
                        </m:r>
                      </m:den>
                    </m:f>
                    <m:r>
                      <a:rPr lang="en-US" i="1">
                        <a:solidFill>
                          <a:srgbClr val="00B0F0"/>
                        </a:solidFill>
                        <a:effectLst/>
                        <a:latin typeface="Cambria Math"/>
                        <a:ea typeface="Times New Roman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solidFill>
                          <a:srgbClr val="00B0F0"/>
                        </a:solidFill>
                        <a:effectLst/>
                        <a:latin typeface="Cambria Math"/>
                        <a:ea typeface="Times New Roman"/>
                      </a:rPr>
                      <m:t>KT</m:t>
                    </m:r>
                    <m:sSup>
                      <m:sSupPr>
                        <m:ctrlPr>
                          <a:rPr lang="en-US" i="1">
                            <a:solidFill>
                              <a:srgbClr val="00B0F0"/>
                            </a:solidFill>
                            <a:effectLst/>
                            <a:latin typeface="Cambria Math"/>
                            <a:ea typeface="Times New Roman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B0F0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e</m:t>
                        </m:r>
                      </m:e>
                      <m:sup>
                        <m:r>
                          <a:rPr lang="en-US" i="1">
                            <a:solidFill>
                              <a:srgbClr val="00B0F0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B0F0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rT</m:t>
                        </m:r>
                      </m:sup>
                    </m:sSup>
                    <m:r>
                      <m:rPr>
                        <m:sty m:val="p"/>
                      </m:rPr>
                      <a:rPr lang="en-US">
                        <a:solidFill>
                          <a:srgbClr val="00B0F0"/>
                        </a:solidFill>
                        <a:effectLst/>
                        <a:latin typeface="Cambria Math"/>
                        <a:ea typeface="Times New Roman"/>
                      </a:rPr>
                      <m:t>N</m:t>
                    </m:r>
                    <m:r>
                      <a:rPr lang="en-US">
                        <a:solidFill>
                          <a:srgbClr val="00B0F0"/>
                        </a:solidFill>
                        <a:effectLst/>
                        <a:latin typeface="Cambria Math"/>
                        <a:ea typeface="Times New Roman"/>
                      </a:rPr>
                      <m:t>(</m:t>
                    </m:r>
                    <m:sSub>
                      <m:sSubPr>
                        <m:ctrlPr>
                          <a:rPr lang="en-US" i="1">
                            <a:solidFill>
                              <a:srgbClr val="00B0F0"/>
                            </a:solidFill>
                            <a:effectLst/>
                            <a:latin typeface="Cambria Math"/>
                            <a:ea typeface="Times New Roman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B0F0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d</m:t>
                        </m:r>
                      </m:e>
                      <m:sub>
                        <m:r>
                          <a:rPr lang="en-US">
                            <a:solidFill>
                              <a:srgbClr val="00B0F0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2</m:t>
                        </m:r>
                      </m:sub>
                    </m:sSub>
                    <m:r>
                      <a:rPr lang="en-US">
                        <a:solidFill>
                          <a:srgbClr val="00B0F0"/>
                        </a:solidFill>
                        <a:effectLst/>
                        <a:latin typeface="Cambria Math"/>
                        <a:ea typeface="Times New Roman"/>
                      </a:rPr>
                      <m:t>)</m:t>
                    </m:r>
                  </m:oMath>
                </a14:m>
                <a:endParaRPr lang="en-US" dirty="0">
                  <a:solidFill>
                    <a:srgbClr val="00B0F0"/>
                  </a:solidFill>
                  <a:effectLst/>
                  <a:latin typeface="Times New Roman"/>
                  <a:ea typeface="Times New Roman"/>
                </a:endParaRPr>
              </a:p>
              <a:p>
                <a:pPr marL="0" marR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en-US" dirty="0" smtClean="0">
                    <a:solidFill>
                      <a:srgbClr val="00B0F0"/>
                    </a:solidFill>
                    <a:ea typeface="Times New Roman"/>
                  </a:rPr>
                  <a:t>   		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B0F0"/>
                        </a:solidFill>
                        <a:latin typeface="Cambria Math"/>
                        <a:ea typeface="Times New Roman"/>
                      </a:rPr>
                      <m:t>𝑟h𝑜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  <a:ea typeface="Times New Roman"/>
                      </a:rPr>
                      <m:t>(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  <a:ea typeface="Times New Roman"/>
                      </a:rPr>
                      <m:t>𝑝𝑢𝑡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  <a:ea typeface="Times New Roman"/>
                      </a:rPr>
                      <m:t>)= </m:t>
                    </m:r>
                    <m:f>
                      <m:fPr>
                        <m:ctrlPr>
                          <a:rPr lang="en-US" i="1">
                            <a:solidFill>
                              <a:srgbClr val="00B0F0"/>
                            </a:solidFill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B0F0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𝜕</m:t>
                        </m:r>
                        <m:r>
                          <a:rPr lang="en-US" i="1">
                            <a:solidFill>
                              <a:srgbClr val="00B0F0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𝑃</m:t>
                        </m:r>
                      </m:num>
                      <m:den>
                        <m:r>
                          <a:rPr lang="en-US" i="1">
                            <a:solidFill>
                              <a:srgbClr val="00B0F0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𝜕</m:t>
                        </m:r>
                        <m:r>
                          <a:rPr lang="en-US" i="1">
                            <a:solidFill>
                              <a:srgbClr val="00B0F0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𝑟</m:t>
                        </m:r>
                      </m:den>
                    </m:f>
                    <m:r>
                      <a:rPr lang="en-US" i="1">
                        <a:solidFill>
                          <a:srgbClr val="00B0F0"/>
                        </a:solidFill>
                        <a:effectLst/>
                        <a:latin typeface="Cambria Math"/>
                        <a:ea typeface="Times New Roman"/>
                      </a:rPr>
                      <m:t>=−</m:t>
                    </m:r>
                    <m:r>
                      <m:rPr>
                        <m:sty m:val="p"/>
                      </m:rPr>
                      <a:rPr lang="en-US">
                        <a:solidFill>
                          <a:srgbClr val="00B0F0"/>
                        </a:solidFill>
                        <a:effectLst/>
                        <a:latin typeface="Cambria Math"/>
                        <a:ea typeface="Times New Roman"/>
                      </a:rPr>
                      <m:t>KT</m:t>
                    </m:r>
                    <m:sSup>
                      <m:sSupPr>
                        <m:ctrlPr>
                          <a:rPr lang="en-US" i="1">
                            <a:solidFill>
                              <a:srgbClr val="00B0F0"/>
                            </a:solidFill>
                            <a:effectLst/>
                            <a:latin typeface="Cambria Math"/>
                            <a:ea typeface="Times New Roman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B0F0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e</m:t>
                        </m:r>
                      </m:e>
                      <m:sup>
                        <m:r>
                          <a:rPr lang="en-US" i="1">
                            <a:solidFill>
                              <a:srgbClr val="00B0F0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B0F0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rT</m:t>
                        </m:r>
                      </m:sup>
                    </m:sSup>
                    <m:r>
                      <m:rPr>
                        <m:sty m:val="p"/>
                      </m:rPr>
                      <a:rPr lang="en-US">
                        <a:solidFill>
                          <a:srgbClr val="00B0F0"/>
                        </a:solidFill>
                        <a:effectLst/>
                        <a:latin typeface="Cambria Math"/>
                        <a:ea typeface="Times New Roman"/>
                      </a:rPr>
                      <m:t>N</m:t>
                    </m:r>
                    <m:r>
                      <a:rPr lang="en-US">
                        <a:solidFill>
                          <a:srgbClr val="00B0F0"/>
                        </a:solidFill>
                        <a:effectLst/>
                        <a:latin typeface="Cambria Math"/>
                        <a:ea typeface="Times New Roman"/>
                      </a:rPr>
                      <m:t>(</m:t>
                    </m:r>
                    <m:sSub>
                      <m:sSubPr>
                        <m:ctrlPr>
                          <a:rPr lang="en-US" i="1">
                            <a:solidFill>
                              <a:srgbClr val="00B0F0"/>
                            </a:solidFill>
                            <a:effectLst/>
                            <a:latin typeface="Cambria Math"/>
                            <a:ea typeface="Times New Roman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B0F0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B0F0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d</m:t>
                        </m:r>
                      </m:e>
                      <m:sub>
                        <m:r>
                          <a:rPr lang="en-US">
                            <a:solidFill>
                              <a:srgbClr val="00B0F0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2</m:t>
                        </m:r>
                      </m:sub>
                    </m:sSub>
                    <m:r>
                      <a:rPr lang="en-US">
                        <a:solidFill>
                          <a:srgbClr val="00B0F0"/>
                        </a:solidFill>
                        <a:effectLst/>
                        <a:latin typeface="Cambria Math"/>
                        <a:ea typeface="Times New Roman"/>
                      </a:rPr>
                      <m:t>)</m:t>
                    </m:r>
                  </m:oMath>
                </a14:m>
                <a:endParaRPr lang="en-US" dirty="0">
                  <a:solidFill>
                    <a:srgbClr val="00B0F0"/>
                  </a:solidFill>
                  <a:effectLst/>
                  <a:latin typeface="Times New Roman"/>
                  <a:ea typeface="Times New Roman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63040" y="1905000"/>
                <a:ext cx="6309360" cy="4038599"/>
              </a:xfrm>
              <a:blipFill rotWithShape="1">
                <a:blip r:embed="rId2"/>
                <a:stretch>
                  <a:fillRect l="-1159" t="-7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196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Delta Hedging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delta of 0.7 means that, when the price of the stock increases(decreases) by a small amount, the price of the option increases(decreases) by 70% of the small amount.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short position in 1000 options has a delta of -700 and can be made delta neutral with the purchase of 700 shares.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008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Real example misusing delta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dirty="0"/>
              <a:t>The following data was real at the close on Wednesday December 15, 2010 for Citibank stock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Stock Price = $4.59   Delta = 0.05   Gamma = 0.466   Theta = -.00017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A Call Option that is expiring on Friday December 17, 2010 (2 days later) with a strike price of K=$5.00 was selling for 1 cent.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Suppose someone said to you: “Since Delta is 0.05, if the stock price went up $1 (from $4.59 to $5.59) then the Call Option price would go up 5 cents (from 1 cent to 6 cents)”  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116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Gamma(delta of delta)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gamma of an option position is the rate of change of the delta of the position with respect to the asset price.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example, if the gamma is 0.1 would indicate that when the asset price increases by a certain small amount, delta increases by 0.1 of that small amount.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6916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60</TotalTime>
  <Words>252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Pushpin</vt:lpstr>
      <vt:lpstr>Black-Scholes Applications</vt:lpstr>
      <vt:lpstr>Ex) Put Option Price</vt:lpstr>
      <vt:lpstr>Ex) add a dividend</vt:lpstr>
      <vt:lpstr>Implied volatility</vt:lpstr>
      <vt:lpstr>Recall the Greeks</vt:lpstr>
      <vt:lpstr>Delta Hedging</vt:lpstr>
      <vt:lpstr>Real example misusing delta</vt:lpstr>
      <vt:lpstr>Gamma(delta of delta)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</dc:title>
  <dc:creator>Byrne, William</dc:creator>
  <cp:lastModifiedBy>Information Management</cp:lastModifiedBy>
  <cp:revision>8</cp:revision>
  <dcterms:created xsi:type="dcterms:W3CDTF">2006-08-16T00:00:00Z</dcterms:created>
  <dcterms:modified xsi:type="dcterms:W3CDTF">2011-12-07T20:10:47Z</dcterms:modified>
</cp:coreProperties>
</file>