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2" r:id="rId6"/>
    <p:sldId id="260" r:id="rId7"/>
    <p:sldId id="261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264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891821" y="5617774"/>
            <a:ext cx="7382935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989952" y="1016990"/>
            <a:ext cx="7179733" cy="4831643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90600" y="1009650"/>
            <a:ext cx="7179733" cy="4831643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769521" y="702069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7855433" y="749720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27201" y="1794935"/>
            <a:ext cx="5723468" cy="1828090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27200" y="3736622"/>
            <a:ext cx="5712179" cy="15240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70676" y="5357592"/>
            <a:ext cx="1213821" cy="365125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12/7/2011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74044" y="5357592"/>
            <a:ext cx="5034845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13930" y="5357592"/>
            <a:ext cx="554023" cy="365125"/>
          </a:xfrm>
        </p:spPr>
        <p:txBody>
          <a:bodyPr/>
          <a:lstStyle>
            <a:lvl1pPr algn="ctr"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1" y="925690"/>
            <a:ext cx="1430867" cy="476391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98221" y="1106312"/>
            <a:ext cx="5178779" cy="440266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979" y="2239430"/>
            <a:ext cx="6254044" cy="1362075"/>
          </a:xfrm>
        </p:spPr>
        <p:txBody>
          <a:bodyPr anchor="b"/>
          <a:lstStyle>
            <a:lvl1pPr algn="ctr">
              <a:defRPr sz="40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6267" y="3725334"/>
            <a:ext cx="6231467" cy="1309511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12/7/2011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298448" y="2121407"/>
            <a:ext cx="3200400" cy="360273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63440" y="2119313"/>
            <a:ext cx="3200400" cy="360521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57869" y="2122312"/>
            <a:ext cx="2939521" cy="820208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10669" y="2122311"/>
            <a:ext cx="2944368" cy="822960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12/7/2011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1298448" y="2944368"/>
            <a:ext cx="3227832" cy="277977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45151" y="2944813"/>
            <a:ext cx="3227832" cy="277977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12/7/2011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12/7/2011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" name="Freeform 1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 rot="60000">
            <a:off x="4471416" y="603504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 rot="21540000">
            <a:off x="749808" y="576072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8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9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8976" y="2020042"/>
            <a:ext cx="3064827" cy="1503037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rot="60000">
            <a:off x="4854291" y="1150993"/>
            <a:ext cx="3020792" cy="4625489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48125" y="3623748"/>
            <a:ext cx="3048891" cy="2100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1698" y="5885672"/>
            <a:ext cx="1213821" cy="365125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12/7/2011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54" y="5829261"/>
            <a:ext cx="3522607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57313" y="5896961"/>
            <a:ext cx="554023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1" name="Freeform 3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5058" y="575769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 rot="60000">
            <a:off x="4464768" y="603920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5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6424" y="2020824"/>
            <a:ext cx="3063240" cy="1499616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60000">
            <a:off x="4898615" y="1207272"/>
            <a:ext cx="2913863" cy="4539412"/>
          </a:xfrm>
          <a:ln w="101600" cap="rnd">
            <a:solidFill>
              <a:srgbClr val="FFFFFF"/>
            </a:solidFill>
          </a:ln>
          <a:effectLst>
            <a:outerShdw blurRad="889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52144" y="3621024"/>
            <a:ext cx="3044952" cy="210312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5936" y="5888737"/>
            <a:ext cx="1213821" cy="365125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12/7/2011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69" y="5831037"/>
            <a:ext cx="3319043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62089" y="5900026"/>
            <a:ext cx="554023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628650" y="6069330"/>
            <a:ext cx="792099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31520" y="575310"/>
            <a:ext cx="7696200" cy="5715000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31520" y="576072"/>
            <a:ext cx="7696200" cy="5715000"/>
          </a:xfrm>
          <a:prstGeom prst="rect">
            <a:avLst/>
          </a:prstGeom>
          <a:blipFill dpi="0" rotWithShape="1">
            <a:blip r:embed="rId13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1435684">
            <a:off x="543741" y="273091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4096196">
            <a:off x="8115079" y="298163"/>
            <a:ext cx="566928" cy="566928"/>
          </a:xfrm>
          <a:prstGeom prst="rect">
            <a:avLst/>
          </a:prstGeom>
          <a:noFill/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5023" y="817582"/>
            <a:ext cx="6965245" cy="12024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63040" y="2119257"/>
            <a:ext cx="6196405" cy="360381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54588" y="5809152"/>
            <a:ext cx="12138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1D8BD707-D9CF-40AE-B4C6-C98DA3205C09}" type="datetimeFigureOut">
              <a:rPr lang="en-US" smtClean="0"/>
              <a:pPr/>
              <a:t>12/7/2011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4401" y="5809152"/>
            <a:ext cx="55401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70202" y="5809152"/>
            <a:ext cx="55402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2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1168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7432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Black-Scholes</a:t>
            </a:r>
            <a:br>
              <a:rPr lang="en-US" dirty="0" smtClean="0"/>
            </a:br>
            <a:r>
              <a:rPr lang="en-US" dirty="0" smtClean="0"/>
              <a:t>Applications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Black Scholes</a:t>
            </a:r>
          </a:p>
          <a:p>
            <a:r>
              <a:rPr lang="en-US" dirty="0" smtClean="0"/>
              <a:t>Greeks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49279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Ex) </a:t>
            </a:r>
            <a:r>
              <a:rPr lang="en-US" dirty="0"/>
              <a:t>P</a:t>
            </a:r>
            <a:r>
              <a:rPr lang="en-US" dirty="0" smtClean="0"/>
              <a:t>ut Option Price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55000" lnSpcReduction="20000"/>
              </a:bodyPr>
              <a:lstStyle/>
              <a:p>
                <a:pPr marL="0" marR="0" indent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dirty="0" smtClean="0">
                    <a:latin typeface="Times New Roman"/>
                    <a:ea typeface="Times New Roman"/>
                  </a:rPr>
                  <a:t>Calculate the price of a 3-month European put option on a non-dividend stock with a stock price of $50, strike price of $50, the risk-free interest rate is 10%, and the volatility of 30%. </a:t>
                </a:r>
                <a:endParaRPr lang="en-US" sz="3600" dirty="0">
                  <a:effectLst/>
                  <a:latin typeface="Times New Roman"/>
                  <a:ea typeface="Times New Roman"/>
                </a:endParaRPr>
              </a:p>
              <a:p>
                <a:pPr marL="0" marR="0" indent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dirty="0">
                    <a:effectLst/>
                    <a:latin typeface="Times New Roman"/>
                    <a:ea typeface="Times New Roman"/>
                  </a:rPr>
                  <a:t> </a:t>
                </a:r>
                <a:endParaRPr lang="en-US" sz="3600" dirty="0">
                  <a:effectLst/>
                  <a:latin typeface="Times New Roman"/>
                  <a:ea typeface="Times New Roman"/>
                </a:endParaRPr>
              </a:p>
              <a:p>
                <a:pPr marL="0" marR="0" indent="0">
                  <a:spcBef>
                    <a:spcPts val="0"/>
                  </a:spcBef>
                  <a:spcAft>
                    <a:spcPts val="0"/>
                  </a:spcAft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effectLst/>
                            <a:latin typeface="Cambria Math"/>
                            <a:ea typeface="Times New Roman"/>
                          </a:rPr>
                        </m:ctrlPr>
                      </m:sSubPr>
                      <m:e>
                        <m:r>
                          <a:rPr lang="en-US" i="1">
                            <a:effectLst/>
                            <a:latin typeface="Cambria Math"/>
                            <a:ea typeface="Times New Roman"/>
                          </a:rPr>
                          <m:t>𝑆</m:t>
                        </m:r>
                      </m:e>
                      <m:sub>
                        <m:r>
                          <a:rPr lang="en-US" i="1">
                            <a:effectLst/>
                            <a:latin typeface="Cambria Math"/>
                            <a:ea typeface="Times New Roman"/>
                          </a:rPr>
                          <m:t>0</m:t>
                        </m:r>
                      </m:sub>
                    </m:sSub>
                    <m:r>
                      <a:rPr lang="en-US" i="1">
                        <a:effectLst/>
                        <a:latin typeface="Cambria Math"/>
                        <a:ea typeface="Times New Roman"/>
                      </a:rPr>
                      <m:t>=50</m:t>
                    </m:r>
                  </m:oMath>
                </a14:m>
                <a:r>
                  <a:rPr lang="en-US" dirty="0">
                    <a:effectLst/>
                    <a:latin typeface="Times New Roman"/>
                    <a:ea typeface="Times New Roman"/>
                  </a:rPr>
                  <a:t>, K=50, r = 0.1, </a:t>
                </a:r>
                <a14:m>
                  <m:oMath xmlns:m="http://schemas.openxmlformats.org/officeDocument/2006/math">
                    <m:r>
                      <a:rPr lang="en-US" i="1">
                        <a:effectLst/>
                        <a:latin typeface="Cambria Math"/>
                        <a:ea typeface="Times New Roman"/>
                      </a:rPr>
                      <m:t>𝜎</m:t>
                    </m:r>
                  </m:oMath>
                </a14:m>
                <a:r>
                  <a:rPr lang="en-US" dirty="0">
                    <a:effectLst/>
                    <a:latin typeface="Times New Roman"/>
                    <a:ea typeface="Times New Roman"/>
                  </a:rPr>
                  <a:t> = 0.3, T= 0.25</a:t>
                </a:r>
                <a:endParaRPr lang="en-US" sz="3600" dirty="0">
                  <a:effectLst/>
                  <a:latin typeface="Times New Roman"/>
                  <a:ea typeface="Times New Roman"/>
                </a:endParaRPr>
              </a:p>
              <a:p>
                <a:pPr marL="0" marR="0" indent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dirty="0">
                    <a:effectLst/>
                    <a:latin typeface="Times New Roman"/>
                    <a:ea typeface="Times New Roman"/>
                  </a:rPr>
                  <a:t> </a:t>
                </a:r>
                <a:endParaRPr lang="en-US" sz="3600" dirty="0">
                  <a:effectLst/>
                  <a:latin typeface="Times New Roman"/>
                  <a:ea typeface="Times New Roman"/>
                </a:endParaRPr>
              </a:p>
              <a:p>
                <a:pPr marL="0" marR="0" indent="0">
                  <a:spcBef>
                    <a:spcPts val="0"/>
                  </a:spcBef>
                  <a:spcAft>
                    <a:spcPts val="0"/>
                  </a:spcAft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solidFill>
                                <a:srgbClr val="FF0000"/>
                              </a:solidFill>
                              <a:effectLst/>
                              <a:latin typeface="Cambria Math"/>
                              <a:ea typeface="Times New Roman"/>
                            </a:rPr>
                          </m:ctrlPr>
                        </m:sSubPr>
                        <m:e>
                          <m:r>
                            <a:rPr lang="en-US" i="1">
                              <a:solidFill>
                                <a:srgbClr val="FF0000"/>
                              </a:solidFill>
                              <a:effectLst/>
                              <a:latin typeface="Cambria Math"/>
                              <a:ea typeface="Times New Roman"/>
                            </a:rPr>
                            <m:t>𝑑</m:t>
                          </m:r>
                        </m:e>
                        <m:sub>
                          <m:r>
                            <a:rPr lang="en-US" i="1">
                              <a:solidFill>
                                <a:srgbClr val="FF0000"/>
                              </a:solidFill>
                              <a:effectLst/>
                              <a:latin typeface="Cambria Math"/>
                              <a:ea typeface="Times New Roman"/>
                            </a:rPr>
                            <m:t>1</m:t>
                          </m:r>
                        </m:sub>
                      </m:sSub>
                      <m:r>
                        <a:rPr lang="en-US" i="1">
                          <a:solidFill>
                            <a:srgbClr val="FF0000"/>
                          </a:solidFill>
                          <a:effectLst/>
                          <a:latin typeface="Cambria Math"/>
                          <a:ea typeface="Times New Roman"/>
                        </a:rPr>
                        <m:t>=</m:t>
                      </m:r>
                      <m:f>
                        <m:fPr>
                          <m:ctrlPr>
                            <a:rPr lang="en-US" i="1">
                              <a:solidFill>
                                <a:srgbClr val="FF0000"/>
                              </a:solidFill>
                              <a:effectLst/>
                              <a:latin typeface="Cambria Math"/>
                              <a:ea typeface="Times New Roman"/>
                            </a:rPr>
                          </m:ctrlPr>
                        </m:fPr>
                        <m:num>
                          <m:func>
                            <m:funcPr>
                              <m:ctrlPr>
                                <a:rPr lang="en-US" i="1">
                                  <a:solidFill>
                                    <a:srgbClr val="FF0000"/>
                                  </a:solidFill>
                                  <a:effectLst/>
                                  <a:latin typeface="Cambria Math"/>
                                  <a:ea typeface="Times New Roman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>
                                  <a:solidFill>
                                    <a:srgbClr val="FF0000"/>
                                  </a:solidFill>
                                  <a:effectLst/>
                                  <a:latin typeface="Cambria Math"/>
                                  <a:ea typeface="Times New Roman"/>
                                </a:rPr>
                                <m:t>ln</m:t>
                              </m:r>
                            </m:fName>
                            <m:e>
                              <m:d>
                                <m:dPr>
                                  <m:ctrlPr>
                                    <a:rPr lang="en-US" i="1">
                                      <a:solidFill>
                                        <a:srgbClr val="FF0000"/>
                                      </a:solidFill>
                                      <a:effectLst/>
                                      <a:latin typeface="Cambria Math"/>
                                      <a:ea typeface="Times New Roman"/>
                                    </a:rPr>
                                  </m:ctrlPr>
                                </m:dPr>
                                <m:e>
                                  <m:f>
                                    <m:fPr>
                                      <m:ctrlPr>
                                        <a:rPr lang="en-US" i="1">
                                          <a:solidFill>
                                            <a:srgbClr val="FF0000"/>
                                          </a:solidFill>
                                          <a:effectLst/>
                                          <a:latin typeface="Cambria Math"/>
                                          <a:ea typeface="Times New Roman"/>
                                        </a:rPr>
                                      </m:ctrlPr>
                                    </m:fPr>
                                    <m:num>
                                      <m:sSub>
                                        <m:sSubPr>
                                          <m:ctrlPr>
                                            <a:rPr lang="en-US" i="1">
                                              <a:solidFill>
                                                <a:srgbClr val="FF0000"/>
                                              </a:solidFill>
                                              <a:effectLst/>
                                              <a:latin typeface="Cambria Math"/>
                                              <a:ea typeface="Times New Roman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i="1">
                                              <a:solidFill>
                                                <a:srgbClr val="FF0000"/>
                                              </a:solidFill>
                                              <a:effectLst/>
                                              <a:latin typeface="Cambria Math"/>
                                              <a:ea typeface="Times New Roman"/>
                                            </a:rPr>
                                            <m:t>𝑆</m:t>
                                          </m:r>
                                        </m:e>
                                        <m:sub>
                                          <m:r>
                                            <a:rPr lang="en-US" i="1">
                                              <a:solidFill>
                                                <a:srgbClr val="FF0000"/>
                                              </a:solidFill>
                                              <a:effectLst/>
                                              <a:latin typeface="Cambria Math"/>
                                              <a:ea typeface="Times New Roman"/>
                                            </a:rPr>
                                            <m:t>𝑡</m:t>
                                          </m:r>
                                        </m:sub>
                                      </m:sSub>
                                    </m:num>
                                    <m:den>
                                      <m:r>
                                        <a:rPr lang="en-US" i="1">
                                          <a:solidFill>
                                            <a:srgbClr val="FF0000"/>
                                          </a:solidFill>
                                          <a:effectLst/>
                                          <a:latin typeface="Cambria Math"/>
                                          <a:ea typeface="Times New Roman"/>
                                        </a:rPr>
                                        <m:t>𝐾</m:t>
                                      </m:r>
                                    </m:den>
                                  </m:f>
                                </m:e>
                              </m:d>
                            </m:e>
                          </m:func>
                          <m:r>
                            <a:rPr lang="en-US" i="1">
                              <a:solidFill>
                                <a:srgbClr val="FF0000"/>
                              </a:solidFill>
                              <a:effectLst/>
                              <a:latin typeface="Cambria Math"/>
                              <a:ea typeface="Times New Roman"/>
                            </a:rPr>
                            <m:t>+</m:t>
                          </m:r>
                          <m:d>
                            <m:dPr>
                              <m:ctrlPr>
                                <a:rPr lang="en-US" i="1">
                                  <a:solidFill>
                                    <a:srgbClr val="FF0000"/>
                                  </a:solidFill>
                                  <a:effectLst/>
                                  <a:latin typeface="Cambria Math"/>
                                  <a:ea typeface="Times New Roman"/>
                                </a:rPr>
                              </m:ctrlPr>
                            </m:dPr>
                            <m:e>
                              <m:r>
                                <a:rPr lang="en-US" b="0" i="1" smtClean="0">
                                  <a:solidFill>
                                    <a:srgbClr val="FF0000"/>
                                  </a:solidFill>
                                  <a:effectLst/>
                                  <a:latin typeface="Cambria Math"/>
                                  <a:ea typeface="Times New Roman"/>
                                </a:rPr>
                                <m:t>𝑟</m:t>
                              </m:r>
                              <m:r>
                                <a:rPr lang="en-US" b="0" i="1" smtClean="0">
                                  <a:solidFill>
                                    <a:srgbClr val="FF0000"/>
                                  </a:solidFill>
                                  <a:effectLst/>
                                  <a:latin typeface="Cambria Math"/>
                                  <a:ea typeface="Times New Roman"/>
                                </a:rPr>
                                <m:t>−</m:t>
                              </m:r>
                              <m:f>
                                <m:fPr>
                                  <m:ctrlPr>
                                    <a:rPr lang="en-US" i="1">
                                      <a:solidFill>
                                        <a:srgbClr val="FF0000"/>
                                      </a:solidFill>
                                      <a:effectLst/>
                                      <a:latin typeface="Cambria Math"/>
                                      <a:ea typeface="Times New Roman"/>
                                    </a:rPr>
                                  </m:ctrlPr>
                                </m:fPr>
                                <m:num>
                                  <m:sSup>
                                    <m:sSupPr>
                                      <m:ctrlPr>
                                        <a:rPr lang="en-US" i="1">
                                          <a:solidFill>
                                            <a:srgbClr val="FF0000"/>
                                          </a:solidFill>
                                          <a:effectLst/>
                                          <a:latin typeface="Cambria Math"/>
                                          <a:ea typeface="Times New Roman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US" i="1">
                                          <a:solidFill>
                                            <a:srgbClr val="FF0000"/>
                                          </a:solidFill>
                                          <a:effectLst/>
                                          <a:latin typeface="Cambria Math"/>
                                          <a:ea typeface="Times New Roman"/>
                                        </a:rPr>
                                        <m:t>𝜎</m:t>
                                      </m:r>
                                    </m:e>
                                    <m:sup>
                                      <m:r>
                                        <a:rPr lang="en-US" i="1">
                                          <a:solidFill>
                                            <a:srgbClr val="FF0000"/>
                                          </a:solidFill>
                                          <a:effectLst/>
                                          <a:latin typeface="Cambria Math"/>
                                          <a:ea typeface="Times New Roman"/>
                                        </a:rPr>
                                        <m:t>2</m:t>
                                      </m:r>
                                    </m:sup>
                                  </m:sSup>
                                </m:num>
                                <m:den>
                                  <m:r>
                                    <a:rPr lang="en-US" i="1">
                                      <a:solidFill>
                                        <a:srgbClr val="FF0000"/>
                                      </a:solidFill>
                                      <a:effectLst/>
                                      <a:latin typeface="Cambria Math"/>
                                      <a:ea typeface="Times New Roman"/>
                                    </a:rPr>
                                    <m:t>2</m:t>
                                  </m:r>
                                </m:den>
                              </m:f>
                            </m:e>
                          </m:d>
                          <m:r>
                            <a:rPr lang="en-US" i="1">
                              <a:solidFill>
                                <a:srgbClr val="FF0000"/>
                              </a:solidFill>
                              <a:effectLst/>
                              <a:latin typeface="Cambria Math"/>
                              <a:ea typeface="Times New Roman"/>
                            </a:rPr>
                            <m:t>(</m:t>
                          </m:r>
                          <m:r>
                            <a:rPr lang="en-US" i="1">
                              <a:solidFill>
                                <a:srgbClr val="FF0000"/>
                              </a:solidFill>
                              <a:effectLst/>
                              <a:latin typeface="Cambria Math"/>
                              <a:ea typeface="Times New Roman"/>
                            </a:rPr>
                            <m:t>𝑇</m:t>
                          </m:r>
                          <m:r>
                            <a:rPr lang="en-US" i="1">
                              <a:solidFill>
                                <a:srgbClr val="FF0000"/>
                              </a:solidFill>
                              <a:effectLst/>
                              <a:latin typeface="Cambria Math"/>
                              <a:ea typeface="Times New Roman"/>
                            </a:rPr>
                            <m:t>−</m:t>
                          </m:r>
                          <m:r>
                            <a:rPr lang="en-US" i="1">
                              <a:solidFill>
                                <a:srgbClr val="FF0000"/>
                              </a:solidFill>
                              <a:effectLst/>
                              <a:latin typeface="Cambria Math"/>
                              <a:ea typeface="Times New Roman"/>
                            </a:rPr>
                            <m:t>𝑡</m:t>
                          </m:r>
                          <m:r>
                            <a:rPr lang="en-US" i="1">
                              <a:solidFill>
                                <a:srgbClr val="FF0000"/>
                              </a:solidFill>
                              <a:effectLst/>
                              <a:latin typeface="Cambria Math"/>
                              <a:ea typeface="Times New Roman"/>
                            </a:rPr>
                            <m:t>)</m:t>
                          </m:r>
                        </m:num>
                        <m:den>
                          <m:r>
                            <a:rPr lang="en-US" i="1">
                              <a:solidFill>
                                <a:srgbClr val="FF0000"/>
                              </a:solidFill>
                              <a:effectLst/>
                              <a:latin typeface="Cambria Math"/>
                              <a:ea typeface="Times New Roman"/>
                            </a:rPr>
                            <m:t>𝜎</m:t>
                          </m:r>
                          <m:rad>
                            <m:radPr>
                              <m:degHide m:val="on"/>
                              <m:ctrlPr>
                                <a:rPr lang="en-US" i="1">
                                  <a:solidFill>
                                    <a:srgbClr val="FF0000"/>
                                  </a:solidFill>
                                  <a:effectLst/>
                                  <a:latin typeface="Cambria Math"/>
                                  <a:ea typeface="Times New Roman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i="1">
                                  <a:solidFill>
                                    <a:srgbClr val="FF0000"/>
                                  </a:solidFill>
                                  <a:effectLst/>
                                  <a:latin typeface="Cambria Math"/>
                                  <a:ea typeface="Times New Roman"/>
                                </a:rPr>
                                <m:t>𝑇</m:t>
                              </m:r>
                              <m:r>
                                <a:rPr lang="en-US" i="1">
                                  <a:solidFill>
                                    <a:srgbClr val="FF0000"/>
                                  </a:solidFill>
                                  <a:effectLst/>
                                  <a:latin typeface="Cambria Math"/>
                                  <a:ea typeface="Times New Roman"/>
                                </a:rPr>
                                <m:t>−</m:t>
                              </m:r>
                              <m:r>
                                <a:rPr lang="en-US" i="1">
                                  <a:solidFill>
                                    <a:srgbClr val="FF0000"/>
                                  </a:solidFill>
                                  <a:effectLst/>
                                  <a:latin typeface="Cambria Math"/>
                                  <a:ea typeface="Times New Roman"/>
                                </a:rPr>
                                <m:t>𝑡</m:t>
                              </m:r>
                            </m:e>
                          </m:rad>
                        </m:den>
                      </m:f>
                      <m:r>
                        <a:rPr lang="en-US" i="1">
                          <a:solidFill>
                            <a:srgbClr val="FF0000"/>
                          </a:solidFill>
                          <a:effectLst/>
                          <a:latin typeface="Cambria Math"/>
                          <a:ea typeface="Times New Roman"/>
                        </a:rPr>
                        <m:t>= </m:t>
                      </m:r>
                      <m:f>
                        <m:fPr>
                          <m:ctrlPr>
                            <a:rPr lang="en-US" i="1">
                              <a:solidFill>
                                <a:srgbClr val="FF0000"/>
                              </a:solidFill>
                              <a:effectLst/>
                              <a:latin typeface="Cambria Math"/>
                              <a:ea typeface="Times New Roman"/>
                            </a:rPr>
                          </m:ctrlPr>
                        </m:fPr>
                        <m:num>
                          <m:func>
                            <m:funcPr>
                              <m:ctrlPr>
                                <a:rPr lang="en-US" i="1">
                                  <a:solidFill>
                                    <a:srgbClr val="FF0000"/>
                                  </a:solidFill>
                                  <a:effectLst/>
                                  <a:latin typeface="Cambria Math"/>
                                  <a:ea typeface="Times New Roman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>
                                  <a:solidFill>
                                    <a:srgbClr val="FF0000"/>
                                  </a:solidFill>
                                  <a:effectLst/>
                                  <a:latin typeface="Cambria Math"/>
                                  <a:ea typeface="Times New Roman"/>
                                </a:rPr>
                                <m:t>ln</m:t>
                              </m:r>
                            </m:fName>
                            <m:e>
                              <m:d>
                                <m:dPr>
                                  <m:ctrlPr>
                                    <a:rPr lang="en-US" i="1">
                                      <a:solidFill>
                                        <a:srgbClr val="FF0000"/>
                                      </a:solidFill>
                                      <a:effectLst/>
                                      <a:latin typeface="Cambria Math"/>
                                      <a:ea typeface="Times New Roman"/>
                                    </a:rPr>
                                  </m:ctrlPr>
                                </m:dPr>
                                <m:e>
                                  <m:f>
                                    <m:fPr>
                                      <m:ctrlPr>
                                        <a:rPr lang="en-US" i="1">
                                          <a:solidFill>
                                            <a:srgbClr val="FF0000"/>
                                          </a:solidFill>
                                          <a:effectLst/>
                                          <a:latin typeface="Cambria Math"/>
                                          <a:ea typeface="Times New Roman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en-US" i="1">
                                          <a:solidFill>
                                            <a:srgbClr val="FF0000"/>
                                          </a:solidFill>
                                          <a:effectLst/>
                                          <a:latin typeface="Cambria Math"/>
                                          <a:ea typeface="Times New Roman"/>
                                        </a:rPr>
                                        <m:t>50</m:t>
                                      </m:r>
                                    </m:num>
                                    <m:den>
                                      <m:r>
                                        <a:rPr lang="en-US" i="1">
                                          <a:solidFill>
                                            <a:srgbClr val="FF0000"/>
                                          </a:solidFill>
                                          <a:effectLst/>
                                          <a:latin typeface="Cambria Math"/>
                                          <a:ea typeface="Times New Roman"/>
                                        </a:rPr>
                                        <m:t>50</m:t>
                                      </m:r>
                                    </m:den>
                                  </m:f>
                                </m:e>
                              </m:d>
                            </m:e>
                          </m:func>
                          <m:r>
                            <a:rPr lang="en-US" i="1">
                              <a:solidFill>
                                <a:srgbClr val="FF0000"/>
                              </a:solidFill>
                              <a:effectLst/>
                              <a:latin typeface="Cambria Math"/>
                              <a:ea typeface="Times New Roman"/>
                            </a:rPr>
                            <m:t>+</m:t>
                          </m:r>
                          <m:d>
                            <m:dPr>
                              <m:ctrlPr>
                                <a:rPr lang="en-US" i="1">
                                  <a:solidFill>
                                    <a:srgbClr val="FF0000"/>
                                  </a:solidFill>
                                  <a:effectLst/>
                                  <a:latin typeface="Cambria Math"/>
                                  <a:ea typeface="Times New Roman"/>
                                </a:rPr>
                              </m:ctrlPr>
                            </m:dPr>
                            <m:e>
                              <m:r>
                                <a:rPr lang="en-US" b="0" i="1" smtClean="0">
                                  <a:solidFill>
                                    <a:srgbClr val="FF0000"/>
                                  </a:solidFill>
                                  <a:effectLst/>
                                  <a:latin typeface="Cambria Math"/>
                                  <a:ea typeface="Times New Roman"/>
                                </a:rPr>
                                <m:t>0.1−</m:t>
                              </m:r>
                              <m:f>
                                <m:fPr>
                                  <m:ctrlPr>
                                    <a:rPr lang="en-US" i="1">
                                      <a:solidFill>
                                        <a:srgbClr val="FF0000"/>
                                      </a:solidFill>
                                      <a:effectLst/>
                                      <a:latin typeface="Cambria Math"/>
                                      <a:ea typeface="Times New Roman"/>
                                    </a:rPr>
                                  </m:ctrlPr>
                                </m:fPr>
                                <m:num>
                                  <m:sSup>
                                    <m:sSupPr>
                                      <m:ctrlPr>
                                        <a:rPr lang="en-US" i="1">
                                          <a:solidFill>
                                            <a:srgbClr val="FF0000"/>
                                          </a:solidFill>
                                          <a:effectLst/>
                                          <a:latin typeface="Cambria Math"/>
                                          <a:ea typeface="Times New Roman"/>
                                        </a:rPr>
                                      </m:ctrlPr>
                                    </m:sSupPr>
                                    <m:e>
                                      <m:d>
                                        <m:dPr>
                                          <m:ctrlPr>
                                            <a:rPr lang="en-US" i="1">
                                              <a:solidFill>
                                                <a:srgbClr val="FF0000"/>
                                              </a:solidFill>
                                              <a:effectLst/>
                                              <a:latin typeface="Cambria Math"/>
                                              <a:ea typeface="Times New Roman"/>
                                            </a:rPr>
                                          </m:ctrlPr>
                                        </m:dPr>
                                        <m:e>
                                          <m:r>
                                            <a:rPr lang="en-US" i="1">
                                              <a:solidFill>
                                                <a:srgbClr val="FF0000"/>
                                              </a:solidFill>
                                              <a:effectLst/>
                                              <a:latin typeface="Cambria Math"/>
                                              <a:ea typeface="Times New Roman"/>
                                            </a:rPr>
                                            <m:t>0.3</m:t>
                                          </m:r>
                                        </m:e>
                                      </m:d>
                                    </m:e>
                                    <m:sup>
                                      <m:r>
                                        <a:rPr lang="en-US" i="1">
                                          <a:solidFill>
                                            <a:srgbClr val="FF0000"/>
                                          </a:solidFill>
                                          <a:effectLst/>
                                          <a:latin typeface="Cambria Math"/>
                                          <a:ea typeface="Times New Roman"/>
                                        </a:rPr>
                                        <m:t>2</m:t>
                                      </m:r>
                                    </m:sup>
                                  </m:sSup>
                                </m:num>
                                <m:den>
                                  <m:r>
                                    <a:rPr lang="en-US" i="1">
                                      <a:solidFill>
                                        <a:srgbClr val="FF0000"/>
                                      </a:solidFill>
                                      <a:effectLst/>
                                      <a:latin typeface="Cambria Math"/>
                                      <a:ea typeface="Times New Roman"/>
                                    </a:rPr>
                                    <m:t>2</m:t>
                                  </m:r>
                                </m:den>
                              </m:f>
                            </m:e>
                          </m:d>
                          <m:r>
                            <a:rPr lang="en-US" i="1">
                              <a:solidFill>
                                <a:srgbClr val="FF0000"/>
                              </a:solidFill>
                              <a:effectLst/>
                              <a:latin typeface="Cambria Math"/>
                              <a:ea typeface="Times New Roman"/>
                            </a:rPr>
                            <m:t>(0.25)</m:t>
                          </m:r>
                        </m:num>
                        <m:den>
                          <m:r>
                            <a:rPr lang="en-US" i="1">
                              <a:solidFill>
                                <a:srgbClr val="FF0000"/>
                              </a:solidFill>
                              <a:effectLst/>
                              <a:latin typeface="Cambria Math"/>
                              <a:ea typeface="Times New Roman"/>
                            </a:rPr>
                            <m:t>0.3</m:t>
                          </m:r>
                          <m:rad>
                            <m:radPr>
                              <m:degHide m:val="on"/>
                              <m:ctrlPr>
                                <a:rPr lang="en-US" i="1">
                                  <a:solidFill>
                                    <a:srgbClr val="FF0000"/>
                                  </a:solidFill>
                                  <a:effectLst/>
                                  <a:latin typeface="Cambria Math"/>
                                  <a:ea typeface="Times New Roman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i="1">
                                  <a:solidFill>
                                    <a:srgbClr val="FF0000"/>
                                  </a:solidFill>
                                  <a:effectLst/>
                                  <a:latin typeface="Cambria Math"/>
                                  <a:ea typeface="Times New Roman"/>
                                </a:rPr>
                                <m:t>0.25</m:t>
                              </m:r>
                            </m:e>
                          </m:rad>
                        </m:den>
                      </m:f>
                      <m:r>
                        <a:rPr lang="en-US" i="1">
                          <a:solidFill>
                            <a:srgbClr val="FF0000"/>
                          </a:solidFill>
                          <a:effectLst/>
                          <a:latin typeface="Cambria Math"/>
                          <a:ea typeface="Times New Roman"/>
                        </a:rPr>
                        <m:t>=0.2417 </m:t>
                      </m:r>
                    </m:oMath>
                  </m:oMathPara>
                </a14:m>
                <a:endParaRPr lang="en-US" sz="3600" dirty="0">
                  <a:solidFill>
                    <a:srgbClr val="FF0000"/>
                  </a:solidFill>
                  <a:effectLst/>
                  <a:latin typeface="Times New Roman"/>
                  <a:ea typeface="Times New Roman"/>
                </a:endParaRPr>
              </a:p>
              <a:p>
                <a:pPr marL="0" marR="0" indent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dirty="0">
                    <a:effectLst/>
                    <a:latin typeface="Times New Roman"/>
                    <a:ea typeface="Times New Roman"/>
                  </a:rPr>
                  <a:t> </a:t>
                </a:r>
                <a:endParaRPr lang="en-US" sz="3600" dirty="0">
                  <a:effectLst/>
                  <a:latin typeface="Times New Roman"/>
                  <a:ea typeface="Times New Roman"/>
                </a:endParaRPr>
              </a:p>
              <a:p>
                <a:pPr marL="0" marR="0" indent="0">
                  <a:spcBef>
                    <a:spcPts val="0"/>
                  </a:spcBef>
                  <a:spcAft>
                    <a:spcPts val="0"/>
                  </a:spcAft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solidFill>
                                <a:srgbClr val="00B0F0"/>
                              </a:solidFill>
                              <a:effectLst/>
                              <a:latin typeface="Cambria Math"/>
                              <a:ea typeface="Times New Roman"/>
                            </a:rPr>
                          </m:ctrlPr>
                        </m:sSubPr>
                        <m:e>
                          <m:r>
                            <a:rPr lang="en-US" i="1">
                              <a:solidFill>
                                <a:srgbClr val="00B0F0"/>
                              </a:solidFill>
                              <a:effectLst/>
                              <a:latin typeface="Cambria Math"/>
                              <a:ea typeface="Times New Roman"/>
                            </a:rPr>
                            <m:t>𝑑</m:t>
                          </m:r>
                        </m:e>
                        <m:sub>
                          <m:r>
                            <a:rPr lang="en-US" i="1">
                              <a:solidFill>
                                <a:srgbClr val="00B0F0"/>
                              </a:solidFill>
                              <a:effectLst/>
                              <a:latin typeface="Cambria Math"/>
                              <a:ea typeface="Times New Roman"/>
                            </a:rPr>
                            <m:t>2</m:t>
                          </m:r>
                        </m:sub>
                      </m:sSub>
                      <m:r>
                        <a:rPr lang="en-US" i="1">
                          <a:solidFill>
                            <a:srgbClr val="00B0F0"/>
                          </a:solidFill>
                          <a:effectLst/>
                          <a:latin typeface="Cambria Math"/>
                          <a:ea typeface="Times New Roman"/>
                        </a:rPr>
                        <m:t>=</m:t>
                      </m:r>
                      <m:sSub>
                        <m:sSubPr>
                          <m:ctrlPr>
                            <a:rPr lang="en-US" i="1">
                              <a:solidFill>
                                <a:srgbClr val="00B0F0"/>
                              </a:solidFill>
                              <a:effectLst/>
                              <a:latin typeface="Cambria Math"/>
                              <a:ea typeface="Times New Roman"/>
                            </a:rPr>
                          </m:ctrlPr>
                        </m:sSubPr>
                        <m:e>
                          <m:r>
                            <a:rPr lang="en-US" i="1">
                              <a:solidFill>
                                <a:srgbClr val="00B0F0"/>
                              </a:solidFill>
                              <a:effectLst/>
                              <a:latin typeface="Cambria Math"/>
                              <a:ea typeface="Times New Roman"/>
                            </a:rPr>
                            <m:t>𝑑</m:t>
                          </m:r>
                        </m:e>
                        <m:sub>
                          <m:r>
                            <a:rPr lang="en-US" i="1">
                              <a:solidFill>
                                <a:srgbClr val="00B0F0"/>
                              </a:solidFill>
                              <a:effectLst/>
                              <a:latin typeface="Cambria Math"/>
                              <a:ea typeface="Times New Roman"/>
                            </a:rPr>
                            <m:t>1</m:t>
                          </m:r>
                        </m:sub>
                      </m:sSub>
                      <m:r>
                        <a:rPr lang="en-US" i="1">
                          <a:solidFill>
                            <a:srgbClr val="00B0F0"/>
                          </a:solidFill>
                          <a:effectLst/>
                          <a:latin typeface="Cambria Math"/>
                          <a:ea typeface="Times New Roman"/>
                        </a:rPr>
                        <m:t>−</m:t>
                      </m:r>
                      <m:r>
                        <a:rPr lang="en-US" i="1">
                          <a:solidFill>
                            <a:srgbClr val="00B0F0"/>
                          </a:solidFill>
                          <a:effectLst/>
                          <a:latin typeface="Cambria Math"/>
                          <a:ea typeface="Times New Roman"/>
                        </a:rPr>
                        <m:t>𝜎</m:t>
                      </m:r>
                      <m:rad>
                        <m:radPr>
                          <m:degHide m:val="on"/>
                          <m:ctrlPr>
                            <a:rPr lang="en-US" i="1">
                              <a:solidFill>
                                <a:srgbClr val="00B0F0"/>
                              </a:solidFill>
                              <a:effectLst/>
                              <a:latin typeface="Cambria Math"/>
                              <a:ea typeface="Times New Roman"/>
                            </a:rPr>
                          </m:ctrlPr>
                        </m:radPr>
                        <m:deg/>
                        <m:e>
                          <m:r>
                            <a:rPr lang="en-US" i="1">
                              <a:solidFill>
                                <a:srgbClr val="00B0F0"/>
                              </a:solidFill>
                              <a:effectLst/>
                              <a:latin typeface="Cambria Math"/>
                              <a:ea typeface="Times New Roman"/>
                            </a:rPr>
                            <m:t>𝑇</m:t>
                          </m:r>
                          <m:r>
                            <a:rPr lang="en-US" i="1">
                              <a:solidFill>
                                <a:srgbClr val="00B0F0"/>
                              </a:solidFill>
                              <a:effectLst/>
                              <a:latin typeface="Cambria Math"/>
                              <a:ea typeface="Times New Roman"/>
                            </a:rPr>
                            <m:t>−</m:t>
                          </m:r>
                          <m:r>
                            <a:rPr lang="en-US" i="1">
                              <a:solidFill>
                                <a:srgbClr val="00B0F0"/>
                              </a:solidFill>
                              <a:effectLst/>
                              <a:latin typeface="Cambria Math"/>
                              <a:ea typeface="Times New Roman"/>
                            </a:rPr>
                            <m:t>𝑡</m:t>
                          </m:r>
                        </m:e>
                      </m:rad>
                      <m:r>
                        <a:rPr lang="en-US" i="1">
                          <a:solidFill>
                            <a:srgbClr val="00B0F0"/>
                          </a:solidFill>
                          <a:effectLst/>
                          <a:latin typeface="Cambria Math"/>
                          <a:ea typeface="Times New Roman"/>
                        </a:rPr>
                        <m:t>=0.2417− 0.3</m:t>
                      </m:r>
                      <m:rad>
                        <m:radPr>
                          <m:degHide m:val="on"/>
                          <m:ctrlPr>
                            <a:rPr lang="en-US" i="1">
                              <a:solidFill>
                                <a:srgbClr val="00B0F0"/>
                              </a:solidFill>
                              <a:effectLst/>
                              <a:latin typeface="Cambria Math"/>
                              <a:ea typeface="Times New Roman"/>
                            </a:rPr>
                          </m:ctrlPr>
                        </m:radPr>
                        <m:deg/>
                        <m:e>
                          <m:r>
                            <a:rPr lang="en-US" i="1">
                              <a:solidFill>
                                <a:srgbClr val="00B0F0"/>
                              </a:solidFill>
                              <a:effectLst/>
                              <a:latin typeface="Cambria Math"/>
                              <a:ea typeface="Times New Roman"/>
                            </a:rPr>
                            <m:t>0.25</m:t>
                          </m:r>
                        </m:e>
                      </m:rad>
                      <m:r>
                        <a:rPr lang="en-US" i="1">
                          <a:solidFill>
                            <a:srgbClr val="00B0F0"/>
                          </a:solidFill>
                          <a:effectLst/>
                          <a:latin typeface="Cambria Math"/>
                          <a:ea typeface="Times New Roman"/>
                        </a:rPr>
                        <m:t>=0.0917</m:t>
                      </m:r>
                    </m:oMath>
                  </m:oMathPara>
                </a14:m>
                <a:endParaRPr lang="en-US" sz="3600" dirty="0">
                  <a:solidFill>
                    <a:srgbClr val="00B0F0"/>
                  </a:solidFill>
                  <a:effectLst/>
                  <a:latin typeface="Times New Roman"/>
                  <a:ea typeface="Times New Roman"/>
                </a:endParaRPr>
              </a:p>
              <a:p>
                <a:pPr marL="0" marR="0" indent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dirty="0">
                    <a:effectLst/>
                    <a:latin typeface="Times New Roman"/>
                    <a:ea typeface="Times New Roman"/>
                  </a:rPr>
                  <a:t> </a:t>
                </a:r>
                <a:endParaRPr lang="en-US" sz="3600" dirty="0">
                  <a:effectLst/>
                  <a:latin typeface="Times New Roman"/>
                  <a:ea typeface="Times New Roman"/>
                </a:endParaRPr>
              </a:p>
              <a:p>
                <a:pPr marL="0" marR="0" indent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dirty="0">
                    <a:effectLst/>
                    <a:latin typeface="Times New Roman"/>
                    <a:ea typeface="Times New Roman"/>
                  </a:rPr>
                  <a:t> </a:t>
                </a:r>
                <a:endParaRPr lang="en-US" sz="3600" dirty="0">
                  <a:effectLst/>
                  <a:latin typeface="Times New Roman"/>
                  <a:ea typeface="Times New Roman"/>
                </a:endParaRPr>
              </a:p>
              <a:p>
                <a:pPr marL="0" marR="0" indent="0">
                  <a:spcBef>
                    <a:spcPts val="0"/>
                  </a:spcBef>
                  <a:spcAft>
                    <a:spcPts val="0"/>
                  </a:spcAft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>
                          <a:effectLst/>
                          <a:latin typeface="Cambria Math"/>
                          <a:ea typeface="Times New Roman"/>
                        </a:rPr>
                        <m:t>𝑃</m:t>
                      </m:r>
                      <m:d>
                        <m:dPr>
                          <m:ctrlPr>
                            <a:rPr lang="en-US" i="1">
                              <a:effectLst/>
                              <a:latin typeface="Cambria Math"/>
                              <a:ea typeface="Times New Roman"/>
                            </a:rPr>
                          </m:ctrlPr>
                        </m:dPr>
                        <m:e>
                          <m:r>
                            <a:rPr lang="en-US" i="1">
                              <a:effectLst/>
                              <a:latin typeface="Cambria Math"/>
                              <a:ea typeface="Times New Roman"/>
                            </a:rPr>
                            <m:t>𝑆</m:t>
                          </m:r>
                          <m:r>
                            <a:rPr lang="en-US" i="1">
                              <a:effectLst/>
                              <a:latin typeface="Cambria Math"/>
                              <a:ea typeface="Times New Roman"/>
                            </a:rPr>
                            <m:t>,</m:t>
                          </m:r>
                          <m:r>
                            <a:rPr lang="en-US" i="1">
                              <a:effectLst/>
                              <a:latin typeface="Cambria Math"/>
                              <a:ea typeface="Times New Roman"/>
                            </a:rPr>
                            <m:t>𝑡</m:t>
                          </m:r>
                        </m:e>
                      </m:d>
                      <m:r>
                        <a:rPr lang="en-US" i="1">
                          <a:effectLst/>
                          <a:latin typeface="Cambria Math"/>
                          <a:ea typeface="Times New Roman"/>
                        </a:rPr>
                        <m:t>= </m:t>
                      </m:r>
                      <m:r>
                        <a:rPr lang="en-US" i="1">
                          <a:effectLst/>
                          <a:latin typeface="Cambria Math"/>
                          <a:ea typeface="Times New Roman"/>
                        </a:rPr>
                        <m:t>𝐾</m:t>
                      </m:r>
                      <m:sSub>
                        <m:sSubPr>
                          <m:ctrlPr>
                            <a:rPr lang="en-US" i="1">
                              <a:effectLst/>
                              <a:latin typeface="Cambria Math"/>
                              <a:ea typeface="Times New Roman"/>
                            </a:rPr>
                          </m:ctrlPr>
                        </m:sSubPr>
                        <m:e>
                          <m:sSup>
                            <m:sSupPr>
                              <m:ctrlPr>
                                <a:rPr lang="en-US" i="1">
                                  <a:effectLst/>
                                  <a:latin typeface="Cambria Math"/>
                                  <a:ea typeface="Times New Roman"/>
                                </a:rPr>
                              </m:ctrlPr>
                            </m:sSupPr>
                            <m:e>
                              <m:r>
                                <a:rPr lang="en-US" i="1">
                                  <a:effectLst/>
                                  <a:latin typeface="Cambria Math"/>
                                  <a:ea typeface="Times New Roman"/>
                                </a:rPr>
                                <m:t>𝑒</m:t>
                              </m:r>
                            </m:e>
                            <m:sup>
                              <m:r>
                                <a:rPr lang="en-US" i="1">
                                  <a:effectLst/>
                                  <a:latin typeface="Cambria Math"/>
                                  <a:ea typeface="Times New Roman"/>
                                </a:rPr>
                                <m:t>−</m:t>
                              </m:r>
                              <m:r>
                                <a:rPr lang="en-US" i="1">
                                  <a:effectLst/>
                                  <a:latin typeface="Cambria Math"/>
                                  <a:ea typeface="Times New Roman"/>
                                </a:rPr>
                                <m:t>𝑟</m:t>
                              </m:r>
                              <m:r>
                                <a:rPr lang="en-US" i="1">
                                  <a:effectLst/>
                                  <a:latin typeface="Cambria Math"/>
                                  <a:ea typeface="Times New Roman"/>
                                </a:rPr>
                                <m:t>(</m:t>
                              </m:r>
                              <m:r>
                                <a:rPr lang="en-US" i="1">
                                  <a:effectLst/>
                                  <a:latin typeface="Cambria Math"/>
                                  <a:ea typeface="Times New Roman"/>
                                </a:rPr>
                                <m:t>𝑇</m:t>
                              </m:r>
                              <m:r>
                                <a:rPr lang="en-US" i="1">
                                  <a:effectLst/>
                                  <a:latin typeface="Cambria Math"/>
                                  <a:ea typeface="Times New Roman"/>
                                </a:rPr>
                                <m:t>−</m:t>
                              </m:r>
                              <m:r>
                                <a:rPr lang="en-US" i="1">
                                  <a:effectLst/>
                                  <a:latin typeface="Cambria Math"/>
                                  <a:ea typeface="Times New Roman"/>
                                </a:rPr>
                                <m:t>𝑡</m:t>
                              </m:r>
                              <m:r>
                                <a:rPr lang="en-US" i="1">
                                  <a:effectLst/>
                                  <a:latin typeface="Cambria Math"/>
                                  <a:ea typeface="Times New Roman"/>
                                </a:rPr>
                                <m:t>)</m:t>
                              </m:r>
                            </m:sup>
                          </m:sSup>
                          <m:r>
                            <m:rPr>
                              <m:sty m:val="p"/>
                            </m:rPr>
                            <a:rPr lang="en-US">
                              <a:effectLst/>
                              <a:latin typeface="Cambria Math"/>
                              <a:ea typeface="Times New Roman"/>
                            </a:rPr>
                            <m:t>Φ</m:t>
                          </m:r>
                          <m:d>
                            <m:dPr>
                              <m:ctrlPr>
                                <a:rPr lang="en-US" i="1">
                                  <a:effectLst/>
                                  <a:latin typeface="Cambria Math"/>
                                  <a:ea typeface="Times New Roman"/>
                                </a:rPr>
                              </m:ctrlPr>
                            </m:dPr>
                            <m:e>
                              <m:r>
                                <a:rPr lang="en-US" i="1">
                                  <a:effectLst/>
                                  <a:latin typeface="Cambria Math"/>
                                  <a:ea typeface="Times New Roman"/>
                                </a:rPr>
                                <m:t>−</m:t>
                              </m:r>
                              <m:sSub>
                                <m:sSubPr>
                                  <m:ctrlPr>
                                    <a:rPr lang="en-US" i="1">
                                      <a:effectLst/>
                                      <a:latin typeface="Cambria Math"/>
                                      <a:ea typeface="Times New Roman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effectLst/>
                                      <a:latin typeface="Cambria Math"/>
                                      <a:ea typeface="Times New Roman"/>
                                    </a:rPr>
                                    <m:t>𝑑</m:t>
                                  </m:r>
                                </m:e>
                                <m:sub>
                                  <m:r>
                                    <a:rPr lang="en-US" i="1">
                                      <a:effectLst/>
                                      <a:latin typeface="Cambria Math"/>
                                      <a:ea typeface="Times New Roman"/>
                                    </a:rPr>
                                    <m:t>2</m:t>
                                  </m:r>
                                </m:sub>
                              </m:sSub>
                            </m:e>
                          </m:d>
                          <m:r>
                            <a:rPr lang="en-US" i="1">
                              <a:effectLst/>
                              <a:latin typeface="Cambria Math"/>
                              <a:ea typeface="Times New Roman"/>
                            </a:rPr>
                            <m:t>− </m:t>
                          </m:r>
                          <m:r>
                            <a:rPr lang="en-US" i="1">
                              <a:effectLst/>
                              <a:latin typeface="Cambria Math"/>
                              <a:ea typeface="Times New Roman"/>
                            </a:rPr>
                            <m:t>𝑆</m:t>
                          </m:r>
                        </m:e>
                        <m:sub>
                          <m:r>
                            <a:rPr lang="en-US" i="1">
                              <a:effectLst/>
                              <a:latin typeface="Cambria Math"/>
                              <a:ea typeface="Times New Roman"/>
                            </a:rPr>
                            <m:t>𝑡</m:t>
                          </m:r>
                        </m:sub>
                      </m:sSub>
                      <m:r>
                        <m:rPr>
                          <m:sty m:val="p"/>
                        </m:rPr>
                        <a:rPr lang="en-US">
                          <a:effectLst/>
                          <a:latin typeface="Cambria Math"/>
                          <a:ea typeface="Times New Roman"/>
                        </a:rPr>
                        <m:t>Φ</m:t>
                      </m:r>
                      <m:d>
                        <m:dPr>
                          <m:ctrlPr>
                            <a:rPr lang="en-US" i="1">
                              <a:effectLst/>
                              <a:latin typeface="Cambria Math"/>
                              <a:ea typeface="Times New Roman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i="1">
                                  <a:effectLst/>
                                  <a:latin typeface="Cambria Math"/>
                                  <a:ea typeface="Times New Roman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effectLst/>
                                  <a:latin typeface="Cambria Math"/>
                                  <a:ea typeface="Times New Roman"/>
                                </a:rPr>
                                <m:t>−</m:t>
                              </m:r>
                              <m:r>
                                <a:rPr lang="en-US" i="1">
                                  <a:effectLst/>
                                  <a:latin typeface="Cambria Math"/>
                                  <a:ea typeface="Times New Roman"/>
                                </a:rPr>
                                <m:t>𝑑</m:t>
                              </m:r>
                            </m:e>
                            <m:sub>
                              <m:r>
                                <a:rPr lang="en-US" i="1">
                                  <a:effectLst/>
                                  <a:latin typeface="Cambria Math"/>
                                  <a:ea typeface="Times New Roman"/>
                                </a:rPr>
                                <m:t>1</m:t>
                              </m:r>
                            </m:sub>
                          </m:sSub>
                        </m:e>
                      </m:d>
                      <m:r>
                        <a:rPr lang="en-US" i="1">
                          <a:effectLst/>
                          <a:latin typeface="Cambria Math"/>
                          <a:ea typeface="Times New Roman"/>
                        </a:rPr>
                        <m:t>                    </m:t>
                      </m:r>
                    </m:oMath>
                  </m:oMathPara>
                </a14:m>
                <a:endParaRPr lang="en-US" sz="3600" dirty="0">
                  <a:effectLst/>
                  <a:latin typeface="Times New Roman"/>
                  <a:ea typeface="Times New Roman"/>
                </a:endParaRPr>
              </a:p>
              <a:p>
                <a:pPr marL="0" marR="0" indent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dirty="0">
                    <a:effectLst/>
                    <a:latin typeface="Times New Roman"/>
                    <a:ea typeface="Times New Roman"/>
                  </a:rPr>
                  <a:t> </a:t>
                </a:r>
                <a:endParaRPr lang="en-US" sz="3600" dirty="0">
                  <a:effectLst/>
                  <a:latin typeface="Times New Roman"/>
                  <a:ea typeface="Times New Roman"/>
                </a:endParaRPr>
              </a:p>
              <a:p>
                <a:pPr marL="0" marR="0" indent="0">
                  <a:spcBef>
                    <a:spcPts val="0"/>
                  </a:spcBef>
                  <a:spcAft>
                    <a:spcPts val="0"/>
                  </a:spcAft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>
                          <a:effectLst/>
                          <a:latin typeface="Cambria Math"/>
                          <a:ea typeface="Times New Roman"/>
                        </a:rPr>
                        <m:t>= 50</m:t>
                      </m:r>
                      <m:sSup>
                        <m:sSupPr>
                          <m:ctrlPr>
                            <a:rPr lang="en-US" i="1">
                              <a:effectLst/>
                              <a:latin typeface="Cambria Math"/>
                              <a:ea typeface="Times New Roman"/>
                            </a:rPr>
                          </m:ctrlPr>
                        </m:sSupPr>
                        <m:e>
                          <m:r>
                            <a:rPr lang="en-US" i="1">
                              <a:effectLst/>
                              <a:latin typeface="Cambria Math"/>
                              <a:ea typeface="Times New Roman"/>
                            </a:rPr>
                            <m:t>𝑒</m:t>
                          </m:r>
                        </m:e>
                        <m:sup>
                          <m:r>
                            <a:rPr lang="en-US" i="1">
                              <a:effectLst/>
                              <a:latin typeface="Cambria Math"/>
                              <a:ea typeface="Times New Roman"/>
                            </a:rPr>
                            <m:t>−0.1∗0.25</m:t>
                          </m:r>
                        </m:sup>
                      </m:sSup>
                      <m:r>
                        <m:rPr>
                          <m:sty m:val="p"/>
                        </m:rPr>
                        <a:rPr lang="en-US">
                          <a:effectLst/>
                          <a:latin typeface="Cambria Math"/>
                          <a:ea typeface="Times New Roman"/>
                        </a:rPr>
                        <m:t>Φ</m:t>
                      </m:r>
                      <m:d>
                        <m:dPr>
                          <m:ctrlPr>
                            <a:rPr lang="en-US" i="1">
                              <a:effectLst/>
                              <a:latin typeface="Cambria Math"/>
                              <a:ea typeface="Times New Roman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effectLst/>
                              <a:latin typeface="Cambria Math"/>
                              <a:ea typeface="Times New Roman"/>
                            </a:rPr>
                            <m:t>−</m:t>
                          </m:r>
                          <m:r>
                            <a:rPr lang="en-US" i="1">
                              <a:effectLst/>
                              <a:latin typeface="Cambria Math"/>
                              <a:ea typeface="Times New Roman"/>
                            </a:rPr>
                            <m:t>0.0917</m:t>
                          </m:r>
                        </m:e>
                      </m:d>
                      <m:r>
                        <a:rPr lang="en-US" i="1">
                          <a:effectLst/>
                          <a:latin typeface="Cambria Math"/>
                          <a:ea typeface="Times New Roman"/>
                        </a:rPr>
                        <m:t>− 50</m:t>
                      </m:r>
                      <m:r>
                        <m:rPr>
                          <m:sty m:val="p"/>
                        </m:rPr>
                        <a:rPr lang="en-US">
                          <a:effectLst/>
                          <a:latin typeface="Cambria Math"/>
                          <a:ea typeface="Times New Roman"/>
                        </a:rPr>
                        <m:t>Φ</m:t>
                      </m:r>
                      <m:d>
                        <m:dPr>
                          <m:ctrlPr>
                            <a:rPr lang="en-US" i="1">
                              <a:effectLst/>
                              <a:latin typeface="Cambria Math"/>
                              <a:ea typeface="Times New Roman"/>
                            </a:rPr>
                          </m:ctrlPr>
                        </m:dPr>
                        <m:e>
                          <m:r>
                            <a:rPr lang="en-US" i="1">
                              <a:effectLst/>
                              <a:latin typeface="Cambria Math"/>
                              <a:ea typeface="Times New Roman"/>
                            </a:rPr>
                            <m:t>−0.2417</m:t>
                          </m:r>
                        </m:e>
                      </m:d>
                      <m:r>
                        <a:rPr lang="en-US" i="1">
                          <a:effectLst/>
                          <a:latin typeface="Cambria Math"/>
                          <a:ea typeface="Times New Roman"/>
                        </a:rPr>
                        <m:t>   </m:t>
                      </m:r>
                    </m:oMath>
                  </m:oMathPara>
                </a14:m>
                <a:endParaRPr lang="en-US" sz="3600" dirty="0">
                  <a:effectLst/>
                  <a:latin typeface="Times New Roman"/>
                  <a:ea typeface="Times New Roman"/>
                </a:endParaRPr>
              </a:p>
              <a:p>
                <a:pPr marL="0" marR="0" indent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dirty="0">
                    <a:effectLst/>
                    <a:latin typeface="Times New Roman"/>
                    <a:ea typeface="Times New Roman"/>
                  </a:rPr>
                  <a:t> </a:t>
                </a:r>
                <a:endParaRPr lang="en-US" sz="3600" dirty="0">
                  <a:effectLst/>
                  <a:latin typeface="Times New Roman"/>
                  <a:ea typeface="Times New Roman"/>
                </a:endParaRPr>
              </a:p>
              <a:p>
                <a:pPr marL="0" marR="0" indent="0">
                  <a:spcBef>
                    <a:spcPts val="0"/>
                  </a:spcBef>
                  <a:spcAft>
                    <a:spcPts val="0"/>
                  </a:spcAft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>
                          <a:effectLst/>
                          <a:latin typeface="Cambria Math"/>
                          <a:ea typeface="Times New Roman"/>
                        </a:rPr>
                        <m:t>= 50</m:t>
                      </m:r>
                      <m:sSup>
                        <m:sSupPr>
                          <m:ctrlPr>
                            <a:rPr lang="en-US" i="1">
                              <a:effectLst/>
                              <a:latin typeface="Cambria Math"/>
                              <a:ea typeface="Times New Roman"/>
                            </a:rPr>
                          </m:ctrlPr>
                        </m:sSupPr>
                        <m:e>
                          <m:r>
                            <a:rPr lang="en-US" i="1">
                              <a:effectLst/>
                              <a:latin typeface="Cambria Math"/>
                              <a:ea typeface="Times New Roman"/>
                            </a:rPr>
                            <m:t>∗0.4634</m:t>
                          </m:r>
                          <m:r>
                            <a:rPr lang="en-US" i="1">
                              <a:effectLst/>
                              <a:latin typeface="Cambria Math"/>
                              <a:ea typeface="Times New Roman"/>
                            </a:rPr>
                            <m:t>𝑒</m:t>
                          </m:r>
                        </m:e>
                        <m:sup>
                          <m:r>
                            <a:rPr lang="en-US" i="1">
                              <a:effectLst/>
                              <a:latin typeface="Cambria Math"/>
                              <a:ea typeface="Times New Roman"/>
                            </a:rPr>
                            <m:t>−0.025</m:t>
                          </m:r>
                        </m:sup>
                      </m:sSup>
                      <m:r>
                        <a:rPr lang="en-US" i="1">
                          <a:effectLst/>
                          <a:latin typeface="Cambria Math"/>
                          <a:ea typeface="Times New Roman"/>
                        </a:rPr>
                        <m:t>− 50∗</m:t>
                      </m:r>
                      <m:r>
                        <a:rPr lang="en-US">
                          <a:effectLst/>
                          <a:latin typeface="Cambria Math"/>
                          <a:ea typeface="Times New Roman"/>
                        </a:rPr>
                        <m:t>0.4045=2.37</m:t>
                      </m:r>
                      <m:r>
                        <a:rPr lang="en-US" i="1">
                          <a:effectLst/>
                          <a:latin typeface="Cambria Math"/>
                          <a:ea typeface="Times New Roman"/>
                        </a:rPr>
                        <m:t>   </m:t>
                      </m:r>
                    </m:oMath>
                  </m:oMathPara>
                </a14:m>
                <a:endParaRPr lang="en-US" sz="3600" dirty="0">
                  <a:effectLst/>
                  <a:latin typeface="Times New Roman"/>
                  <a:ea typeface="Times New Roman"/>
                </a:endParaRPr>
              </a:p>
              <a:p>
                <a:pPr marL="0" indent="0">
                  <a:buNone/>
                </a:pPr>
                <a:endParaRPr lang="en-US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98" t="-1184" r="-49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9064490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Ex) add a dividend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55000" lnSpcReduction="20000"/>
              </a:bodyPr>
              <a:lstStyle/>
              <a:p>
                <a:pPr marL="0" marR="0" indent="0">
                  <a:spcBef>
                    <a:spcPts val="0"/>
                  </a:spcBef>
                  <a:spcAft>
                    <a:spcPts val="0"/>
                  </a:spcAft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/>
                              <a:ea typeface="Times New Roman"/>
                            </a:rPr>
                          </m:ctrlPr>
                        </m:sSubPr>
                        <m:e>
                          <m:r>
                            <a:rPr lang="en-US" i="1">
                              <a:effectLst/>
                              <a:latin typeface="Cambria Math"/>
                              <a:ea typeface="Times New Roman"/>
                            </a:rPr>
                            <m:t> </m:t>
                          </m:r>
                          <m:r>
                            <a:rPr lang="en-US" i="1">
                              <a:effectLst/>
                              <a:latin typeface="Cambria Math"/>
                              <a:ea typeface="Times New Roman"/>
                            </a:rPr>
                            <m:t>𝑆</m:t>
                          </m:r>
                        </m:e>
                        <m:sub>
                          <m:r>
                            <a:rPr lang="en-US" i="1">
                              <a:effectLst/>
                              <a:latin typeface="Cambria Math"/>
                              <a:ea typeface="Times New Roman"/>
                            </a:rPr>
                            <m:t>0</m:t>
                          </m:r>
                        </m:sub>
                      </m:sSub>
                      <m:r>
                        <a:rPr lang="en-US" i="1">
                          <a:effectLst/>
                          <a:latin typeface="Cambria Math"/>
                          <a:ea typeface="Times New Roman"/>
                        </a:rPr>
                        <m:t>=50−1.50 </m:t>
                      </m:r>
                      <m:sSup>
                        <m:sSupPr>
                          <m:ctrlPr>
                            <a:rPr lang="en-US" i="1">
                              <a:effectLst/>
                              <a:latin typeface="Cambria Math"/>
                              <a:ea typeface="Times New Roman"/>
                            </a:rPr>
                          </m:ctrlPr>
                        </m:sSupPr>
                        <m:e>
                          <m:r>
                            <a:rPr lang="en-US" i="1">
                              <a:effectLst/>
                              <a:latin typeface="Cambria Math"/>
                              <a:ea typeface="Times New Roman"/>
                            </a:rPr>
                            <m:t>𝑒</m:t>
                          </m:r>
                        </m:e>
                        <m:sup>
                          <m:r>
                            <a:rPr lang="en-US" i="1">
                              <a:effectLst/>
                              <a:latin typeface="Cambria Math"/>
                              <a:ea typeface="Times New Roman"/>
                            </a:rPr>
                            <m:t>−0.1667∗0.1</m:t>
                          </m:r>
                        </m:sup>
                      </m:sSup>
                      <m:r>
                        <a:rPr lang="en-US" i="1">
                          <a:effectLst/>
                          <a:latin typeface="Cambria Math"/>
                          <a:ea typeface="Times New Roman"/>
                        </a:rPr>
                        <m:t>=48.52</m:t>
                      </m:r>
                    </m:oMath>
                  </m:oMathPara>
                </a14:m>
                <a:endParaRPr lang="en-US" sz="3600" dirty="0">
                  <a:effectLst/>
                  <a:latin typeface="Times New Roman"/>
                  <a:ea typeface="Times New Roman"/>
                </a:endParaRPr>
              </a:p>
              <a:p>
                <a:pPr marL="0" marR="0" indent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dirty="0">
                    <a:effectLst/>
                    <a:latin typeface="Times New Roman"/>
                    <a:ea typeface="Times New Roman"/>
                  </a:rPr>
                  <a:t> </a:t>
                </a:r>
                <a:endParaRPr lang="en-US" sz="3600" dirty="0">
                  <a:effectLst/>
                  <a:latin typeface="Times New Roman"/>
                  <a:ea typeface="Times New Roman"/>
                </a:endParaRPr>
              </a:p>
              <a:p>
                <a:pPr marL="0" marR="0" indent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dirty="0">
                    <a:effectLst/>
                    <a:latin typeface="Times New Roman"/>
                    <a:ea typeface="Times New Roman"/>
                  </a:rPr>
                  <a:t>So we not have </a:t>
                </a:r>
                <a:endParaRPr lang="en-US" sz="3600" dirty="0">
                  <a:effectLst/>
                  <a:latin typeface="Times New Roman"/>
                  <a:ea typeface="Times New Roman"/>
                </a:endParaRPr>
              </a:p>
              <a:p>
                <a:pPr marL="0" marR="0" indent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dirty="0">
                    <a:effectLst/>
                    <a:latin typeface="Times New Roman"/>
                    <a:ea typeface="Times New Roman"/>
                  </a:rPr>
                  <a:t> </a:t>
                </a:r>
                <a:endParaRPr lang="en-US" sz="3600" dirty="0">
                  <a:effectLst/>
                  <a:latin typeface="Times New Roman"/>
                  <a:ea typeface="Times New Roman"/>
                </a:endParaRPr>
              </a:p>
              <a:p>
                <a:pPr marL="0" marR="0" indent="0">
                  <a:spcBef>
                    <a:spcPts val="0"/>
                  </a:spcBef>
                  <a:spcAft>
                    <a:spcPts val="0"/>
                  </a:spcAft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effectLst/>
                            <a:latin typeface="Cambria Math"/>
                            <a:ea typeface="Times New Roman"/>
                          </a:rPr>
                        </m:ctrlPr>
                      </m:sSubPr>
                      <m:e>
                        <m:r>
                          <a:rPr lang="en-US" i="1">
                            <a:effectLst/>
                            <a:latin typeface="Cambria Math"/>
                            <a:ea typeface="Times New Roman"/>
                          </a:rPr>
                          <m:t>𝑆</m:t>
                        </m:r>
                      </m:e>
                      <m:sub>
                        <m:r>
                          <a:rPr lang="en-US" i="1">
                            <a:effectLst/>
                            <a:latin typeface="Cambria Math"/>
                            <a:ea typeface="Times New Roman"/>
                          </a:rPr>
                          <m:t>0</m:t>
                        </m:r>
                      </m:sub>
                    </m:sSub>
                    <m:r>
                      <a:rPr lang="en-US" i="1">
                        <a:effectLst/>
                        <a:latin typeface="Cambria Math"/>
                        <a:ea typeface="Times New Roman"/>
                      </a:rPr>
                      <m:t>=48.52</m:t>
                    </m:r>
                  </m:oMath>
                </a14:m>
                <a:r>
                  <a:rPr lang="en-US" dirty="0">
                    <a:effectLst/>
                    <a:latin typeface="Times New Roman"/>
                    <a:ea typeface="Times New Roman"/>
                  </a:rPr>
                  <a:t>, K=50, r = 0.1, </a:t>
                </a:r>
                <a14:m>
                  <m:oMath xmlns:m="http://schemas.openxmlformats.org/officeDocument/2006/math">
                    <m:r>
                      <a:rPr lang="en-US" i="1">
                        <a:effectLst/>
                        <a:latin typeface="Cambria Math"/>
                        <a:ea typeface="Times New Roman"/>
                      </a:rPr>
                      <m:t>𝜎</m:t>
                    </m:r>
                  </m:oMath>
                </a14:m>
                <a:r>
                  <a:rPr lang="en-US" dirty="0">
                    <a:effectLst/>
                    <a:latin typeface="Times New Roman"/>
                    <a:ea typeface="Times New Roman"/>
                  </a:rPr>
                  <a:t> = 0.3, T= 0.25</a:t>
                </a:r>
                <a:endParaRPr lang="en-US" sz="3600" dirty="0">
                  <a:effectLst/>
                  <a:latin typeface="Times New Roman"/>
                  <a:ea typeface="Times New Roman"/>
                </a:endParaRPr>
              </a:p>
              <a:p>
                <a:pPr marL="0" marR="0" indent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dirty="0">
                    <a:effectLst/>
                    <a:latin typeface="Times New Roman"/>
                    <a:ea typeface="Times New Roman"/>
                  </a:rPr>
                  <a:t> </a:t>
                </a:r>
                <a:endParaRPr lang="en-US" sz="3600" dirty="0">
                  <a:effectLst/>
                  <a:latin typeface="Times New Roman"/>
                  <a:ea typeface="Times New Roman"/>
                </a:endParaRPr>
              </a:p>
              <a:p>
                <a:pPr marL="0" marR="0" indent="0">
                  <a:spcBef>
                    <a:spcPts val="0"/>
                  </a:spcBef>
                  <a:spcAft>
                    <a:spcPts val="0"/>
                  </a:spcAft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solidFill>
                                <a:srgbClr val="FF0000"/>
                              </a:solidFill>
                              <a:effectLst/>
                              <a:latin typeface="Cambria Math"/>
                              <a:ea typeface="Times New Roman"/>
                            </a:rPr>
                          </m:ctrlPr>
                        </m:sSubPr>
                        <m:e>
                          <m:r>
                            <a:rPr lang="en-US" i="1">
                              <a:solidFill>
                                <a:srgbClr val="FF0000"/>
                              </a:solidFill>
                              <a:effectLst/>
                              <a:latin typeface="Cambria Math"/>
                              <a:ea typeface="Times New Roman"/>
                            </a:rPr>
                            <m:t>𝑑</m:t>
                          </m:r>
                        </m:e>
                        <m:sub>
                          <m:r>
                            <a:rPr lang="en-US" i="1">
                              <a:solidFill>
                                <a:srgbClr val="FF0000"/>
                              </a:solidFill>
                              <a:effectLst/>
                              <a:latin typeface="Cambria Math"/>
                              <a:ea typeface="Times New Roman"/>
                            </a:rPr>
                            <m:t>1</m:t>
                          </m:r>
                        </m:sub>
                      </m:sSub>
                      <m:r>
                        <a:rPr lang="en-US" i="1">
                          <a:solidFill>
                            <a:srgbClr val="FF0000"/>
                          </a:solidFill>
                          <a:effectLst/>
                          <a:latin typeface="Cambria Math"/>
                          <a:ea typeface="Times New Roman"/>
                        </a:rPr>
                        <m:t>=</m:t>
                      </m:r>
                      <m:f>
                        <m:fPr>
                          <m:ctrlPr>
                            <a:rPr lang="en-US" i="1">
                              <a:solidFill>
                                <a:srgbClr val="FF0000"/>
                              </a:solidFill>
                              <a:effectLst/>
                              <a:latin typeface="Cambria Math"/>
                              <a:ea typeface="Times New Roman"/>
                            </a:rPr>
                          </m:ctrlPr>
                        </m:fPr>
                        <m:num>
                          <m:func>
                            <m:funcPr>
                              <m:ctrlPr>
                                <a:rPr lang="en-US" i="1">
                                  <a:solidFill>
                                    <a:srgbClr val="FF0000"/>
                                  </a:solidFill>
                                  <a:effectLst/>
                                  <a:latin typeface="Cambria Math"/>
                                  <a:ea typeface="Times New Roman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>
                                  <a:solidFill>
                                    <a:srgbClr val="FF0000"/>
                                  </a:solidFill>
                                  <a:effectLst/>
                                  <a:latin typeface="Cambria Math"/>
                                  <a:ea typeface="Times New Roman"/>
                                </a:rPr>
                                <m:t>ln</m:t>
                              </m:r>
                            </m:fName>
                            <m:e>
                              <m:d>
                                <m:dPr>
                                  <m:ctrlPr>
                                    <a:rPr lang="en-US" i="1">
                                      <a:solidFill>
                                        <a:srgbClr val="FF0000"/>
                                      </a:solidFill>
                                      <a:effectLst/>
                                      <a:latin typeface="Cambria Math"/>
                                      <a:ea typeface="Times New Roman"/>
                                    </a:rPr>
                                  </m:ctrlPr>
                                </m:dPr>
                                <m:e>
                                  <m:f>
                                    <m:fPr>
                                      <m:ctrlPr>
                                        <a:rPr lang="en-US" i="1">
                                          <a:solidFill>
                                            <a:srgbClr val="FF0000"/>
                                          </a:solidFill>
                                          <a:effectLst/>
                                          <a:latin typeface="Cambria Math"/>
                                          <a:ea typeface="Times New Roman"/>
                                        </a:rPr>
                                      </m:ctrlPr>
                                    </m:fPr>
                                    <m:num>
                                      <m:sSub>
                                        <m:sSubPr>
                                          <m:ctrlPr>
                                            <a:rPr lang="en-US" i="1">
                                              <a:solidFill>
                                                <a:srgbClr val="FF0000"/>
                                              </a:solidFill>
                                              <a:effectLst/>
                                              <a:latin typeface="Cambria Math"/>
                                              <a:ea typeface="Times New Roman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i="1">
                                              <a:solidFill>
                                                <a:srgbClr val="FF0000"/>
                                              </a:solidFill>
                                              <a:effectLst/>
                                              <a:latin typeface="Cambria Math"/>
                                              <a:ea typeface="Times New Roman"/>
                                            </a:rPr>
                                            <m:t>𝑆</m:t>
                                          </m:r>
                                        </m:e>
                                        <m:sub>
                                          <m:r>
                                            <a:rPr lang="en-US" i="1">
                                              <a:solidFill>
                                                <a:srgbClr val="FF0000"/>
                                              </a:solidFill>
                                              <a:effectLst/>
                                              <a:latin typeface="Cambria Math"/>
                                              <a:ea typeface="Times New Roman"/>
                                            </a:rPr>
                                            <m:t>𝑡</m:t>
                                          </m:r>
                                        </m:sub>
                                      </m:sSub>
                                    </m:num>
                                    <m:den>
                                      <m:r>
                                        <a:rPr lang="en-US" i="1">
                                          <a:solidFill>
                                            <a:srgbClr val="FF0000"/>
                                          </a:solidFill>
                                          <a:effectLst/>
                                          <a:latin typeface="Cambria Math"/>
                                          <a:ea typeface="Times New Roman"/>
                                        </a:rPr>
                                        <m:t>𝐾</m:t>
                                      </m:r>
                                    </m:den>
                                  </m:f>
                                </m:e>
                              </m:d>
                            </m:e>
                          </m:func>
                          <m:r>
                            <a:rPr lang="en-US" i="1">
                              <a:solidFill>
                                <a:srgbClr val="FF0000"/>
                              </a:solidFill>
                              <a:effectLst/>
                              <a:latin typeface="Cambria Math"/>
                              <a:ea typeface="Times New Roman"/>
                            </a:rPr>
                            <m:t>+</m:t>
                          </m:r>
                          <m:d>
                            <m:dPr>
                              <m:ctrlPr>
                                <a:rPr lang="en-US" i="1">
                                  <a:solidFill>
                                    <a:srgbClr val="FF0000"/>
                                  </a:solidFill>
                                  <a:effectLst/>
                                  <a:latin typeface="Cambria Math"/>
                                  <a:ea typeface="Times New Roman"/>
                                </a:rPr>
                              </m:ctrlPr>
                            </m:dPr>
                            <m:e>
                              <m:r>
                                <a:rPr lang="en-US" b="0" i="1" smtClean="0">
                                  <a:solidFill>
                                    <a:srgbClr val="FF0000"/>
                                  </a:solidFill>
                                  <a:effectLst/>
                                  <a:latin typeface="Cambria Math"/>
                                  <a:ea typeface="Times New Roman"/>
                                </a:rPr>
                                <m:t>𝑟</m:t>
                              </m:r>
                              <m:r>
                                <a:rPr lang="en-US" b="0" i="1" smtClean="0">
                                  <a:solidFill>
                                    <a:srgbClr val="FF0000"/>
                                  </a:solidFill>
                                  <a:effectLst/>
                                  <a:latin typeface="Cambria Math"/>
                                  <a:ea typeface="Times New Roman"/>
                                </a:rPr>
                                <m:t>−</m:t>
                              </m:r>
                              <m:f>
                                <m:fPr>
                                  <m:ctrlPr>
                                    <a:rPr lang="en-US" i="1">
                                      <a:solidFill>
                                        <a:srgbClr val="FF0000"/>
                                      </a:solidFill>
                                      <a:effectLst/>
                                      <a:latin typeface="Cambria Math"/>
                                      <a:ea typeface="Times New Roman"/>
                                    </a:rPr>
                                  </m:ctrlPr>
                                </m:fPr>
                                <m:num>
                                  <m:sSup>
                                    <m:sSupPr>
                                      <m:ctrlPr>
                                        <a:rPr lang="en-US" i="1">
                                          <a:solidFill>
                                            <a:srgbClr val="FF0000"/>
                                          </a:solidFill>
                                          <a:effectLst/>
                                          <a:latin typeface="Cambria Math"/>
                                          <a:ea typeface="Times New Roman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US" i="1">
                                          <a:solidFill>
                                            <a:srgbClr val="FF0000"/>
                                          </a:solidFill>
                                          <a:effectLst/>
                                          <a:latin typeface="Cambria Math"/>
                                          <a:ea typeface="Times New Roman"/>
                                        </a:rPr>
                                        <m:t>𝜎</m:t>
                                      </m:r>
                                    </m:e>
                                    <m:sup>
                                      <m:r>
                                        <a:rPr lang="en-US" i="1">
                                          <a:solidFill>
                                            <a:srgbClr val="FF0000"/>
                                          </a:solidFill>
                                          <a:effectLst/>
                                          <a:latin typeface="Cambria Math"/>
                                          <a:ea typeface="Times New Roman"/>
                                        </a:rPr>
                                        <m:t>2</m:t>
                                      </m:r>
                                    </m:sup>
                                  </m:sSup>
                                </m:num>
                                <m:den>
                                  <m:r>
                                    <a:rPr lang="en-US" i="1">
                                      <a:solidFill>
                                        <a:srgbClr val="FF0000"/>
                                      </a:solidFill>
                                      <a:effectLst/>
                                      <a:latin typeface="Cambria Math"/>
                                      <a:ea typeface="Times New Roman"/>
                                    </a:rPr>
                                    <m:t>2</m:t>
                                  </m:r>
                                </m:den>
                              </m:f>
                            </m:e>
                          </m:d>
                          <m:r>
                            <a:rPr lang="en-US" i="1">
                              <a:solidFill>
                                <a:srgbClr val="FF0000"/>
                              </a:solidFill>
                              <a:effectLst/>
                              <a:latin typeface="Cambria Math"/>
                              <a:ea typeface="Times New Roman"/>
                            </a:rPr>
                            <m:t>(</m:t>
                          </m:r>
                          <m:r>
                            <a:rPr lang="en-US" i="1">
                              <a:solidFill>
                                <a:srgbClr val="FF0000"/>
                              </a:solidFill>
                              <a:effectLst/>
                              <a:latin typeface="Cambria Math"/>
                              <a:ea typeface="Times New Roman"/>
                            </a:rPr>
                            <m:t>𝑇</m:t>
                          </m:r>
                          <m:r>
                            <a:rPr lang="en-US" i="1">
                              <a:solidFill>
                                <a:srgbClr val="FF0000"/>
                              </a:solidFill>
                              <a:effectLst/>
                              <a:latin typeface="Cambria Math"/>
                              <a:ea typeface="Times New Roman"/>
                            </a:rPr>
                            <m:t>−</m:t>
                          </m:r>
                          <m:r>
                            <a:rPr lang="en-US" i="1">
                              <a:solidFill>
                                <a:srgbClr val="FF0000"/>
                              </a:solidFill>
                              <a:effectLst/>
                              <a:latin typeface="Cambria Math"/>
                              <a:ea typeface="Times New Roman"/>
                            </a:rPr>
                            <m:t>𝑡</m:t>
                          </m:r>
                          <m:r>
                            <a:rPr lang="en-US" i="1">
                              <a:solidFill>
                                <a:srgbClr val="FF0000"/>
                              </a:solidFill>
                              <a:effectLst/>
                              <a:latin typeface="Cambria Math"/>
                              <a:ea typeface="Times New Roman"/>
                            </a:rPr>
                            <m:t>)</m:t>
                          </m:r>
                        </m:num>
                        <m:den>
                          <m:r>
                            <a:rPr lang="en-US" i="1">
                              <a:solidFill>
                                <a:srgbClr val="FF0000"/>
                              </a:solidFill>
                              <a:effectLst/>
                              <a:latin typeface="Cambria Math"/>
                              <a:ea typeface="Times New Roman"/>
                            </a:rPr>
                            <m:t>𝜎</m:t>
                          </m:r>
                          <m:rad>
                            <m:radPr>
                              <m:degHide m:val="on"/>
                              <m:ctrlPr>
                                <a:rPr lang="en-US" i="1">
                                  <a:solidFill>
                                    <a:srgbClr val="FF0000"/>
                                  </a:solidFill>
                                  <a:effectLst/>
                                  <a:latin typeface="Cambria Math"/>
                                  <a:ea typeface="Times New Roman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i="1">
                                  <a:solidFill>
                                    <a:srgbClr val="FF0000"/>
                                  </a:solidFill>
                                  <a:effectLst/>
                                  <a:latin typeface="Cambria Math"/>
                                  <a:ea typeface="Times New Roman"/>
                                </a:rPr>
                                <m:t>𝑇</m:t>
                              </m:r>
                              <m:r>
                                <a:rPr lang="en-US" i="1">
                                  <a:solidFill>
                                    <a:srgbClr val="FF0000"/>
                                  </a:solidFill>
                                  <a:effectLst/>
                                  <a:latin typeface="Cambria Math"/>
                                  <a:ea typeface="Times New Roman"/>
                                </a:rPr>
                                <m:t>−</m:t>
                              </m:r>
                              <m:r>
                                <a:rPr lang="en-US" i="1">
                                  <a:solidFill>
                                    <a:srgbClr val="FF0000"/>
                                  </a:solidFill>
                                  <a:effectLst/>
                                  <a:latin typeface="Cambria Math"/>
                                  <a:ea typeface="Times New Roman"/>
                                </a:rPr>
                                <m:t>𝑡</m:t>
                              </m:r>
                            </m:e>
                          </m:rad>
                        </m:den>
                      </m:f>
                      <m:r>
                        <a:rPr lang="en-US" i="1">
                          <a:solidFill>
                            <a:srgbClr val="FF0000"/>
                          </a:solidFill>
                          <a:effectLst/>
                          <a:latin typeface="Cambria Math"/>
                          <a:ea typeface="Times New Roman"/>
                        </a:rPr>
                        <m:t>= </m:t>
                      </m:r>
                      <m:f>
                        <m:fPr>
                          <m:ctrlPr>
                            <a:rPr lang="en-US" i="1">
                              <a:solidFill>
                                <a:srgbClr val="FF0000"/>
                              </a:solidFill>
                              <a:effectLst/>
                              <a:latin typeface="Cambria Math"/>
                              <a:ea typeface="Times New Roman"/>
                            </a:rPr>
                          </m:ctrlPr>
                        </m:fPr>
                        <m:num>
                          <m:func>
                            <m:funcPr>
                              <m:ctrlPr>
                                <a:rPr lang="en-US" i="1">
                                  <a:solidFill>
                                    <a:srgbClr val="FF0000"/>
                                  </a:solidFill>
                                  <a:effectLst/>
                                  <a:latin typeface="Cambria Math"/>
                                  <a:ea typeface="Times New Roman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>
                                  <a:solidFill>
                                    <a:srgbClr val="FF0000"/>
                                  </a:solidFill>
                                  <a:effectLst/>
                                  <a:latin typeface="Cambria Math"/>
                                  <a:ea typeface="Times New Roman"/>
                                </a:rPr>
                                <m:t>ln</m:t>
                              </m:r>
                            </m:fName>
                            <m:e>
                              <m:d>
                                <m:dPr>
                                  <m:ctrlPr>
                                    <a:rPr lang="en-US" i="1">
                                      <a:solidFill>
                                        <a:srgbClr val="FF0000"/>
                                      </a:solidFill>
                                      <a:effectLst/>
                                      <a:latin typeface="Cambria Math"/>
                                      <a:ea typeface="Times New Roman"/>
                                    </a:rPr>
                                  </m:ctrlPr>
                                </m:dPr>
                                <m:e>
                                  <m:f>
                                    <m:fPr>
                                      <m:ctrlPr>
                                        <a:rPr lang="en-US" i="1">
                                          <a:solidFill>
                                            <a:srgbClr val="FF0000"/>
                                          </a:solidFill>
                                          <a:effectLst/>
                                          <a:latin typeface="Cambria Math"/>
                                          <a:ea typeface="Times New Roman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en-US" i="1">
                                          <a:solidFill>
                                            <a:srgbClr val="FF0000"/>
                                          </a:solidFill>
                                          <a:effectLst/>
                                          <a:latin typeface="Cambria Math"/>
                                          <a:ea typeface="Times New Roman"/>
                                        </a:rPr>
                                        <m:t>48.52</m:t>
                                      </m:r>
                                    </m:num>
                                    <m:den>
                                      <m:r>
                                        <a:rPr lang="en-US" i="1">
                                          <a:solidFill>
                                            <a:srgbClr val="FF0000"/>
                                          </a:solidFill>
                                          <a:effectLst/>
                                          <a:latin typeface="Cambria Math"/>
                                          <a:ea typeface="Times New Roman"/>
                                        </a:rPr>
                                        <m:t>50</m:t>
                                      </m:r>
                                    </m:den>
                                  </m:f>
                                </m:e>
                              </m:d>
                            </m:e>
                          </m:func>
                          <m:r>
                            <a:rPr lang="en-US" i="1">
                              <a:solidFill>
                                <a:srgbClr val="FF0000"/>
                              </a:solidFill>
                              <a:effectLst/>
                              <a:latin typeface="Cambria Math"/>
                              <a:ea typeface="Times New Roman"/>
                            </a:rPr>
                            <m:t>+</m:t>
                          </m:r>
                          <m:d>
                            <m:dPr>
                              <m:ctrlPr>
                                <a:rPr lang="en-US" i="1">
                                  <a:solidFill>
                                    <a:srgbClr val="FF0000"/>
                                  </a:solidFill>
                                  <a:effectLst/>
                                  <a:latin typeface="Cambria Math"/>
                                  <a:ea typeface="Times New Roman"/>
                                </a:rPr>
                              </m:ctrlPr>
                            </m:dPr>
                            <m:e>
                              <m:r>
                                <a:rPr lang="en-US" b="0" i="1" smtClean="0">
                                  <a:solidFill>
                                    <a:srgbClr val="FF0000"/>
                                  </a:solidFill>
                                  <a:effectLst/>
                                  <a:latin typeface="Cambria Math"/>
                                  <a:ea typeface="Times New Roman"/>
                                </a:rPr>
                                <m:t>0.1−</m:t>
                              </m:r>
                              <m:f>
                                <m:fPr>
                                  <m:ctrlPr>
                                    <a:rPr lang="en-US" i="1">
                                      <a:solidFill>
                                        <a:srgbClr val="FF0000"/>
                                      </a:solidFill>
                                      <a:effectLst/>
                                      <a:latin typeface="Cambria Math"/>
                                      <a:ea typeface="Times New Roman"/>
                                    </a:rPr>
                                  </m:ctrlPr>
                                </m:fPr>
                                <m:num>
                                  <m:sSup>
                                    <m:sSupPr>
                                      <m:ctrlPr>
                                        <a:rPr lang="en-US" i="1">
                                          <a:solidFill>
                                            <a:srgbClr val="FF0000"/>
                                          </a:solidFill>
                                          <a:effectLst/>
                                          <a:latin typeface="Cambria Math"/>
                                          <a:ea typeface="Times New Roman"/>
                                        </a:rPr>
                                      </m:ctrlPr>
                                    </m:sSupPr>
                                    <m:e>
                                      <m:d>
                                        <m:dPr>
                                          <m:ctrlPr>
                                            <a:rPr lang="en-US" i="1">
                                              <a:solidFill>
                                                <a:srgbClr val="FF0000"/>
                                              </a:solidFill>
                                              <a:effectLst/>
                                              <a:latin typeface="Cambria Math"/>
                                              <a:ea typeface="Times New Roman"/>
                                            </a:rPr>
                                          </m:ctrlPr>
                                        </m:dPr>
                                        <m:e>
                                          <m:r>
                                            <a:rPr lang="en-US" i="1">
                                              <a:solidFill>
                                                <a:srgbClr val="FF0000"/>
                                              </a:solidFill>
                                              <a:effectLst/>
                                              <a:latin typeface="Cambria Math"/>
                                              <a:ea typeface="Times New Roman"/>
                                            </a:rPr>
                                            <m:t>0.3</m:t>
                                          </m:r>
                                        </m:e>
                                      </m:d>
                                    </m:e>
                                    <m:sup>
                                      <m:r>
                                        <a:rPr lang="en-US" i="1">
                                          <a:solidFill>
                                            <a:srgbClr val="FF0000"/>
                                          </a:solidFill>
                                          <a:effectLst/>
                                          <a:latin typeface="Cambria Math"/>
                                          <a:ea typeface="Times New Roman"/>
                                        </a:rPr>
                                        <m:t>2</m:t>
                                      </m:r>
                                    </m:sup>
                                  </m:sSup>
                                </m:num>
                                <m:den>
                                  <m:r>
                                    <a:rPr lang="en-US" i="1">
                                      <a:solidFill>
                                        <a:srgbClr val="FF0000"/>
                                      </a:solidFill>
                                      <a:effectLst/>
                                      <a:latin typeface="Cambria Math"/>
                                      <a:ea typeface="Times New Roman"/>
                                    </a:rPr>
                                    <m:t>2</m:t>
                                  </m:r>
                                </m:den>
                              </m:f>
                            </m:e>
                          </m:d>
                          <m:r>
                            <a:rPr lang="en-US" i="1">
                              <a:solidFill>
                                <a:srgbClr val="FF0000"/>
                              </a:solidFill>
                              <a:effectLst/>
                              <a:latin typeface="Cambria Math"/>
                              <a:ea typeface="Times New Roman"/>
                            </a:rPr>
                            <m:t>(0.25)</m:t>
                          </m:r>
                        </m:num>
                        <m:den>
                          <m:r>
                            <a:rPr lang="en-US" i="1">
                              <a:solidFill>
                                <a:srgbClr val="FF0000"/>
                              </a:solidFill>
                              <a:effectLst/>
                              <a:latin typeface="Cambria Math"/>
                              <a:ea typeface="Times New Roman"/>
                            </a:rPr>
                            <m:t>0.3</m:t>
                          </m:r>
                          <m:rad>
                            <m:radPr>
                              <m:degHide m:val="on"/>
                              <m:ctrlPr>
                                <a:rPr lang="en-US" i="1">
                                  <a:solidFill>
                                    <a:srgbClr val="FF0000"/>
                                  </a:solidFill>
                                  <a:effectLst/>
                                  <a:latin typeface="Cambria Math"/>
                                  <a:ea typeface="Times New Roman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i="1">
                                  <a:solidFill>
                                    <a:srgbClr val="FF0000"/>
                                  </a:solidFill>
                                  <a:effectLst/>
                                  <a:latin typeface="Cambria Math"/>
                                  <a:ea typeface="Times New Roman"/>
                                </a:rPr>
                                <m:t>0.25</m:t>
                              </m:r>
                            </m:e>
                          </m:rad>
                        </m:den>
                      </m:f>
                      <m:r>
                        <a:rPr lang="en-US" i="1">
                          <a:solidFill>
                            <a:srgbClr val="FF0000"/>
                          </a:solidFill>
                          <a:effectLst/>
                          <a:latin typeface="Cambria Math"/>
                          <a:ea typeface="Times New Roman"/>
                        </a:rPr>
                        <m:t>=0.0414 </m:t>
                      </m:r>
                    </m:oMath>
                  </m:oMathPara>
                </a14:m>
                <a:endParaRPr lang="en-US" sz="3600" dirty="0">
                  <a:solidFill>
                    <a:srgbClr val="FF0000"/>
                  </a:solidFill>
                  <a:effectLst/>
                  <a:latin typeface="Times New Roman"/>
                  <a:ea typeface="Times New Roman"/>
                </a:endParaRPr>
              </a:p>
              <a:p>
                <a:pPr marL="0" marR="0" indent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dirty="0">
                    <a:effectLst/>
                    <a:latin typeface="Times New Roman"/>
                    <a:ea typeface="Times New Roman"/>
                  </a:rPr>
                  <a:t> </a:t>
                </a:r>
                <a:endParaRPr lang="en-US" sz="3600" dirty="0">
                  <a:effectLst/>
                  <a:latin typeface="Times New Roman"/>
                  <a:ea typeface="Times New Roman"/>
                </a:endParaRPr>
              </a:p>
              <a:p>
                <a:pPr marL="0" marR="0" indent="0">
                  <a:spcBef>
                    <a:spcPts val="0"/>
                  </a:spcBef>
                  <a:spcAft>
                    <a:spcPts val="0"/>
                  </a:spcAft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solidFill>
                                <a:srgbClr val="00B0F0"/>
                              </a:solidFill>
                              <a:effectLst/>
                              <a:latin typeface="Cambria Math"/>
                              <a:ea typeface="Times New Roman"/>
                            </a:rPr>
                          </m:ctrlPr>
                        </m:sSubPr>
                        <m:e>
                          <m:r>
                            <a:rPr lang="en-US" i="1">
                              <a:solidFill>
                                <a:srgbClr val="00B0F0"/>
                              </a:solidFill>
                              <a:effectLst/>
                              <a:latin typeface="Cambria Math"/>
                              <a:ea typeface="Times New Roman"/>
                            </a:rPr>
                            <m:t>𝑑</m:t>
                          </m:r>
                        </m:e>
                        <m:sub>
                          <m:r>
                            <a:rPr lang="en-US" i="1">
                              <a:solidFill>
                                <a:srgbClr val="00B0F0"/>
                              </a:solidFill>
                              <a:effectLst/>
                              <a:latin typeface="Cambria Math"/>
                              <a:ea typeface="Times New Roman"/>
                            </a:rPr>
                            <m:t>2</m:t>
                          </m:r>
                        </m:sub>
                      </m:sSub>
                      <m:r>
                        <a:rPr lang="en-US" i="1">
                          <a:solidFill>
                            <a:srgbClr val="00B0F0"/>
                          </a:solidFill>
                          <a:effectLst/>
                          <a:latin typeface="Cambria Math"/>
                          <a:ea typeface="Times New Roman"/>
                        </a:rPr>
                        <m:t>=</m:t>
                      </m:r>
                      <m:sSub>
                        <m:sSubPr>
                          <m:ctrlPr>
                            <a:rPr lang="en-US" i="1">
                              <a:solidFill>
                                <a:srgbClr val="00B0F0"/>
                              </a:solidFill>
                              <a:effectLst/>
                              <a:latin typeface="Cambria Math"/>
                              <a:ea typeface="Times New Roman"/>
                            </a:rPr>
                          </m:ctrlPr>
                        </m:sSubPr>
                        <m:e>
                          <m:r>
                            <a:rPr lang="en-US" i="1">
                              <a:solidFill>
                                <a:srgbClr val="00B0F0"/>
                              </a:solidFill>
                              <a:effectLst/>
                              <a:latin typeface="Cambria Math"/>
                              <a:ea typeface="Times New Roman"/>
                            </a:rPr>
                            <m:t>𝑑</m:t>
                          </m:r>
                        </m:e>
                        <m:sub>
                          <m:r>
                            <a:rPr lang="en-US" i="1">
                              <a:solidFill>
                                <a:srgbClr val="00B0F0"/>
                              </a:solidFill>
                              <a:effectLst/>
                              <a:latin typeface="Cambria Math"/>
                              <a:ea typeface="Times New Roman"/>
                            </a:rPr>
                            <m:t>1</m:t>
                          </m:r>
                        </m:sub>
                      </m:sSub>
                      <m:r>
                        <a:rPr lang="en-US" i="1">
                          <a:solidFill>
                            <a:srgbClr val="00B0F0"/>
                          </a:solidFill>
                          <a:effectLst/>
                          <a:latin typeface="Cambria Math"/>
                          <a:ea typeface="Times New Roman"/>
                        </a:rPr>
                        <m:t>−</m:t>
                      </m:r>
                      <m:r>
                        <a:rPr lang="en-US" i="1">
                          <a:solidFill>
                            <a:srgbClr val="00B0F0"/>
                          </a:solidFill>
                          <a:effectLst/>
                          <a:latin typeface="Cambria Math"/>
                          <a:ea typeface="Times New Roman"/>
                        </a:rPr>
                        <m:t>𝜎</m:t>
                      </m:r>
                      <m:rad>
                        <m:radPr>
                          <m:degHide m:val="on"/>
                          <m:ctrlPr>
                            <a:rPr lang="en-US" i="1">
                              <a:solidFill>
                                <a:srgbClr val="00B0F0"/>
                              </a:solidFill>
                              <a:effectLst/>
                              <a:latin typeface="Cambria Math"/>
                              <a:ea typeface="Times New Roman"/>
                            </a:rPr>
                          </m:ctrlPr>
                        </m:radPr>
                        <m:deg/>
                        <m:e>
                          <m:r>
                            <a:rPr lang="en-US" i="1">
                              <a:solidFill>
                                <a:srgbClr val="00B0F0"/>
                              </a:solidFill>
                              <a:effectLst/>
                              <a:latin typeface="Cambria Math"/>
                              <a:ea typeface="Times New Roman"/>
                            </a:rPr>
                            <m:t>𝑇</m:t>
                          </m:r>
                          <m:r>
                            <a:rPr lang="en-US" i="1">
                              <a:solidFill>
                                <a:srgbClr val="00B0F0"/>
                              </a:solidFill>
                              <a:effectLst/>
                              <a:latin typeface="Cambria Math"/>
                              <a:ea typeface="Times New Roman"/>
                            </a:rPr>
                            <m:t>−</m:t>
                          </m:r>
                          <m:r>
                            <a:rPr lang="en-US" i="1">
                              <a:solidFill>
                                <a:srgbClr val="00B0F0"/>
                              </a:solidFill>
                              <a:effectLst/>
                              <a:latin typeface="Cambria Math"/>
                              <a:ea typeface="Times New Roman"/>
                            </a:rPr>
                            <m:t>𝑡</m:t>
                          </m:r>
                        </m:e>
                      </m:rad>
                      <m:r>
                        <a:rPr lang="en-US" i="1">
                          <a:solidFill>
                            <a:srgbClr val="00B0F0"/>
                          </a:solidFill>
                          <a:effectLst/>
                          <a:latin typeface="Cambria Math"/>
                          <a:ea typeface="Times New Roman"/>
                        </a:rPr>
                        <m:t>=0.0414− 0.3</m:t>
                      </m:r>
                      <m:rad>
                        <m:radPr>
                          <m:degHide m:val="on"/>
                          <m:ctrlPr>
                            <a:rPr lang="en-US" i="1">
                              <a:solidFill>
                                <a:srgbClr val="00B0F0"/>
                              </a:solidFill>
                              <a:effectLst/>
                              <a:latin typeface="Cambria Math"/>
                              <a:ea typeface="Times New Roman"/>
                            </a:rPr>
                          </m:ctrlPr>
                        </m:radPr>
                        <m:deg/>
                        <m:e>
                          <m:r>
                            <a:rPr lang="en-US" i="1">
                              <a:solidFill>
                                <a:srgbClr val="00B0F0"/>
                              </a:solidFill>
                              <a:effectLst/>
                              <a:latin typeface="Cambria Math"/>
                              <a:ea typeface="Times New Roman"/>
                            </a:rPr>
                            <m:t>0.25</m:t>
                          </m:r>
                        </m:e>
                      </m:rad>
                      <m:r>
                        <a:rPr lang="en-US" i="1">
                          <a:solidFill>
                            <a:srgbClr val="00B0F0"/>
                          </a:solidFill>
                          <a:effectLst/>
                          <a:latin typeface="Cambria Math"/>
                          <a:ea typeface="Times New Roman"/>
                        </a:rPr>
                        <m:t>=−0.1086</m:t>
                      </m:r>
                    </m:oMath>
                  </m:oMathPara>
                </a14:m>
                <a:endParaRPr lang="en-US" sz="3600" dirty="0">
                  <a:solidFill>
                    <a:srgbClr val="00B0F0"/>
                  </a:solidFill>
                  <a:effectLst/>
                  <a:latin typeface="Times New Roman"/>
                  <a:ea typeface="Times New Roman"/>
                </a:endParaRPr>
              </a:p>
              <a:p>
                <a:pPr marL="0" marR="0" indent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dirty="0">
                    <a:effectLst/>
                    <a:latin typeface="Times New Roman"/>
                    <a:ea typeface="Times New Roman"/>
                  </a:rPr>
                  <a:t> </a:t>
                </a:r>
                <a:endParaRPr lang="en-US" sz="3600" dirty="0">
                  <a:effectLst/>
                  <a:latin typeface="Times New Roman"/>
                  <a:ea typeface="Times New Roman"/>
                </a:endParaRPr>
              </a:p>
              <a:p>
                <a:pPr marL="0" marR="0" indent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dirty="0">
                    <a:effectLst/>
                    <a:latin typeface="Times New Roman"/>
                    <a:ea typeface="Times New Roman"/>
                  </a:rPr>
                  <a:t> </a:t>
                </a:r>
                <a:endParaRPr lang="en-US" sz="3600" dirty="0">
                  <a:effectLst/>
                  <a:latin typeface="Times New Roman"/>
                  <a:ea typeface="Times New Roman"/>
                </a:endParaRPr>
              </a:p>
              <a:p>
                <a:pPr marL="0" marR="0" indent="0">
                  <a:spcBef>
                    <a:spcPts val="0"/>
                  </a:spcBef>
                  <a:spcAft>
                    <a:spcPts val="0"/>
                  </a:spcAft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>
                          <a:effectLst/>
                          <a:latin typeface="Cambria Math"/>
                          <a:ea typeface="Times New Roman"/>
                        </a:rPr>
                        <m:t>𝑃</m:t>
                      </m:r>
                      <m:d>
                        <m:dPr>
                          <m:ctrlPr>
                            <a:rPr lang="en-US" i="1">
                              <a:effectLst/>
                              <a:latin typeface="Cambria Math"/>
                              <a:ea typeface="Times New Roman"/>
                            </a:rPr>
                          </m:ctrlPr>
                        </m:dPr>
                        <m:e>
                          <m:r>
                            <a:rPr lang="en-US" i="1">
                              <a:effectLst/>
                              <a:latin typeface="Cambria Math"/>
                              <a:ea typeface="Times New Roman"/>
                            </a:rPr>
                            <m:t>𝑆</m:t>
                          </m:r>
                          <m:r>
                            <a:rPr lang="en-US" i="1">
                              <a:effectLst/>
                              <a:latin typeface="Cambria Math"/>
                              <a:ea typeface="Times New Roman"/>
                            </a:rPr>
                            <m:t>,</m:t>
                          </m:r>
                          <m:r>
                            <a:rPr lang="en-US" i="1">
                              <a:effectLst/>
                              <a:latin typeface="Cambria Math"/>
                              <a:ea typeface="Times New Roman"/>
                            </a:rPr>
                            <m:t>𝑡</m:t>
                          </m:r>
                        </m:e>
                      </m:d>
                      <m:r>
                        <a:rPr lang="en-US" i="1">
                          <a:effectLst/>
                          <a:latin typeface="Cambria Math"/>
                          <a:ea typeface="Times New Roman"/>
                        </a:rPr>
                        <m:t>= </m:t>
                      </m:r>
                      <m:r>
                        <a:rPr lang="en-US" i="1">
                          <a:effectLst/>
                          <a:latin typeface="Cambria Math"/>
                          <a:ea typeface="Times New Roman"/>
                        </a:rPr>
                        <m:t>𝐾</m:t>
                      </m:r>
                      <m:sSub>
                        <m:sSubPr>
                          <m:ctrlPr>
                            <a:rPr lang="en-US" i="1">
                              <a:effectLst/>
                              <a:latin typeface="Cambria Math"/>
                              <a:ea typeface="Times New Roman"/>
                            </a:rPr>
                          </m:ctrlPr>
                        </m:sSubPr>
                        <m:e>
                          <m:sSup>
                            <m:sSupPr>
                              <m:ctrlPr>
                                <a:rPr lang="en-US" i="1">
                                  <a:effectLst/>
                                  <a:latin typeface="Cambria Math"/>
                                  <a:ea typeface="Times New Roman"/>
                                </a:rPr>
                              </m:ctrlPr>
                            </m:sSupPr>
                            <m:e>
                              <m:r>
                                <a:rPr lang="en-US" i="1">
                                  <a:effectLst/>
                                  <a:latin typeface="Cambria Math"/>
                                  <a:ea typeface="Times New Roman"/>
                                </a:rPr>
                                <m:t>𝑒</m:t>
                              </m:r>
                            </m:e>
                            <m:sup>
                              <m:r>
                                <a:rPr lang="en-US" i="1">
                                  <a:effectLst/>
                                  <a:latin typeface="Cambria Math"/>
                                  <a:ea typeface="Times New Roman"/>
                                </a:rPr>
                                <m:t>−</m:t>
                              </m:r>
                              <m:r>
                                <a:rPr lang="en-US" i="1">
                                  <a:effectLst/>
                                  <a:latin typeface="Cambria Math"/>
                                  <a:ea typeface="Times New Roman"/>
                                </a:rPr>
                                <m:t>𝑟</m:t>
                              </m:r>
                              <m:r>
                                <a:rPr lang="en-US" i="1">
                                  <a:effectLst/>
                                  <a:latin typeface="Cambria Math"/>
                                  <a:ea typeface="Times New Roman"/>
                                </a:rPr>
                                <m:t>(</m:t>
                              </m:r>
                              <m:r>
                                <a:rPr lang="en-US" i="1">
                                  <a:effectLst/>
                                  <a:latin typeface="Cambria Math"/>
                                  <a:ea typeface="Times New Roman"/>
                                </a:rPr>
                                <m:t>𝑇</m:t>
                              </m:r>
                              <m:r>
                                <a:rPr lang="en-US" i="1">
                                  <a:effectLst/>
                                  <a:latin typeface="Cambria Math"/>
                                  <a:ea typeface="Times New Roman"/>
                                </a:rPr>
                                <m:t>−</m:t>
                              </m:r>
                              <m:r>
                                <a:rPr lang="en-US" i="1">
                                  <a:effectLst/>
                                  <a:latin typeface="Cambria Math"/>
                                  <a:ea typeface="Times New Roman"/>
                                </a:rPr>
                                <m:t>𝑡</m:t>
                              </m:r>
                              <m:r>
                                <a:rPr lang="en-US" i="1">
                                  <a:effectLst/>
                                  <a:latin typeface="Cambria Math"/>
                                  <a:ea typeface="Times New Roman"/>
                                </a:rPr>
                                <m:t>)</m:t>
                              </m:r>
                            </m:sup>
                          </m:sSup>
                          <m:r>
                            <m:rPr>
                              <m:sty m:val="p"/>
                            </m:rPr>
                            <a:rPr lang="en-US">
                              <a:effectLst/>
                              <a:latin typeface="Cambria Math"/>
                              <a:ea typeface="Times New Roman"/>
                            </a:rPr>
                            <m:t>Φ</m:t>
                          </m:r>
                          <m:d>
                            <m:dPr>
                              <m:ctrlPr>
                                <a:rPr lang="en-US" i="1">
                                  <a:effectLst/>
                                  <a:latin typeface="Cambria Math"/>
                                  <a:ea typeface="Times New Roman"/>
                                </a:rPr>
                              </m:ctrlPr>
                            </m:dPr>
                            <m:e>
                              <m:r>
                                <a:rPr lang="en-US" i="1">
                                  <a:effectLst/>
                                  <a:latin typeface="Cambria Math"/>
                                  <a:ea typeface="Times New Roman"/>
                                </a:rPr>
                                <m:t>−</m:t>
                              </m:r>
                              <m:sSub>
                                <m:sSubPr>
                                  <m:ctrlPr>
                                    <a:rPr lang="en-US" i="1">
                                      <a:effectLst/>
                                      <a:latin typeface="Cambria Math"/>
                                      <a:ea typeface="Times New Roman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effectLst/>
                                      <a:latin typeface="Cambria Math"/>
                                      <a:ea typeface="Times New Roman"/>
                                    </a:rPr>
                                    <m:t>𝑑</m:t>
                                  </m:r>
                                </m:e>
                                <m:sub>
                                  <m:r>
                                    <a:rPr lang="en-US" i="1">
                                      <a:effectLst/>
                                      <a:latin typeface="Cambria Math"/>
                                      <a:ea typeface="Times New Roman"/>
                                    </a:rPr>
                                    <m:t>2</m:t>
                                  </m:r>
                                </m:sub>
                              </m:sSub>
                            </m:e>
                          </m:d>
                          <m:r>
                            <a:rPr lang="en-US" i="1">
                              <a:effectLst/>
                              <a:latin typeface="Cambria Math"/>
                              <a:ea typeface="Times New Roman"/>
                            </a:rPr>
                            <m:t>− </m:t>
                          </m:r>
                          <m:r>
                            <a:rPr lang="en-US" i="1">
                              <a:effectLst/>
                              <a:latin typeface="Cambria Math"/>
                              <a:ea typeface="Times New Roman"/>
                            </a:rPr>
                            <m:t>𝑆</m:t>
                          </m:r>
                        </m:e>
                        <m:sub>
                          <m:r>
                            <a:rPr lang="en-US" i="1">
                              <a:effectLst/>
                              <a:latin typeface="Cambria Math"/>
                              <a:ea typeface="Times New Roman"/>
                            </a:rPr>
                            <m:t>𝑡</m:t>
                          </m:r>
                        </m:sub>
                      </m:sSub>
                      <m:r>
                        <m:rPr>
                          <m:sty m:val="p"/>
                        </m:rPr>
                        <a:rPr lang="en-US">
                          <a:effectLst/>
                          <a:latin typeface="Cambria Math"/>
                          <a:ea typeface="Times New Roman"/>
                        </a:rPr>
                        <m:t>Φ</m:t>
                      </m:r>
                      <m:d>
                        <m:dPr>
                          <m:ctrlPr>
                            <a:rPr lang="en-US" i="1">
                              <a:effectLst/>
                              <a:latin typeface="Cambria Math"/>
                              <a:ea typeface="Times New Roman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i="1">
                                  <a:effectLst/>
                                  <a:latin typeface="Cambria Math"/>
                                  <a:ea typeface="Times New Roman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effectLst/>
                                  <a:latin typeface="Cambria Math"/>
                                  <a:ea typeface="Times New Roman"/>
                                </a:rPr>
                                <m:t>−</m:t>
                              </m:r>
                              <m:r>
                                <a:rPr lang="en-US" i="1">
                                  <a:effectLst/>
                                  <a:latin typeface="Cambria Math"/>
                                  <a:ea typeface="Times New Roman"/>
                                </a:rPr>
                                <m:t>𝑑</m:t>
                              </m:r>
                            </m:e>
                            <m:sub>
                              <m:r>
                                <a:rPr lang="en-US" i="1">
                                  <a:effectLst/>
                                  <a:latin typeface="Cambria Math"/>
                                  <a:ea typeface="Times New Roman"/>
                                </a:rPr>
                                <m:t>1</m:t>
                              </m:r>
                            </m:sub>
                          </m:sSub>
                        </m:e>
                      </m:d>
                      <m:r>
                        <a:rPr lang="en-US" i="1">
                          <a:effectLst/>
                          <a:latin typeface="Cambria Math"/>
                          <a:ea typeface="Times New Roman"/>
                        </a:rPr>
                        <m:t>                    </m:t>
                      </m:r>
                    </m:oMath>
                  </m:oMathPara>
                </a14:m>
                <a:endParaRPr lang="en-US" sz="3600" dirty="0">
                  <a:effectLst/>
                  <a:latin typeface="Times New Roman"/>
                  <a:ea typeface="Times New Roman"/>
                </a:endParaRPr>
              </a:p>
              <a:p>
                <a:pPr marL="0" marR="0" indent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dirty="0">
                    <a:effectLst/>
                    <a:latin typeface="Times New Roman"/>
                    <a:ea typeface="Times New Roman"/>
                  </a:rPr>
                  <a:t> </a:t>
                </a:r>
                <a:endParaRPr lang="en-US" sz="3600" dirty="0">
                  <a:effectLst/>
                  <a:latin typeface="Times New Roman"/>
                  <a:ea typeface="Times New Roman"/>
                </a:endParaRPr>
              </a:p>
              <a:p>
                <a:pPr marL="0" marR="0" indent="0">
                  <a:spcBef>
                    <a:spcPts val="0"/>
                  </a:spcBef>
                  <a:spcAft>
                    <a:spcPts val="0"/>
                  </a:spcAft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>
                          <a:effectLst/>
                          <a:latin typeface="Cambria Math"/>
                          <a:ea typeface="Times New Roman"/>
                        </a:rPr>
                        <m:t>= 50</m:t>
                      </m:r>
                      <m:sSup>
                        <m:sSupPr>
                          <m:ctrlPr>
                            <a:rPr lang="en-US" i="1">
                              <a:effectLst/>
                              <a:latin typeface="Cambria Math"/>
                              <a:ea typeface="Times New Roman"/>
                            </a:rPr>
                          </m:ctrlPr>
                        </m:sSupPr>
                        <m:e>
                          <m:r>
                            <a:rPr lang="en-US" i="1">
                              <a:effectLst/>
                              <a:latin typeface="Cambria Math"/>
                              <a:ea typeface="Times New Roman"/>
                            </a:rPr>
                            <m:t>𝑒</m:t>
                          </m:r>
                        </m:e>
                        <m:sup>
                          <m:r>
                            <a:rPr lang="en-US" i="1">
                              <a:effectLst/>
                              <a:latin typeface="Cambria Math"/>
                              <a:ea typeface="Times New Roman"/>
                            </a:rPr>
                            <m:t>−0.1∗0.25</m:t>
                          </m:r>
                        </m:sup>
                      </m:sSup>
                      <m:r>
                        <m:rPr>
                          <m:sty m:val="p"/>
                        </m:rPr>
                        <a:rPr lang="en-US">
                          <a:effectLst/>
                          <a:latin typeface="Cambria Math"/>
                          <a:ea typeface="Times New Roman"/>
                        </a:rPr>
                        <m:t>Φ</m:t>
                      </m:r>
                      <m:d>
                        <m:dPr>
                          <m:ctrlPr>
                            <a:rPr lang="en-US" i="1">
                              <a:effectLst/>
                              <a:latin typeface="Cambria Math"/>
                              <a:ea typeface="Times New Roman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effectLst/>
                              <a:latin typeface="Cambria Math"/>
                              <a:ea typeface="Times New Roman"/>
                            </a:rPr>
                            <m:t>−</m:t>
                          </m:r>
                          <m:r>
                            <a:rPr lang="en-US" i="1">
                              <a:effectLst/>
                              <a:latin typeface="Cambria Math"/>
                              <a:ea typeface="Times New Roman"/>
                            </a:rPr>
                            <m:t>0.1086</m:t>
                          </m:r>
                        </m:e>
                      </m:d>
                      <m:r>
                        <a:rPr lang="en-US" i="1">
                          <a:effectLst/>
                          <a:latin typeface="Cambria Math"/>
                          <a:ea typeface="Times New Roman"/>
                        </a:rPr>
                        <m:t>− 48.52</m:t>
                      </m:r>
                      <m:r>
                        <m:rPr>
                          <m:sty m:val="p"/>
                        </m:rPr>
                        <a:rPr lang="en-US">
                          <a:effectLst/>
                          <a:latin typeface="Cambria Math"/>
                          <a:ea typeface="Times New Roman"/>
                        </a:rPr>
                        <m:t>Φ</m:t>
                      </m:r>
                      <m:d>
                        <m:dPr>
                          <m:ctrlPr>
                            <a:rPr lang="en-US" i="1">
                              <a:effectLst/>
                              <a:latin typeface="Cambria Math"/>
                              <a:ea typeface="Times New Roman"/>
                            </a:rPr>
                          </m:ctrlPr>
                        </m:dPr>
                        <m:e>
                          <m:r>
                            <a:rPr lang="en-US" i="1">
                              <a:effectLst/>
                              <a:latin typeface="Cambria Math"/>
                              <a:ea typeface="Times New Roman"/>
                            </a:rPr>
                            <m:t>−0.0414</m:t>
                          </m:r>
                        </m:e>
                      </m:d>
                      <m:r>
                        <a:rPr lang="en-US" i="1">
                          <a:effectLst/>
                          <a:latin typeface="Cambria Math"/>
                          <a:ea typeface="Times New Roman"/>
                        </a:rPr>
                        <m:t>   </m:t>
                      </m:r>
                    </m:oMath>
                  </m:oMathPara>
                </a14:m>
                <a:endParaRPr lang="en-US" sz="3600" dirty="0">
                  <a:effectLst/>
                  <a:latin typeface="Times New Roman"/>
                  <a:ea typeface="Times New Roman"/>
                </a:endParaRPr>
              </a:p>
              <a:p>
                <a:pPr marL="0" marR="0" indent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dirty="0">
                    <a:effectLst/>
                    <a:latin typeface="Times New Roman"/>
                    <a:ea typeface="Times New Roman"/>
                  </a:rPr>
                  <a:t> </a:t>
                </a:r>
                <a:endParaRPr lang="en-US" sz="3600" dirty="0">
                  <a:effectLst/>
                  <a:latin typeface="Times New Roman"/>
                  <a:ea typeface="Times New Roman"/>
                </a:endParaRPr>
              </a:p>
              <a:p>
                <a:pPr marL="0" marR="0" indent="0">
                  <a:spcBef>
                    <a:spcPts val="0"/>
                  </a:spcBef>
                  <a:spcAft>
                    <a:spcPts val="0"/>
                  </a:spcAft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>
                          <a:effectLst/>
                          <a:latin typeface="Cambria Math"/>
                          <a:ea typeface="Times New Roman"/>
                        </a:rPr>
                        <m:t>= 50</m:t>
                      </m:r>
                      <m:sSup>
                        <m:sSupPr>
                          <m:ctrlPr>
                            <a:rPr lang="en-US" i="1">
                              <a:effectLst/>
                              <a:latin typeface="Cambria Math"/>
                              <a:ea typeface="Times New Roman"/>
                            </a:rPr>
                          </m:ctrlPr>
                        </m:sSupPr>
                        <m:e>
                          <m:r>
                            <a:rPr lang="en-US" i="1">
                              <a:effectLst/>
                              <a:latin typeface="Cambria Math"/>
                              <a:ea typeface="Times New Roman"/>
                            </a:rPr>
                            <m:t>∗0.5432</m:t>
                          </m:r>
                          <m:r>
                            <a:rPr lang="en-US" i="1">
                              <a:effectLst/>
                              <a:latin typeface="Cambria Math"/>
                              <a:ea typeface="Times New Roman"/>
                            </a:rPr>
                            <m:t>𝑒</m:t>
                          </m:r>
                        </m:e>
                        <m:sup>
                          <m:r>
                            <a:rPr lang="en-US" i="1">
                              <a:effectLst/>
                              <a:latin typeface="Cambria Math"/>
                              <a:ea typeface="Times New Roman"/>
                            </a:rPr>
                            <m:t>−0.025</m:t>
                          </m:r>
                        </m:sup>
                      </m:sSup>
                      <m:r>
                        <a:rPr lang="en-US" i="1">
                          <a:effectLst/>
                          <a:latin typeface="Cambria Math"/>
                          <a:ea typeface="Times New Roman"/>
                        </a:rPr>
                        <m:t>− 48.52∗</m:t>
                      </m:r>
                      <m:r>
                        <a:rPr lang="en-US">
                          <a:effectLst/>
                          <a:latin typeface="Cambria Math"/>
                          <a:ea typeface="Times New Roman"/>
                        </a:rPr>
                        <m:t>0.4835=3.03</m:t>
                      </m:r>
                      <m:r>
                        <a:rPr lang="en-US" i="1">
                          <a:effectLst/>
                          <a:latin typeface="Cambria Math"/>
                          <a:ea typeface="Times New Roman"/>
                        </a:rPr>
                        <m:t>  </m:t>
                      </m:r>
                    </m:oMath>
                  </m:oMathPara>
                </a14:m>
                <a:endParaRPr lang="en-US" sz="3600" dirty="0">
                  <a:effectLst/>
                  <a:latin typeface="Times New Roman"/>
                  <a:ea typeface="Times New Roman"/>
                </a:endParaRPr>
              </a:p>
              <a:p>
                <a:pPr marL="0" indent="0">
                  <a:buNone/>
                </a:pPr>
                <a:endParaRPr lang="en-US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9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7341446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Implied volatility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The implied volatility if the volatility that makes the Black-Scholes price of an option equal to its market price. 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The market price will drive the “Black-Scholes” implied volatility.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31076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Recall the Greeks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1463040" y="1905000"/>
                <a:ext cx="6309360" cy="4038599"/>
              </a:xfrm>
            </p:spPr>
            <p:txBody>
              <a:bodyPr>
                <a:normAutofit fontScale="92500" lnSpcReduction="20000"/>
              </a:bodyPr>
              <a:lstStyle/>
              <a:p>
                <a:pPr marL="0" marR="0" indent="0">
                  <a:spcBef>
                    <a:spcPts val="0"/>
                  </a:spcBef>
                  <a:spcAft>
                    <a:spcPts val="600"/>
                  </a:spcAft>
                  <a:buNone/>
                </a:pPr>
                <a:r>
                  <a:rPr lang="en-US" dirty="0" smtClean="0">
                    <a:ea typeface="Times New Roman"/>
                  </a:rPr>
                  <a:t>Stock price 	 </a:t>
                </a:r>
                <a14:m>
                  <m:oMath xmlns:m="http://schemas.openxmlformats.org/officeDocument/2006/math">
                    <m:r>
                      <a:rPr lang="en-US" i="1" smtClean="0">
                        <a:latin typeface="Cambria Math"/>
                        <a:ea typeface="Times New Roman"/>
                      </a:rPr>
                      <m:t>𝑑𝑒𝑙𝑡𝑎</m:t>
                    </m:r>
                    <m:r>
                      <a:rPr lang="en-US" i="1" smtClean="0">
                        <a:latin typeface="Cambria Math"/>
                        <a:ea typeface="Times New Roman"/>
                      </a:rPr>
                      <m:t>= </m:t>
                    </m:r>
                    <m:f>
                      <m:fPr>
                        <m:ctrlPr>
                          <a:rPr lang="en-US" i="1">
                            <a:effectLst/>
                            <a:latin typeface="Cambria Math"/>
                            <a:ea typeface="Times New Roman"/>
                          </a:rPr>
                        </m:ctrlPr>
                      </m:fPr>
                      <m:num>
                        <m:r>
                          <a:rPr lang="en-US" i="1">
                            <a:effectLst/>
                            <a:latin typeface="Cambria Math"/>
                            <a:ea typeface="Times New Roman"/>
                          </a:rPr>
                          <m:t>𝜕</m:t>
                        </m:r>
                        <m:r>
                          <a:rPr lang="en-US" i="1">
                            <a:effectLst/>
                            <a:latin typeface="Cambria Math"/>
                            <a:ea typeface="Times New Roman"/>
                          </a:rPr>
                          <m:t>𝐶</m:t>
                        </m:r>
                      </m:num>
                      <m:den>
                        <m:r>
                          <a:rPr lang="en-US" i="1">
                            <a:effectLst/>
                            <a:latin typeface="Cambria Math"/>
                            <a:ea typeface="Times New Roman"/>
                          </a:rPr>
                          <m:t>𝜕</m:t>
                        </m:r>
                        <m:r>
                          <a:rPr lang="en-US" i="1">
                            <a:effectLst/>
                            <a:latin typeface="Cambria Math"/>
                            <a:ea typeface="Times New Roman"/>
                          </a:rPr>
                          <m:t>𝑆</m:t>
                        </m:r>
                      </m:den>
                    </m:f>
                    <m:r>
                      <a:rPr lang="en-US" i="1">
                        <a:effectLst/>
                        <a:latin typeface="Cambria Math"/>
                        <a:ea typeface="Times New Roman"/>
                      </a:rPr>
                      <m:t>=</m:t>
                    </m:r>
                    <m:r>
                      <m:rPr>
                        <m:sty m:val="p"/>
                      </m:rPr>
                      <a:rPr lang="en-US">
                        <a:effectLst/>
                        <a:latin typeface="Cambria Math"/>
                        <a:ea typeface="Times New Roman"/>
                      </a:rPr>
                      <m:t>Φ</m:t>
                    </m:r>
                    <m:r>
                      <a:rPr lang="en-US" i="1">
                        <a:effectLst/>
                        <a:latin typeface="Cambria Math"/>
                        <a:ea typeface="Times New Roman"/>
                      </a:rPr>
                      <m:t>(</m:t>
                    </m:r>
                    <m:sSub>
                      <m:sSubPr>
                        <m:ctrlPr>
                          <a:rPr lang="en-US" i="1">
                            <a:effectLst/>
                            <a:latin typeface="Cambria Math"/>
                            <a:ea typeface="Times New Roman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>
                            <a:effectLst/>
                            <a:latin typeface="Cambria Math"/>
                            <a:ea typeface="Times New Roman"/>
                          </a:rPr>
                          <m:t>d</m:t>
                        </m:r>
                      </m:e>
                      <m:sub>
                        <m:r>
                          <a:rPr lang="en-US" i="1">
                            <a:effectLst/>
                            <a:latin typeface="Cambria Math"/>
                            <a:ea typeface="Times New Roman"/>
                          </a:rPr>
                          <m:t>1</m:t>
                        </m:r>
                      </m:sub>
                    </m:sSub>
                    <m:r>
                      <a:rPr lang="en-US" i="1">
                        <a:effectLst/>
                        <a:latin typeface="Cambria Math"/>
                        <a:ea typeface="Times New Roman"/>
                      </a:rPr>
                      <m:t>)</m:t>
                    </m:r>
                  </m:oMath>
                </a14:m>
                <a:endParaRPr lang="en-US" dirty="0">
                  <a:effectLst/>
                  <a:latin typeface="Times New Roman"/>
                  <a:ea typeface="Times New Roman"/>
                </a:endParaRPr>
              </a:p>
              <a:p>
                <a:pPr marL="0" marR="0" indent="0">
                  <a:spcBef>
                    <a:spcPts val="0"/>
                  </a:spcBef>
                  <a:spcAft>
                    <a:spcPts val="600"/>
                  </a:spcAft>
                  <a:buNone/>
                </a:pPr>
                <a:r>
                  <a:rPr lang="en-US" dirty="0" smtClean="0">
                    <a:solidFill>
                      <a:srgbClr val="FF0000"/>
                    </a:solidFill>
                    <a:ea typeface="Times New Roman"/>
                  </a:rPr>
                  <a:t>Delta		</a:t>
                </a:r>
                <a14:m>
                  <m:oMath xmlns:m="http://schemas.openxmlformats.org/officeDocument/2006/math">
                    <m:r>
                      <a:rPr lang="en-US" i="1">
                        <a:solidFill>
                          <a:srgbClr val="FF0000"/>
                        </a:solidFill>
                        <a:latin typeface="Cambria Math"/>
                        <a:ea typeface="Times New Roman"/>
                      </a:rPr>
                      <m:t>𝑔𝑎𝑚𝑚𝑎</m:t>
                    </m:r>
                    <m:r>
                      <a:rPr lang="en-US" i="1">
                        <a:solidFill>
                          <a:srgbClr val="FF0000"/>
                        </a:solidFill>
                        <a:latin typeface="Cambria Math"/>
                        <a:ea typeface="Times New Roman"/>
                      </a:rPr>
                      <m:t>= </m:t>
                    </m:r>
                    <m:f>
                      <m:fPr>
                        <m:ctrlPr>
                          <a:rPr lang="en-US" i="1">
                            <a:solidFill>
                              <a:srgbClr val="FF0000"/>
                            </a:solidFill>
                            <a:effectLst/>
                            <a:latin typeface="Cambria Math"/>
                            <a:ea typeface="Times New Roman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i="1">
                                <a:solidFill>
                                  <a:srgbClr val="FF0000"/>
                                </a:solidFill>
                                <a:effectLst/>
                                <a:latin typeface="Cambria Math"/>
                                <a:ea typeface="Times New Roman"/>
                              </a:rPr>
                            </m:ctrlPr>
                          </m:sSupPr>
                          <m:e>
                            <m:r>
                              <a:rPr lang="en-US" i="1">
                                <a:solidFill>
                                  <a:srgbClr val="FF0000"/>
                                </a:solidFill>
                                <a:effectLst/>
                                <a:latin typeface="Cambria Math"/>
                                <a:ea typeface="Times New Roman"/>
                              </a:rPr>
                              <m:t>𝜕</m:t>
                            </m:r>
                          </m:e>
                          <m:sup>
                            <m:r>
                              <a:rPr lang="en-US" i="1">
                                <a:solidFill>
                                  <a:srgbClr val="FF0000"/>
                                </a:solidFill>
                                <a:effectLst/>
                                <a:latin typeface="Cambria Math"/>
                                <a:ea typeface="Times New Roman"/>
                              </a:rPr>
                              <m:t>2</m:t>
                            </m:r>
                          </m:sup>
                        </m:sSup>
                        <m:r>
                          <a:rPr lang="en-US" i="1">
                            <a:solidFill>
                              <a:srgbClr val="FF0000"/>
                            </a:solidFill>
                            <a:effectLst/>
                            <a:latin typeface="Cambria Math"/>
                            <a:ea typeface="Times New Roman"/>
                          </a:rPr>
                          <m:t>𝐶</m:t>
                        </m:r>
                      </m:num>
                      <m:den>
                        <m:r>
                          <a:rPr lang="en-US" i="1">
                            <a:solidFill>
                              <a:srgbClr val="FF0000"/>
                            </a:solidFill>
                            <a:effectLst/>
                            <a:latin typeface="Cambria Math"/>
                            <a:ea typeface="Times New Roman"/>
                          </a:rPr>
                          <m:t>𝜕</m:t>
                        </m:r>
                        <m:sSup>
                          <m:sSupPr>
                            <m:ctrlPr>
                              <a:rPr lang="en-US" i="1">
                                <a:solidFill>
                                  <a:srgbClr val="FF0000"/>
                                </a:solidFill>
                                <a:effectLst/>
                                <a:latin typeface="Cambria Math"/>
                                <a:ea typeface="Times New Roman"/>
                              </a:rPr>
                            </m:ctrlPr>
                          </m:sSupPr>
                          <m:e>
                            <m:r>
                              <a:rPr lang="en-US" i="1">
                                <a:solidFill>
                                  <a:srgbClr val="FF0000"/>
                                </a:solidFill>
                                <a:effectLst/>
                                <a:latin typeface="Cambria Math"/>
                                <a:ea typeface="Times New Roman"/>
                              </a:rPr>
                              <m:t>𝑆</m:t>
                            </m:r>
                          </m:e>
                          <m:sup>
                            <m:r>
                              <a:rPr lang="en-US" i="1">
                                <a:solidFill>
                                  <a:srgbClr val="FF0000"/>
                                </a:solidFill>
                                <a:effectLst/>
                                <a:latin typeface="Cambria Math"/>
                                <a:ea typeface="Times New Roman"/>
                              </a:rPr>
                              <m:t>2</m:t>
                            </m:r>
                          </m:sup>
                        </m:sSup>
                      </m:den>
                    </m:f>
                    <m:r>
                      <a:rPr lang="en-US" i="1">
                        <a:solidFill>
                          <a:srgbClr val="FF0000"/>
                        </a:solidFill>
                        <a:effectLst/>
                        <a:latin typeface="Cambria Math"/>
                        <a:ea typeface="Times New Roman"/>
                      </a:rPr>
                      <m:t>=</m:t>
                    </m:r>
                    <m:f>
                      <m:fPr>
                        <m:ctrlPr>
                          <a:rPr lang="en-US" i="1">
                            <a:solidFill>
                              <a:srgbClr val="FF0000"/>
                            </a:solidFill>
                            <a:effectLst/>
                            <a:latin typeface="Cambria Math"/>
                            <a:ea typeface="Times New Roman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en-US">
                            <a:solidFill>
                              <a:srgbClr val="FF0000"/>
                            </a:solidFill>
                            <a:effectLst/>
                            <a:latin typeface="Cambria Math"/>
                            <a:ea typeface="Times New Roman"/>
                          </a:rPr>
                          <m:t>Φ</m:t>
                        </m:r>
                        <m:r>
                          <a:rPr lang="en-US">
                            <a:solidFill>
                              <a:srgbClr val="FF0000"/>
                            </a:solidFill>
                            <a:effectLst/>
                            <a:latin typeface="Cambria Math"/>
                            <a:ea typeface="Times New Roman"/>
                          </a:rPr>
                          <m:t>(</m:t>
                        </m:r>
                        <m:sSub>
                          <m:sSubPr>
                            <m:ctrlPr>
                              <a:rPr lang="en-US" i="1">
                                <a:solidFill>
                                  <a:srgbClr val="FF0000"/>
                                </a:solidFill>
                                <a:effectLst/>
                                <a:latin typeface="Cambria Math"/>
                                <a:ea typeface="Times New Roman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>
                                <a:solidFill>
                                  <a:srgbClr val="FF0000"/>
                                </a:solidFill>
                                <a:effectLst/>
                                <a:latin typeface="Cambria Math"/>
                                <a:ea typeface="Times New Roman"/>
                              </a:rPr>
                              <m:t>d</m:t>
                            </m:r>
                          </m:e>
                          <m:sub>
                            <m:r>
                              <a:rPr lang="en-US">
                                <a:solidFill>
                                  <a:srgbClr val="FF0000"/>
                                </a:solidFill>
                                <a:effectLst/>
                                <a:latin typeface="Cambria Math"/>
                                <a:ea typeface="Times New Roman"/>
                              </a:rPr>
                              <m:t>1</m:t>
                            </m:r>
                          </m:sub>
                        </m:sSub>
                        <m:r>
                          <a:rPr lang="en-US">
                            <a:solidFill>
                              <a:srgbClr val="FF0000"/>
                            </a:solidFill>
                            <a:effectLst/>
                            <a:latin typeface="Cambria Math"/>
                            <a:ea typeface="Times New Roman"/>
                          </a:rPr>
                          <m:t>)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en-US">
                            <a:solidFill>
                              <a:srgbClr val="FF0000"/>
                            </a:solidFill>
                            <a:effectLst/>
                            <a:latin typeface="Cambria Math"/>
                            <a:ea typeface="Times New Roman"/>
                          </a:rPr>
                          <m:t>σS</m:t>
                        </m:r>
                        <m:rad>
                          <m:radPr>
                            <m:degHide m:val="on"/>
                            <m:ctrlPr>
                              <a:rPr lang="en-US" i="1">
                                <a:solidFill>
                                  <a:srgbClr val="FF0000"/>
                                </a:solidFill>
                                <a:effectLst/>
                                <a:latin typeface="Cambria Math"/>
                                <a:ea typeface="Times New Roman"/>
                              </a:rPr>
                            </m:ctrlPr>
                          </m:radPr>
                          <m:deg/>
                          <m:e>
                            <m:r>
                              <m:rPr>
                                <m:sty m:val="p"/>
                              </m:rPr>
                              <a:rPr lang="en-US">
                                <a:solidFill>
                                  <a:srgbClr val="FF0000"/>
                                </a:solidFill>
                                <a:effectLst/>
                                <a:latin typeface="Cambria Math"/>
                                <a:ea typeface="Times New Roman"/>
                              </a:rPr>
                              <m:t>T</m:t>
                            </m:r>
                          </m:e>
                        </m:rad>
                      </m:den>
                    </m:f>
                  </m:oMath>
                </a14:m>
                <a:endParaRPr lang="en-US" dirty="0">
                  <a:solidFill>
                    <a:srgbClr val="FF0000"/>
                  </a:solidFill>
                  <a:effectLst/>
                  <a:latin typeface="Times New Roman"/>
                  <a:ea typeface="Times New Roman"/>
                </a:endParaRPr>
              </a:p>
              <a:p>
                <a:pPr marL="0" marR="0" indent="0">
                  <a:spcBef>
                    <a:spcPts val="0"/>
                  </a:spcBef>
                  <a:spcAft>
                    <a:spcPts val="600"/>
                  </a:spcAft>
                  <a:buNone/>
                </a:pPr>
                <a:r>
                  <a:rPr lang="en-US" dirty="0" smtClean="0">
                    <a:solidFill>
                      <a:srgbClr val="00B050"/>
                    </a:solidFill>
                    <a:ea typeface="Times New Roman"/>
                  </a:rPr>
                  <a:t>Volatility 	</a:t>
                </a:r>
                <a14:m>
                  <m:oMath xmlns:m="http://schemas.openxmlformats.org/officeDocument/2006/math">
                    <m:r>
                      <a:rPr lang="en-US" i="1">
                        <a:solidFill>
                          <a:srgbClr val="00B050"/>
                        </a:solidFill>
                        <a:latin typeface="Cambria Math"/>
                        <a:ea typeface="Times New Roman"/>
                      </a:rPr>
                      <m:t>𝑣𝑒𝑔𝑎</m:t>
                    </m:r>
                    <m:r>
                      <a:rPr lang="en-US" i="1">
                        <a:solidFill>
                          <a:srgbClr val="00B050"/>
                        </a:solidFill>
                        <a:latin typeface="Cambria Math"/>
                        <a:ea typeface="Times New Roman"/>
                      </a:rPr>
                      <m:t>= </m:t>
                    </m:r>
                    <m:f>
                      <m:fPr>
                        <m:ctrlPr>
                          <a:rPr lang="en-US" i="1">
                            <a:solidFill>
                              <a:srgbClr val="00B050"/>
                            </a:solidFill>
                            <a:effectLst/>
                            <a:latin typeface="Cambria Math"/>
                            <a:ea typeface="Times New Roman"/>
                          </a:rPr>
                        </m:ctrlPr>
                      </m:fPr>
                      <m:num>
                        <m:r>
                          <a:rPr lang="en-US" i="1">
                            <a:solidFill>
                              <a:srgbClr val="00B050"/>
                            </a:solidFill>
                            <a:effectLst/>
                            <a:latin typeface="Cambria Math"/>
                            <a:ea typeface="Times New Roman"/>
                          </a:rPr>
                          <m:t>𝜕</m:t>
                        </m:r>
                        <m:r>
                          <a:rPr lang="en-US" i="1">
                            <a:solidFill>
                              <a:srgbClr val="00B050"/>
                            </a:solidFill>
                            <a:effectLst/>
                            <a:latin typeface="Cambria Math"/>
                            <a:ea typeface="Times New Roman"/>
                          </a:rPr>
                          <m:t>𝐶</m:t>
                        </m:r>
                      </m:num>
                      <m:den>
                        <m:r>
                          <a:rPr lang="en-US" i="1">
                            <a:solidFill>
                              <a:srgbClr val="00B050"/>
                            </a:solidFill>
                            <a:effectLst/>
                            <a:latin typeface="Cambria Math"/>
                            <a:ea typeface="Times New Roman"/>
                          </a:rPr>
                          <m:t>𝜕𝜎</m:t>
                        </m:r>
                      </m:den>
                    </m:f>
                    <m:r>
                      <a:rPr lang="en-US" i="1">
                        <a:solidFill>
                          <a:srgbClr val="00B050"/>
                        </a:solidFill>
                        <a:effectLst/>
                        <a:latin typeface="Cambria Math"/>
                        <a:ea typeface="Times New Roman"/>
                      </a:rPr>
                      <m:t>=</m:t>
                    </m:r>
                    <m:r>
                      <m:rPr>
                        <m:sty m:val="p"/>
                      </m:rPr>
                      <a:rPr lang="en-US">
                        <a:solidFill>
                          <a:srgbClr val="00B050"/>
                        </a:solidFill>
                        <a:effectLst/>
                        <a:latin typeface="Cambria Math"/>
                        <a:ea typeface="Times New Roman"/>
                      </a:rPr>
                      <m:t>S</m:t>
                    </m:r>
                    <m:rad>
                      <m:radPr>
                        <m:degHide m:val="on"/>
                        <m:ctrlPr>
                          <a:rPr lang="en-US" i="1">
                            <a:solidFill>
                              <a:srgbClr val="00B050"/>
                            </a:solidFill>
                            <a:effectLst/>
                            <a:latin typeface="Cambria Math"/>
                            <a:ea typeface="Times New Roman"/>
                          </a:rPr>
                        </m:ctrlPr>
                      </m:radPr>
                      <m:deg/>
                      <m:e>
                        <m:r>
                          <m:rPr>
                            <m:sty m:val="p"/>
                          </m:rPr>
                          <a:rPr lang="en-US">
                            <a:solidFill>
                              <a:srgbClr val="00B050"/>
                            </a:solidFill>
                            <a:effectLst/>
                            <a:latin typeface="Cambria Math"/>
                            <a:ea typeface="Times New Roman"/>
                          </a:rPr>
                          <m:t>T</m:t>
                        </m:r>
                      </m:e>
                    </m:rad>
                    <m:r>
                      <m:rPr>
                        <m:sty m:val="p"/>
                      </m:rPr>
                      <a:rPr lang="en-US">
                        <a:solidFill>
                          <a:srgbClr val="00B050"/>
                        </a:solidFill>
                        <a:effectLst/>
                        <a:latin typeface="Cambria Math"/>
                        <a:ea typeface="Times New Roman"/>
                      </a:rPr>
                      <m:t>Φ</m:t>
                    </m:r>
                    <m:r>
                      <a:rPr lang="en-US" i="1">
                        <a:solidFill>
                          <a:srgbClr val="00B050"/>
                        </a:solidFill>
                        <a:effectLst/>
                        <a:latin typeface="Cambria Math"/>
                        <a:ea typeface="Times New Roman"/>
                      </a:rPr>
                      <m:t>(</m:t>
                    </m:r>
                    <m:sSub>
                      <m:sSubPr>
                        <m:ctrlPr>
                          <a:rPr lang="en-US" i="1">
                            <a:solidFill>
                              <a:srgbClr val="00B050"/>
                            </a:solidFill>
                            <a:effectLst/>
                            <a:latin typeface="Cambria Math"/>
                            <a:ea typeface="Times New Roman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>
                            <a:solidFill>
                              <a:srgbClr val="00B050"/>
                            </a:solidFill>
                            <a:effectLst/>
                            <a:latin typeface="Cambria Math"/>
                            <a:ea typeface="Times New Roman"/>
                          </a:rPr>
                          <m:t>d</m:t>
                        </m:r>
                      </m:e>
                      <m:sub>
                        <m:r>
                          <a:rPr lang="en-US" i="1">
                            <a:solidFill>
                              <a:srgbClr val="00B050"/>
                            </a:solidFill>
                            <a:effectLst/>
                            <a:latin typeface="Cambria Math"/>
                            <a:ea typeface="Times New Roman"/>
                          </a:rPr>
                          <m:t>1</m:t>
                        </m:r>
                      </m:sub>
                    </m:sSub>
                    <m:r>
                      <a:rPr lang="en-US" i="1">
                        <a:solidFill>
                          <a:srgbClr val="00B050"/>
                        </a:solidFill>
                        <a:effectLst/>
                        <a:latin typeface="Cambria Math"/>
                        <a:ea typeface="Times New Roman"/>
                      </a:rPr>
                      <m:t>)</m:t>
                    </m:r>
                  </m:oMath>
                </a14:m>
                <a:endParaRPr lang="en-US" dirty="0">
                  <a:solidFill>
                    <a:srgbClr val="00B050"/>
                  </a:solidFill>
                  <a:effectLst/>
                  <a:latin typeface="Times New Roman"/>
                  <a:ea typeface="Times New Roman"/>
                </a:endParaRPr>
              </a:p>
              <a:p>
                <a:pPr marL="0" marR="0" indent="0">
                  <a:spcBef>
                    <a:spcPts val="0"/>
                  </a:spcBef>
                  <a:spcAft>
                    <a:spcPts val="600"/>
                  </a:spcAft>
                  <a:buNone/>
                </a:pPr>
                <a:r>
                  <a:rPr lang="en-US" dirty="0" smtClean="0">
                    <a:solidFill>
                      <a:srgbClr val="7030A0"/>
                    </a:solidFill>
                    <a:ea typeface="Times New Roman"/>
                  </a:rPr>
                  <a:t>Time	   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>
                        <a:solidFill>
                          <a:srgbClr val="7030A0"/>
                        </a:solidFill>
                        <a:latin typeface="Cambria Math"/>
                        <a:ea typeface="Times New Roman"/>
                      </a:rPr>
                      <m:t>Θ</m:t>
                    </m:r>
                    <m:d>
                      <m:dPr>
                        <m:ctrlPr>
                          <a:rPr lang="en-US" i="1">
                            <a:solidFill>
                              <a:srgbClr val="7030A0"/>
                            </a:solidFill>
                            <a:effectLst/>
                            <a:latin typeface="Cambria Math"/>
                            <a:ea typeface="Times New Roman"/>
                          </a:rPr>
                        </m:ctrlPr>
                      </m:dPr>
                      <m:e>
                        <m:r>
                          <a:rPr lang="en-US" i="1">
                            <a:solidFill>
                              <a:srgbClr val="7030A0"/>
                            </a:solidFill>
                            <a:effectLst/>
                            <a:latin typeface="Cambria Math"/>
                            <a:ea typeface="Times New Roman"/>
                          </a:rPr>
                          <m:t>𝑐𝑎𝑙𝑙</m:t>
                        </m:r>
                      </m:e>
                    </m:d>
                    <m:r>
                      <a:rPr lang="en-US" i="1">
                        <a:solidFill>
                          <a:srgbClr val="7030A0"/>
                        </a:solidFill>
                        <a:effectLst/>
                        <a:latin typeface="Cambria Math"/>
                        <a:ea typeface="Times New Roman"/>
                      </a:rPr>
                      <m:t>= −</m:t>
                    </m:r>
                    <m:f>
                      <m:fPr>
                        <m:ctrlPr>
                          <a:rPr lang="en-US" i="1">
                            <a:solidFill>
                              <a:srgbClr val="7030A0"/>
                            </a:solidFill>
                            <a:effectLst/>
                            <a:latin typeface="Cambria Math"/>
                            <a:ea typeface="Times New Roman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i="1">
                                <a:solidFill>
                                  <a:srgbClr val="7030A0"/>
                                </a:solidFill>
                                <a:effectLst/>
                                <a:latin typeface="Cambria Math"/>
                                <a:ea typeface="Times New Roman"/>
                              </a:rPr>
                            </m:ctrlPr>
                          </m:sSubPr>
                          <m:e>
                            <m:r>
                              <a:rPr lang="en-US" i="1">
                                <a:solidFill>
                                  <a:srgbClr val="7030A0"/>
                                </a:solidFill>
                                <a:effectLst/>
                                <a:latin typeface="Cambria Math"/>
                                <a:ea typeface="Times New Roman"/>
                              </a:rPr>
                              <m:t>𝑆</m:t>
                            </m:r>
                          </m:e>
                          <m:sub>
                            <m:r>
                              <a:rPr lang="en-US" i="1">
                                <a:solidFill>
                                  <a:srgbClr val="7030A0"/>
                                </a:solidFill>
                                <a:effectLst/>
                                <a:latin typeface="Cambria Math"/>
                                <a:ea typeface="Times New Roman"/>
                              </a:rPr>
                              <m:t>0</m:t>
                            </m:r>
                          </m:sub>
                        </m:sSub>
                        <m:sSup>
                          <m:sSupPr>
                            <m:ctrlPr>
                              <a:rPr lang="en-US" i="1">
                                <a:solidFill>
                                  <a:srgbClr val="7030A0"/>
                                </a:solidFill>
                                <a:effectLst/>
                                <a:latin typeface="Cambria Math"/>
                                <a:ea typeface="Times New Roman"/>
                              </a:rPr>
                            </m:ctrlPr>
                          </m:sSupPr>
                          <m:e>
                            <m:r>
                              <a:rPr lang="en-US" i="1">
                                <a:solidFill>
                                  <a:srgbClr val="7030A0"/>
                                </a:solidFill>
                                <a:effectLst/>
                                <a:latin typeface="Cambria Math"/>
                                <a:ea typeface="Times New Roman"/>
                              </a:rPr>
                              <m:t>𝑁</m:t>
                            </m:r>
                          </m:e>
                          <m:sup>
                            <m:r>
                              <a:rPr lang="en-US" i="1">
                                <a:solidFill>
                                  <a:srgbClr val="7030A0"/>
                                </a:solidFill>
                                <a:effectLst/>
                                <a:latin typeface="Cambria Math"/>
                                <a:ea typeface="Times New Roman"/>
                              </a:rPr>
                              <m:t>′</m:t>
                            </m:r>
                          </m:sup>
                        </m:sSup>
                        <m:r>
                          <a:rPr lang="en-US" i="1">
                            <a:solidFill>
                              <a:srgbClr val="7030A0"/>
                            </a:solidFill>
                            <a:effectLst/>
                            <a:latin typeface="Cambria Math"/>
                            <a:ea typeface="Times New Roman"/>
                          </a:rPr>
                          <m:t>(</m:t>
                        </m:r>
                        <m:sSub>
                          <m:sSubPr>
                            <m:ctrlPr>
                              <a:rPr lang="en-US" i="1">
                                <a:solidFill>
                                  <a:srgbClr val="7030A0"/>
                                </a:solidFill>
                                <a:effectLst/>
                                <a:latin typeface="Cambria Math"/>
                                <a:ea typeface="Times New Roman"/>
                              </a:rPr>
                            </m:ctrlPr>
                          </m:sSubPr>
                          <m:e>
                            <m:r>
                              <a:rPr lang="en-US" i="1">
                                <a:solidFill>
                                  <a:srgbClr val="7030A0"/>
                                </a:solidFill>
                                <a:effectLst/>
                                <a:latin typeface="Cambria Math"/>
                                <a:ea typeface="Times New Roman"/>
                              </a:rPr>
                              <m:t>𝑑</m:t>
                            </m:r>
                          </m:e>
                          <m:sub>
                            <m:r>
                              <a:rPr lang="en-US" i="1">
                                <a:solidFill>
                                  <a:srgbClr val="7030A0"/>
                                </a:solidFill>
                                <a:effectLst/>
                                <a:latin typeface="Cambria Math"/>
                                <a:ea typeface="Times New Roman"/>
                              </a:rPr>
                              <m:t>1</m:t>
                            </m:r>
                          </m:sub>
                        </m:sSub>
                        <m:r>
                          <a:rPr lang="en-US" i="1">
                            <a:solidFill>
                              <a:srgbClr val="7030A0"/>
                            </a:solidFill>
                            <a:effectLst/>
                            <a:latin typeface="Cambria Math"/>
                            <a:ea typeface="Times New Roman"/>
                          </a:rPr>
                          <m:t>)</m:t>
                        </m:r>
                        <m:r>
                          <a:rPr lang="en-US" i="1">
                            <a:solidFill>
                              <a:srgbClr val="7030A0"/>
                            </a:solidFill>
                            <a:effectLst/>
                            <a:latin typeface="Cambria Math"/>
                            <a:ea typeface="Times New Roman"/>
                          </a:rPr>
                          <m:t>𝜎</m:t>
                        </m:r>
                      </m:num>
                      <m:den>
                        <m:r>
                          <a:rPr lang="en-US" i="1">
                            <a:solidFill>
                              <a:srgbClr val="7030A0"/>
                            </a:solidFill>
                            <a:effectLst/>
                            <a:latin typeface="Cambria Math"/>
                            <a:ea typeface="Times New Roman"/>
                          </a:rPr>
                          <m:t>2</m:t>
                        </m:r>
                        <m:rad>
                          <m:radPr>
                            <m:degHide m:val="on"/>
                            <m:ctrlPr>
                              <a:rPr lang="en-US" i="1">
                                <a:solidFill>
                                  <a:srgbClr val="7030A0"/>
                                </a:solidFill>
                                <a:effectLst/>
                                <a:latin typeface="Cambria Math"/>
                                <a:ea typeface="Times New Roman"/>
                              </a:rPr>
                            </m:ctrlPr>
                          </m:radPr>
                          <m:deg/>
                          <m:e>
                            <m:r>
                              <a:rPr lang="en-US" i="1">
                                <a:solidFill>
                                  <a:srgbClr val="7030A0"/>
                                </a:solidFill>
                                <a:effectLst/>
                                <a:latin typeface="Cambria Math"/>
                                <a:ea typeface="Times New Roman"/>
                              </a:rPr>
                              <m:t>𝑇</m:t>
                            </m:r>
                          </m:e>
                        </m:rad>
                      </m:den>
                    </m:f>
                    <m:r>
                      <a:rPr lang="en-US" i="1">
                        <a:solidFill>
                          <a:srgbClr val="7030A0"/>
                        </a:solidFill>
                        <a:effectLst/>
                        <a:latin typeface="Cambria Math"/>
                        <a:ea typeface="Times New Roman"/>
                      </a:rPr>
                      <m:t>−</m:t>
                    </m:r>
                    <m:r>
                      <a:rPr lang="en-US" i="1">
                        <a:solidFill>
                          <a:srgbClr val="7030A0"/>
                        </a:solidFill>
                        <a:effectLst/>
                        <a:latin typeface="Cambria Math"/>
                        <a:ea typeface="Times New Roman"/>
                      </a:rPr>
                      <m:t>𝑟𝐾</m:t>
                    </m:r>
                    <m:sSup>
                      <m:sSupPr>
                        <m:ctrlPr>
                          <a:rPr lang="en-US" i="1">
                            <a:solidFill>
                              <a:srgbClr val="7030A0"/>
                            </a:solidFill>
                            <a:effectLst/>
                            <a:latin typeface="Cambria Math"/>
                            <a:ea typeface="Times New Roman"/>
                          </a:rPr>
                        </m:ctrlPr>
                      </m:sSupPr>
                      <m:e>
                        <m:r>
                          <a:rPr lang="en-US" i="1">
                            <a:solidFill>
                              <a:srgbClr val="7030A0"/>
                            </a:solidFill>
                            <a:effectLst/>
                            <a:latin typeface="Cambria Math"/>
                            <a:ea typeface="Times New Roman"/>
                          </a:rPr>
                          <m:t>𝑒</m:t>
                        </m:r>
                      </m:e>
                      <m:sup>
                        <m:r>
                          <a:rPr lang="en-US" i="1">
                            <a:solidFill>
                              <a:srgbClr val="7030A0"/>
                            </a:solidFill>
                            <a:effectLst/>
                            <a:latin typeface="Cambria Math"/>
                            <a:ea typeface="Times New Roman"/>
                          </a:rPr>
                          <m:t>−</m:t>
                        </m:r>
                        <m:r>
                          <a:rPr lang="en-US" i="1">
                            <a:solidFill>
                              <a:srgbClr val="7030A0"/>
                            </a:solidFill>
                            <a:effectLst/>
                            <a:latin typeface="Cambria Math"/>
                            <a:ea typeface="Times New Roman"/>
                          </a:rPr>
                          <m:t>𝑟𝑡</m:t>
                        </m:r>
                      </m:sup>
                    </m:sSup>
                    <m:r>
                      <a:rPr lang="en-US" i="1">
                        <a:solidFill>
                          <a:srgbClr val="7030A0"/>
                        </a:solidFill>
                        <a:effectLst/>
                        <a:latin typeface="Cambria Math"/>
                        <a:ea typeface="Times New Roman"/>
                      </a:rPr>
                      <m:t>𝑁</m:t>
                    </m:r>
                    <m:r>
                      <a:rPr lang="en-US" i="1">
                        <a:solidFill>
                          <a:srgbClr val="7030A0"/>
                        </a:solidFill>
                        <a:effectLst/>
                        <a:latin typeface="Cambria Math"/>
                        <a:ea typeface="Times New Roman"/>
                      </a:rPr>
                      <m:t>(</m:t>
                    </m:r>
                    <m:sSub>
                      <m:sSubPr>
                        <m:ctrlPr>
                          <a:rPr lang="en-US" i="1">
                            <a:solidFill>
                              <a:srgbClr val="7030A0"/>
                            </a:solidFill>
                            <a:effectLst/>
                            <a:latin typeface="Cambria Math"/>
                            <a:ea typeface="Times New Roman"/>
                          </a:rPr>
                        </m:ctrlPr>
                      </m:sSubPr>
                      <m:e>
                        <m:r>
                          <a:rPr lang="en-US" i="1">
                            <a:solidFill>
                              <a:srgbClr val="7030A0"/>
                            </a:solidFill>
                            <a:effectLst/>
                            <a:latin typeface="Cambria Math"/>
                            <a:ea typeface="Times New Roman"/>
                          </a:rPr>
                          <m:t>𝑑</m:t>
                        </m:r>
                      </m:e>
                      <m:sub>
                        <m:r>
                          <a:rPr lang="en-US" i="1">
                            <a:solidFill>
                              <a:srgbClr val="7030A0"/>
                            </a:solidFill>
                            <a:effectLst/>
                            <a:latin typeface="Cambria Math"/>
                            <a:ea typeface="Times New Roman"/>
                          </a:rPr>
                          <m:t>2</m:t>
                        </m:r>
                      </m:sub>
                    </m:sSub>
                    <m:r>
                      <a:rPr lang="en-US" i="1">
                        <a:solidFill>
                          <a:srgbClr val="7030A0"/>
                        </a:solidFill>
                        <a:effectLst/>
                        <a:latin typeface="Cambria Math"/>
                        <a:ea typeface="Times New Roman"/>
                      </a:rPr>
                      <m:t>)</m:t>
                    </m:r>
                  </m:oMath>
                </a14:m>
                <a:endParaRPr lang="en-US" dirty="0" smtClean="0">
                  <a:solidFill>
                    <a:srgbClr val="7030A0"/>
                  </a:solidFill>
                  <a:effectLst/>
                  <a:latin typeface="Times New Roman"/>
                  <a:ea typeface="Times New Roman"/>
                </a:endParaRPr>
              </a:p>
              <a:p>
                <a:pPr marL="0" marR="0" indent="0">
                  <a:spcBef>
                    <a:spcPts val="0"/>
                  </a:spcBef>
                  <a:spcAft>
                    <a:spcPts val="600"/>
                  </a:spcAft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>
                          <a:solidFill>
                            <a:srgbClr val="7030A0"/>
                          </a:solidFill>
                          <a:latin typeface="Cambria Math"/>
                          <a:ea typeface="Times New Roman"/>
                        </a:rPr>
                        <m:t>Θ</m:t>
                      </m:r>
                      <m:d>
                        <m:dPr>
                          <m:ctrlPr>
                            <a:rPr lang="en-US" i="1">
                              <a:solidFill>
                                <a:srgbClr val="7030A0"/>
                              </a:solidFill>
                              <a:effectLst/>
                              <a:latin typeface="Cambria Math"/>
                              <a:ea typeface="Times New Roman"/>
                            </a:rPr>
                          </m:ctrlPr>
                        </m:dPr>
                        <m:e>
                          <m:r>
                            <a:rPr lang="en-US" i="1">
                              <a:solidFill>
                                <a:srgbClr val="7030A0"/>
                              </a:solidFill>
                              <a:effectLst/>
                              <a:latin typeface="Cambria Math"/>
                              <a:ea typeface="Times New Roman"/>
                            </a:rPr>
                            <m:t>𝑝𝑢𝑡</m:t>
                          </m:r>
                        </m:e>
                      </m:d>
                      <m:r>
                        <a:rPr lang="en-US" i="1">
                          <a:solidFill>
                            <a:srgbClr val="7030A0"/>
                          </a:solidFill>
                          <a:effectLst/>
                          <a:latin typeface="Cambria Math"/>
                          <a:ea typeface="Times New Roman"/>
                        </a:rPr>
                        <m:t>= −</m:t>
                      </m:r>
                      <m:f>
                        <m:fPr>
                          <m:ctrlPr>
                            <a:rPr lang="en-US" i="1">
                              <a:solidFill>
                                <a:srgbClr val="7030A0"/>
                              </a:solidFill>
                              <a:effectLst/>
                              <a:latin typeface="Cambria Math"/>
                              <a:ea typeface="Times New Roman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i="1">
                                  <a:solidFill>
                                    <a:srgbClr val="7030A0"/>
                                  </a:solidFill>
                                  <a:effectLst/>
                                  <a:latin typeface="Cambria Math"/>
                                  <a:ea typeface="Times New Roman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solidFill>
                                    <a:srgbClr val="7030A0"/>
                                  </a:solidFill>
                                  <a:effectLst/>
                                  <a:latin typeface="Cambria Math"/>
                                  <a:ea typeface="Times New Roman"/>
                                </a:rPr>
                                <m:t>𝑆</m:t>
                              </m:r>
                            </m:e>
                            <m:sub>
                              <m:r>
                                <a:rPr lang="en-US" i="1">
                                  <a:solidFill>
                                    <a:srgbClr val="7030A0"/>
                                  </a:solidFill>
                                  <a:effectLst/>
                                  <a:latin typeface="Cambria Math"/>
                                  <a:ea typeface="Times New Roman"/>
                                </a:rPr>
                                <m:t>0</m:t>
                              </m:r>
                            </m:sub>
                          </m:sSub>
                          <m:sSup>
                            <m:sSupPr>
                              <m:ctrlPr>
                                <a:rPr lang="en-US" i="1">
                                  <a:solidFill>
                                    <a:srgbClr val="7030A0"/>
                                  </a:solidFill>
                                  <a:effectLst/>
                                  <a:latin typeface="Cambria Math"/>
                                  <a:ea typeface="Times New Roman"/>
                                </a:rPr>
                              </m:ctrlPr>
                            </m:sSupPr>
                            <m:e>
                              <m:r>
                                <a:rPr lang="en-US" i="1">
                                  <a:solidFill>
                                    <a:srgbClr val="7030A0"/>
                                  </a:solidFill>
                                  <a:effectLst/>
                                  <a:latin typeface="Cambria Math"/>
                                  <a:ea typeface="Times New Roman"/>
                                </a:rPr>
                                <m:t>𝑁</m:t>
                              </m:r>
                            </m:e>
                            <m:sup>
                              <m:r>
                                <a:rPr lang="en-US" i="1">
                                  <a:solidFill>
                                    <a:srgbClr val="7030A0"/>
                                  </a:solidFill>
                                  <a:effectLst/>
                                  <a:latin typeface="Cambria Math"/>
                                  <a:ea typeface="Times New Roman"/>
                                </a:rPr>
                                <m:t>′</m:t>
                              </m:r>
                            </m:sup>
                          </m:sSup>
                          <m:r>
                            <a:rPr lang="en-US" i="1">
                              <a:solidFill>
                                <a:srgbClr val="7030A0"/>
                              </a:solidFill>
                              <a:effectLst/>
                              <a:latin typeface="Cambria Math"/>
                              <a:ea typeface="Times New Roman"/>
                            </a:rPr>
                            <m:t>(</m:t>
                          </m:r>
                          <m:sSub>
                            <m:sSubPr>
                              <m:ctrlPr>
                                <a:rPr lang="en-US" i="1">
                                  <a:solidFill>
                                    <a:srgbClr val="7030A0"/>
                                  </a:solidFill>
                                  <a:effectLst/>
                                  <a:latin typeface="Cambria Math"/>
                                  <a:ea typeface="Times New Roman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solidFill>
                                    <a:srgbClr val="7030A0"/>
                                  </a:solidFill>
                                  <a:effectLst/>
                                  <a:latin typeface="Cambria Math"/>
                                  <a:ea typeface="Times New Roman"/>
                                </a:rPr>
                                <m:t>𝑑</m:t>
                              </m:r>
                            </m:e>
                            <m:sub>
                              <m:r>
                                <a:rPr lang="en-US" i="1">
                                  <a:solidFill>
                                    <a:srgbClr val="7030A0"/>
                                  </a:solidFill>
                                  <a:effectLst/>
                                  <a:latin typeface="Cambria Math"/>
                                  <a:ea typeface="Times New Roman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i="1">
                              <a:solidFill>
                                <a:srgbClr val="7030A0"/>
                              </a:solidFill>
                              <a:effectLst/>
                              <a:latin typeface="Cambria Math"/>
                              <a:ea typeface="Times New Roman"/>
                            </a:rPr>
                            <m:t>)</m:t>
                          </m:r>
                          <m:r>
                            <a:rPr lang="en-US" i="1">
                              <a:solidFill>
                                <a:srgbClr val="7030A0"/>
                              </a:solidFill>
                              <a:effectLst/>
                              <a:latin typeface="Cambria Math"/>
                              <a:ea typeface="Times New Roman"/>
                            </a:rPr>
                            <m:t>𝜎</m:t>
                          </m:r>
                        </m:num>
                        <m:den>
                          <m:r>
                            <a:rPr lang="en-US" i="1">
                              <a:solidFill>
                                <a:srgbClr val="7030A0"/>
                              </a:solidFill>
                              <a:effectLst/>
                              <a:latin typeface="Cambria Math"/>
                              <a:ea typeface="Times New Roman"/>
                            </a:rPr>
                            <m:t>2</m:t>
                          </m:r>
                          <m:rad>
                            <m:radPr>
                              <m:degHide m:val="on"/>
                              <m:ctrlPr>
                                <a:rPr lang="en-US" i="1">
                                  <a:solidFill>
                                    <a:srgbClr val="7030A0"/>
                                  </a:solidFill>
                                  <a:effectLst/>
                                  <a:latin typeface="Cambria Math"/>
                                  <a:ea typeface="Times New Roman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i="1">
                                  <a:solidFill>
                                    <a:srgbClr val="7030A0"/>
                                  </a:solidFill>
                                  <a:effectLst/>
                                  <a:latin typeface="Cambria Math"/>
                                  <a:ea typeface="Times New Roman"/>
                                </a:rPr>
                                <m:t>𝑇</m:t>
                              </m:r>
                            </m:e>
                          </m:rad>
                        </m:den>
                      </m:f>
                      <m:r>
                        <a:rPr lang="en-US" i="1">
                          <a:solidFill>
                            <a:srgbClr val="7030A0"/>
                          </a:solidFill>
                          <a:effectLst/>
                          <a:latin typeface="Cambria Math"/>
                          <a:ea typeface="Times New Roman"/>
                        </a:rPr>
                        <m:t>+</m:t>
                      </m:r>
                      <m:r>
                        <a:rPr lang="en-US" i="1">
                          <a:solidFill>
                            <a:srgbClr val="7030A0"/>
                          </a:solidFill>
                          <a:effectLst/>
                          <a:latin typeface="Cambria Math"/>
                          <a:ea typeface="Times New Roman"/>
                        </a:rPr>
                        <m:t>𝑟𝐾</m:t>
                      </m:r>
                      <m:sSup>
                        <m:sSupPr>
                          <m:ctrlPr>
                            <a:rPr lang="en-US" i="1">
                              <a:solidFill>
                                <a:srgbClr val="7030A0"/>
                              </a:solidFill>
                              <a:effectLst/>
                              <a:latin typeface="Cambria Math"/>
                              <a:ea typeface="Times New Roman"/>
                            </a:rPr>
                          </m:ctrlPr>
                        </m:sSupPr>
                        <m:e>
                          <m:r>
                            <a:rPr lang="en-US" i="1">
                              <a:solidFill>
                                <a:srgbClr val="7030A0"/>
                              </a:solidFill>
                              <a:effectLst/>
                              <a:latin typeface="Cambria Math"/>
                              <a:ea typeface="Times New Roman"/>
                            </a:rPr>
                            <m:t>𝑒</m:t>
                          </m:r>
                        </m:e>
                        <m:sup>
                          <m:r>
                            <a:rPr lang="en-US" i="1">
                              <a:solidFill>
                                <a:srgbClr val="7030A0"/>
                              </a:solidFill>
                              <a:effectLst/>
                              <a:latin typeface="Cambria Math"/>
                              <a:ea typeface="Times New Roman"/>
                            </a:rPr>
                            <m:t>−</m:t>
                          </m:r>
                          <m:r>
                            <a:rPr lang="en-US" i="1">
                              <a:solidFill>
                                <a:srgbClr val="7030A0"/>
                              </a:solidFill>
                              <a:effectLst/>
                              <a:latin typeface="Cambria Math"/>
                              <a:ea typeface="Times New Roman"/>
                            </a:rPr>
                            <m:t>𝑟𝑡</m:t>
                          </m:r>
                        </m:sup>
                      </m:sSup>
                      <m:r>
                        <a:rPr lang="en-US" i="1">
                          <a:solidFill>
                            <a:srgbClr val="7030A0"/>
                          </a:solidFill>
                          <a:effectLst/>
                          <a:latin typeface="Cambria Math"/>
                          <a:ea typeface="Times New Roman"/>
                        </a:rPr>
                        <m:t>𝑁</m:t>
                      </m:r>
                      <m:r>
                        <a:rPr lang="en-US" i="1">
                          <a:solidFill>
                            <a:srgbClr val="7030A0"/>
                          </a:solidFill>
                          <a:effectLst/>
                          <a:latin typeface="Cambria Math"/>
                          <a:ea typeface="Times New Roman"/>
                        </a:rPr>
                        <m:t>(</m:t>
                      </m:r>
                      <m:sSub>
                        <m:sSubPr>
                          <m:ctrlPr>
                            <a:rPr lang="en-US" i="1">
                              <a:solidFill>
                                <a:srgbClr val="7030A0"/>
                              </a:solidFill>
                              <a:effectLst/>
                              <a:latin typeface="Cambria Math"/>
                              <a:ea typeface="Times New Roman"/>
                            </a:rPr>
                          </m:ctrlPr>
                        </m:sSubPr>
                        <m:e>
                          <m:r>
                            <a:rPr lang="en-US" i="1">
                              <a:solidFill>
                                <a:srgbClr val="7030A0"/>
                              </a:solidFill>
                              <a:effectLst/>
                              <a:latin typeface="Cambria Math"/>
                              <a:ea typeface="Times New Roman"/>
                            </a:rPr>
                            <m:t>−</m:t>
                          </m:r>
                          <m:r>
                            <a:rPr lang="en-US" i="1">
                              <a:solidFill>
                                <a:srgbClr val="7030A0"/>
                              </a:solidFill>
                              <a:effectLst/>
                              <a:latin typeface="Cambria Math"/>
                              <a:ea typeface="Times New Roman"/>
                            </a:rPr>
                            <m:t>𝑑</m:t>
                          </m:r>
                        </m:e>
                        <m:sub>
                          <m:r>
                            <a:rPr lang="en-US" i="1">
                              <a:solidFill>
                                <a:srgbClr val="7030A0"/>
                              </a:solidFill>
                              <a:effectLst/>
                              <a:latin typeface="Cambria Math"/>
                              <a:ea typeface="Times New Roman"/>
                            </a:rPr>
                            <m:t>2</m:t>
                          </m:r>
                        </m:sub>
                      </m:sSub>
                      <m:r>
                        <a:rPr lang="en-US" i="1">
                          <a:solidFill>
                            <a:srgbClr val="7030A0"/>
                          </a:solidFill>
                          <a:effectLst/>
                          <a:latin typeface="Cambria Math"/>
                          <a:ea typeface="Times New Roman"/>
                        </a:rPr>
                        <m:t>)</m:t>
                      </m:r>
                    </m:oMath>
                  </m:oMathPara>
                </a14:m>
                <a:endParaRPr lang="en-US" dirty="0">
                  <a:solidFill>
                    <a:srgbClr val="7030A0"/>
                  </a:solidFill>
                  <a:effectLst/>
                  <a:latin typeface="Times New Roman"/>
                  <a:ea typeface="Times New Roman"/>
                </a:endParaRPr>
              </a:p>
              <a:p>
                <a:pPr marL="0" marR="0" indent="0">
                  <a:spcBef>
                    <a:spcPts val="0"/>
                  </a:spcBef>
                  <a:spcAft>
                    <a:spcPts val="600"/>
                  </a:spcAft>
                  <a:buNone/>
                </a:pPr>
                <a:r>
                  <a:rPr lang="en-US" dirty="0" smtClean="0">
                    <a:solidFill>
                      <a:srgbClr val="00B0F0"/>
                    </a:solidFill>
                    <a:ea typeface="Times New Roman"/>
                  </a:rPr>
                  <a:t>Interest Rate	</a:t>
                </a:r>
                <a14:m>
                  <m:oMath xmlns:m="http://schemas.openxmlformats.org/officeDocument/2006/math">
                    <m:r>
                      <a:rPr lang="en-US" i="1">
                        <a:solidFill>
                          <a:srgbClr val="00B0F0"/>
                        </a:solidFill>
                        <a:latin typeface="Cambria Math"/>
                        <a:ea typeface="Times New Roman"/>
                      </a:rPr>
                      <m:t>𝑟h𝑜</m:t>
                    </m:r>
                    <m:d>
                      <m:dPr>
                        <m:ctrlPr>
                          <a:rPr lang="en-US" b="0" i="1" smtClean="0">
                            <a:solidFill>
                              <a:srgbClr val="00B0F0"/>
                            </a:solidFill>
                            <a:latin typeface="Cambria Math"/>
                            <a:ea typeface="Times New Roman"/>
                          </a:rPr>
                        </m:ctrlPr>
                      </m:dPr>
                      <m:e>
                        <m:r>
                          <a:rPr lang="en-US" b="0" i="1" smtClean="0">
                            <a:solidFill>
                              <a:srgbClr val="00B0F0"/>
                            </a:solidFill>
                            <a:latin typeface="Cambria Math"/>
                            <a:ea typeface="Times New Roman"/>
                          </a:rPr>
                          <m:t>𝑐𝑎𝑙𝑙</m:t>
                        </m:r>
                      </m:e>
                    </m:d>
                    <m:r>
                      <a:rPr lang="en-US" i="1">
                        <a:solidFill>
                          <a:srgbClr val="00B0F0"/>
                        </a:solidFill>
                        <a:latin typeface="Cambria Math"/>
                        <a:ea typeface="Times New Roman"/>
                      </a:rPr>
                      <m:t>= </m:t>
                    </m:r>
                    <m:f>
                      <m:fPr>
                        <m:ctrlPr>
                          <a:rPr lang="en-US" i="1">
                            <a:solidFill>
                              <a:srgbClr val="00B0F0"/>
                            </a:solidFill>
                            <a:effectLst/>
                            <a:latin typeface="Cambria Math"/>
                            <a:ea typeface="Times New Roman"/>
                          </a:rPr>
                        </m:ctrlPr>
                      </m:fPr>
                      <m:num>
                        <m:r>
                          <a:rPr lang="en-US" i="1">
                            <a:solidFill>
                              <a:srgbClr val="00B0F0"/>
                            </a:solidFill>
                            <a:effectLst/>
                            <a:latin typeface="Cambria Math"/>
                            <a:ea typeface="Times New Roman"/>
                          </a:rPr>
                          <m:t>𝜕</m:t>
                        </m:r>
                        <m:r>
                          <a:rPr lang="en-US" i="1">
                            <a:solidFill>
                              <a:srgbClr val="00B0F0"/>
                            </a:solidFill>
                            <a:effectLst/>
                            <a:latin typeface="Cambria Math"/>
                            <a:ea typeface="Times New Roman"/>
                          </a:rPr>
                          <m:t>𝐶</m:t>
                        </m:r>
                      </m:num>
                      <m:den>
                        <m:r>
                          <a:rPr lang="en-US" i="1">
                            <a:solidFill>
                              <a:srgbClr val="00B0F0"/>
                            </a:solidFill>
                            <a:effectLst/>
                            <a:latin typeface="Cambria Math"/>
                            <a:ea typeface="Times New Roman"/>
                          </a:rPr>
                          <m:t>𝜕</m:t>
                        </m:r>
                        <m:r>
                          <a:rPr lang="en-US" i="1">
                            <a:solidFill>
                              <a:srgbClr val="00B0F0"/>
                            </a:solidFill>
                            <a:effectLst/>
                            <a:latin typeface="Cambria Math"/>
                            <a:ea typeface="Times New Roman"/>
                          </a:rPr>
                          <m:t>𝑟</m:t>
                        </m:r>
                      </m:den>
                    </m:f>
                    <m:r>
                      <a:rPr lang="en-US" i="1">
                        <a:solidFill>
                          <a:srgbClr val="00B0F0"/>
                        </a:solidFill>
                        <a:effectLst/>
                        <a:latin typeface="Cambria Math"/>
                        <a:ea typeface="Times New Roman"/>
                      </a:rPr>
                      <m:t>=</m:t>
                    </m:r>
                    <m:r>
                      <m:rPr>
                        <m:sty m:val="p"/>
                      </m:rPr>
                      <a:rPr lang="en-US">
                        <a:solidFill>
                          <a:srgbClr val="00B0F0"/>
                        </a:solidFill>
                        <a:effectLst/>
                        <a:latin typeface="Cambria Math"/>
                        <a:ea typeface="Times New Roman"/>
                      </a:rPr>
                      <m:t>KT</m:t>
                    </m:r>
                    <m:sSup>
                      <m:sSupPr>
                        <m:ctrlPr>
                          <a:rPr lang="en-US" i="1">
                            <a:solidFill>
                              <a:srgbClr val="00B0F0"/>
                            </a:solidFill>
                            <a:effectLst/>
                            <a:latin typeface="Cambria Math"/>
                            <a:ea typeface="Times New Roman"/>
                          </a:rPr>
                        </m:ctrlPr>
                      </m:sSupPr>
                      <m:e>
                        <m:r>
                          <m:rPr>
                            <m:sty m:val="p"/>
                          </m:rPr>
                          <a:rPr lang="en-US">
                            <a:solidFill>
                              <a:srgbClr val="00B0F0"/>
                            </a:solidFill>
                            <a:effectLst/>
                            <a:latin typeface="Cambria Math"/>
                            <a:ea typeface="Times New Roman"/>
                          </a:rPr>
                          <m:t>e</m:t>
                        </m:r>
                      </m:e>
                      <m:sup>
                        <m:r>
                          <a:rPr lang="en-US" i="1">
                            <a:solidFill>
                              <a:srgbClr val="00B0F0"/>
                            </a:solidFill>
                            <a:effectLst/>
                            <a:latin typeface="Cambria Math"/>
                            <a:ea typeface="Times New Roman"/>
                          </a:rPr>
                          <m:t>−</m:t>
                        </m:r>
                        <m:r>
                          <m:rPr>
                            <m:sty m:val="p"/>
                          </m:rPr>
                          <a:rPr lang="en-US">
                            <a:solidFill>
                              <a:srgbClr val="00B0F0"/>
                            </a:solidFill>
                            <a:effectLst/>
                            <a:latin typeface="Cambria Math"/>
                            <a:ea typeface="Times New Roman"/>
                          </a:rPr>
                          <m:t>rT</m:t>
                        </m:r>
                      </m:sup>
                    </m:sSup>
                    <m:r>
                      <m:rPr>
                        <m:sty m:val="p"/>
                      </m:rPr>
                      <a:rPr lang="en-US">
                        <a:solidFill>
                          <a:srgbClr val="00B0F0"/>
                        </a:solidFill>
                        <a:effectLst/>
                        <a:latin typeface="Cambria Math"/>
                        <a:ea typeface="Times New Roman"/>
                      </a:rPr>
                      <m:t>N</m:t>
                    </m:r>
                    <m:r>
                      <a:rPr lang="en-US">
                        <a:solidFill>
                          <a:srgbClr val="00B0F0"/>
                        </a:solidFill>
                        <a:effectLst/>
                        <a:latin typeface="Cambria Math"/>
                        <a:ea typeface="Times New Roman"/>
                      </a:rPr>
                      <m:t>(</m:t>
                    </m:r>
                    <m:sSub>
                      <m:sSubPr>
                        <m:ctrlPr>
                          <a:rPr lang="en-US" i="1">
                            <a:solidFill>
                              <a:srgbClr val="00B0F0"/>
                            </a:solidFill>
                            <a:effectLst/>
                            <a:latin typeface="Cambria Math"/>
                            <a:ea typeface="Times New Roman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>
                            <a:solidFill>
                              <a:srgbClr val="00B0F0"/>
                            </a:solidFill>
                            <a:effectLst/>
                            <a:latin typeface="Cambria Math"/>
                            <a:ea typeface="Times New Roman"/>
                          </a:rPr>
                          <m:t>d</m:t>
                        </m:r>
                      </m:e>
                      <m:sub>
                        <m:r>
                          <a:rPr lang="en-US">
                            <a:solidFill>
                              <a:srgbClr val="00B0F0"/>
                            </a:solidFill>
                            <a:effectLst/>
                            <a:latin typeface="Cambria Math"/>
                            <a:ea typeface="Times New Roman"/>
                          </a:rPr>
                          <m:t>2</m:t>
                        </m:r>
                      </m:sub>
                    </m:sSub>
                    <m:r>
                      <a:rPr lang="en-US">
                        <a:solidFill>
                          <a:srgbClr val="00B0F0"/>
                        </a:solidFill>
                        <a:effectLst/>
                        <a:latin typeface="Cambria Math"/>
                        <a:ea typeface="Times New Roman"/>
                      </a:rPr>
                      <m:t>)</m:t>
                    </m:r>
                  </m:oMath>
                </a14:m>
                <a:endParaRPr lang="en-US" dirty="0">
                  <a:solidFill>
                    <a:srgbClr val="00B0F0"/>
                  </a:solidFill>
                  <a:effectLst/>
                  <a:latin typeface="Times New Roman"/>
                  <a:ea typeface="Times New Roman"/>
                </a:endParaRPr>
              </a:p>
              <a:p>
                <a:pPr marL="0" marR="0" indent="0">
                  <a:spcBef>
                    <a:spcPts val="0"/>
                  </a:spcBef>
                  <a:spcAft>
                    <a:spcPts val="600"/>
                  </a:spcAft>
                  <a:buNone/>
                </a:pPr>
                <a:r>
                  <a:rPr lang="en-US" dirty="0" smtClean="0">
                    <a:solidFill>
                      <a:srgbClr val="00B0F0"/>
                    </a:solidFill>
                    <a:ea typeface="Times New Roman"/>
                  </a:rPr>
                  <a:t>   		 </a:t>
                </a:r>
                <a14:m>
                  <m:oMath xmlns:m="http://schemas.openxmlformats.org/officeDocument/2006/math">
                    <m:r>
                      <a:rPr lang="en-US" i="1">
                        <a:solidFill>
                          <a:srgbClr val="00B0F0"/>
                        </a:solidFill>
                        <a:latin typeface="Cambria Math"/>
                        <a:ea typeface="Times New Roman"/>
                      </a:rPr>
                      <m:t>𝑟h𝑜</m:t>
                    </m:r>
                    <m:r>
                      <a:rPr lang="en-US" b="0" i="1" smtClean="0">
                        <a:solidFill>
                          <a:srgbClr val="00B0F0"/>
                        </a:solidFill>
                        <a:latin typeface="Cambria Math"/>
                        <a:ea typeface="Times New Roman"/>
                      </a:rPr>
                      <m:t>(</m:t>
                    </m:r>
                    <m:r>
                      <a:rPr lang="en-US" b="0" i="1" smtClean="0">
                        <a:solidFill>
                          <a:srgbClr val="00B0F0"/>
                        </a:solidFill>
                        <a:latin typeface="Cambria Math"/>
                        <a:ea typeface="Times New Roman"/>
                      </a:rPr>
                      <m:t>𝑝𝑢𝑡</m:t>
                    </m:r>
                    <m:r>
                      <a:rPr lang="en-US" b="0" i="1" smtClean="0">
                        <a:solidFill>
                          <a:srgbClr val="00B0F0"/>
                        </a:solidFill>
                        <a:latin typeface="Cambria Math"/>
                        <a:ea typeface="Times New Roman"/>
                      </a:rPr>
                      <m:t>)= </m:t>
                    </m:r>
                    <m:f>
                      <m:fPr>
                        <m:ctrlPr>
                          <a:rPr lang="en-US" i="1">
                            <a:solidFill>
                              <a:srgbClr val="00B0F0"/>
                            </a:solidFill>
                            <a:effectLst/>
                            <a:latin typeface="Cambria Math"/>
                            <a:ea typeface="Times New Roman"/>
                          </a:rPr>
                        </m:ctrlPr>
                      </m:fPr>
                      <m:num>
                        <m:r>
                          <a:rPr lang="en-US" i="1">
                            <a:solidFill>
                              <a:srgbClr val="00B0F0"/>
                            </a:solidFill>
                            <a:effectLst/>
                            <a:latin typeface="Cambria Math"/>
                            <a:ea typeface="Times New Roman"/>
                          </a:rPr>
                          <m:t>𝜕</m:t>
                        </m:r>
                        <m:r>
                          <a:rPr lang="en-US" i="1">
                            <a:solidFill>
                              <a:srgbClr val="00B0F0"/>
                            </a:solidFill>
                            <a:effectLst/>
                            <a:latin typeface="Cambria Math"/>
                            <a:ea typeface="Times New Roman"/>
                          </a:rPr>
                          <m:t>𝑃</m:t>
                        </m:r>
                      </m:num>
                      <m:den>
                        <m:r>
                          <a:rPr lang="en-US" i="1">
                            <a:solidFill>
                              <a:srgbClr val="00B0F0"/>
                            </a:solidFill>
                            <a:effectLst/>
                            <a:latin typeface="Cambria Math"/>
                            <a:ea typeface="Times New Roman"/>
                          </a:rPr>
                          <m:t>𝜕</m:t>
                        </m:r>
                        <m:r>
                          <a:rPr lang="en-US" i="1">
                            <a:solidFill>
                              <a:srgbClr val="00B0F0"/>
                            </a:solidFill>
                            <a:effectLst/>
                            <a:latin typeface="Cambria Math"/>
                            <a:ea typeface="Times New Roman"/>
                          </a:rPr>
                          <m:t>𝑟</m:t>
                        </m:r>
                      </m:den>
                    </m:f>
                    <m:r>
                      <a:rPr lang="en-US" i="1">
                        <a:solidFill>
                          <a:srgbClr val="00B0F0"/>
                        </a:solidFill>
                        <a:effectLst/>
                        <a:latin typeface="Cambria Math"/>
                        <a:ea typeface="Times New Roman"/>
                      </a:rPr>
                      <m:t>=−</m:t>
                    </m:r>
                    <m:r>
                      <m:rPr>
                        <m:sty m:val="p"/>
                      </m:rPr>
                      <a:rPr lang="en-US">
                        <a:solidFill>
                          <a:srgbClr val="00B0F0"/>
                        </a:solidFill>
                        <a:effectLst/>
                        <a:latin typeface="Cambria Math"/>
                        <a:ea typeface="Times New Roman"/>
                      </a:rPr>
                      <m:t>KT</m:t>
                    </m:r>
                    <m:sSup>
                      <m:sSupPr>
                        <m:ctrlPr>
                          <a:rPr lang="en-US" i="1">
                            <a:solidFill>
                              <a:srgbClr val="00B0F0"/>
                            </a:solidFill>
                            <a:effectLst/>
                            <a:latin typeface="Cambria Math"/>
                            <a:ea typeface="Times New Roman"/>
                          </a:rPr>
                        </m:ctrlPr>
                      </m:sSupPr>
                      <m:e>
                        <m:r>
                          <m:rPr>
                            <m:sty m:val="p"/>
                          </m:rPr>
                          <a:rPr lang="en-US">
                            <a:solidFill>
                              <a:srgbClr val="00B0F0"/>
                            </a:solidFill>
                            <a:effectLst/>
                            <a:latin typeface="Cambria Math"/>
                            <a:ea typeface="Times New Roman"/>
                          </a:rPr>
                          <m:t>e</m:t>
                        </m:r>
                      </m:e>
                      <m:sup>
                        <m:r>
                          <a:rPr lang="en-US" i="1">
                            <a:solidFill>
                              <a:srgbClr val="00B0F0"/>
                            </a:solidFill>
                            <a:effectLst/>
                            <a:latin typeface="Cambria Math"/>
                            <a:ea typeface="Times New Roman"/>
                          </a:rPr>
                          <m:t>−</m:t>
                        </m:r>
                        <m:r>
                          <m:rPr>
                            <m:sty m:val="p"/>
                          </m:rPr>
                          <a:rPr lang="en-US">
                            <a:solidFill>
                              <a:srgbClr val="00B0F0"/>
                            </a:solidFill>
                            <a:effectLst/>
                            <a:latin typeface="Cambria Math"/>
                            <a:ea typeface="Times New Roman"/>
                          </a:rPr>
                          <m:t>rT</m:t>
                        </m:r>
                      </m:sup>
                    </m:sSup>
                    <m:r>
                      <m:rPr>
                        <m:sty m:val="p"/>
                      </m:rPr>
                      <a:rPr lang="en-US">
                        <a:solidFill>
                          <a:srgbClr val="00B0F0"/>
                        </a:solidFill>
                        <a:effectLst/>
                        <a:latin typeface="Cambria Math"/>
                        <a:ea typeface="Times New Roman"/>
                      </a:rPr>
                      <m:t>N</m:t>
                    </m:r>
                    <m:r>
                      <a:rPr lang="en-US">
                        <a:solidFill>
                          <a:srgbClr val="00B0F0"/>
                        </a:solidFill>
                        <a:effectLst/>
                        <a:latin typeface="Cambria Math"/>
                        <a:ea typeface="Times New Roman"/>
                      </a:rPr>
                      <m:t>(</m:t>
                    </m:r>
                    <m:sSub>
                      <m:sSubPr>
                        <m:ctrlPr>
                          <a:rPr lang="en-US" i="1">
                            <a:solidFill>
                              <a:srgbClr val="00B0F0"/>
                            </a:solidFill>
                            <a:effectLst/>
                            <a:latin typeface="Cambria Math"/>
                            <a:ea typeface="Times New Roman"/>
                          </a:rPr>
                        </m:ctrlPr>
                      </m:sSubPr>
                      <m:e>
                        <m:r>
                          <a:rPr lang="en-US" i="1">
                            <a:solidFill>
                              <a:srgbClr val="00B0F0"/>
                            </a:solidFill>
                            <a:effectLst/>
                            <a:latin typeface="Cambria Math"/>
                            <a:ea typeface="Times New Roman"/>
                          </a:rPr>
                          <m:t>−</m:t>
                        </m:r>
                        <m:r>
                          <m:rPr>
                            <m:sty m:val="p"/>
                          </m:rPr>
                          <a:rPr lang="en-US">
                            <a:solidFill>
                              <a:srgbClr val="00B0F0"/>
                            </a:solidFill>
                            <a:effectLst/>
                            <a:latin typeface="Cambria Math"/>
                            <a:ea typeface="Times New Roman"/>
                          </a:rPr>
                          <m:t>d</m:t>
                        </m:r>
                      </m:e>
                      <m:sub>
                        <m:r>
                          <a:rPr lang="en-US">
                            <a:solidFill>
                              <a:srgbClr val="00B0F0"/>
                            </a:solidFill>
                            <a:effectLst/>
                            <a:latin typeface="Cambria Math"/>
                            <a:ea typeface="Times New Roman"/>
                          </a:rPr>
                          <m:t>2</m:t>
                        </m:r>
                      </m:sub>
                    </m:sSub>
                    <m:r>
                      <a:rPr lang="en-US">
                        <a:solidFill>
                          <a:srgbClr val="00B0F0"/>
                        </a:solidFill>
                        <a:effectLst/>
                        <a:latin typeface="Cambria Math"/>
                        <a:ea typeface="Times New Roman"/>
                      </a:rPr>
                      <m:t>)</m:t>
                    </m:r>
                  </m:oMath>
                </a14:m>
                <a:endParaRPr lang="en-US" dirty="0">
                  <a:solidFill>
                    <a:srgbClr val="00B0F0"/>
                  </a:solidFill>
                  <a:effectLst/>
                  <a:latin typeface="Times New Roman"/>
                  <a:ea typeface="Times New Roman"/>
                </a:endParaRPr>
              </a:p>
              <a:p>
                <a:pPr marL="0" indent="0">
                  <a:buNone/>
                </a:pPr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463040" y="1905000"/>
                <a:ext cx="6309360" cy="4038599"/>
              </a:xfrm>
              <a:blipFill rotWithShape="1">
                <a:blip r:embed="rId2"/>
                <a:stretch>
                  <a:fillRect l="-1159" t="-75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411960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Delta Hedging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A delta of 0.7 means that, when the price of the stock increases(decreases) by a small amount, the price of the option increases(decreases) by 70% of the small amount. 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A short position in 1000 options has a delta of -700 and can be made delta neutral with the purchase of 700 shares.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00084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Real example misusing delta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lvl="0" indent="0">
              <a:buNone/>
            </a:pPr>
            <a:r>
              <a:rPr lang="en-US" dirty="0"/>
              <a:t>The following data was real at the close on Wednesday December 15, 2010 for Citibank stock</a:t>
            </a:r>
          </a:p>
          <a:p>
            <a:pPr marL="0" indent="0">
              <a:buNone/>
            </a:pPr>
            <a:r>
              <a:rPr lang="en-US" dirty="0"/>
              <a:t> </a:t>
            </a:r>
          </a:p>
          <a:p>
            <a:pPr marL="0" indent="0">
              <a:buNone/>
            </a:pPr>
            <a:r>
              <a:rPr lang="en-US" dirty="0"/>
              <a:t>Stock Price = $4.59   Delta = 0.05   Gamma = 0.466   Theta = -.00017</a:t>
            </a:r>
          </a:p>
          <a:p>
            <a:pPr marL="0" indent="0">
              <a:buNone/>
            </a:pPr>
            <a:r>
              <a:rPr lang="en-US" dirty="0"/>
              <a:t> </a:t>
            </a:r>
          </a:p>
          <a:p>
            <a:pPr marL="0" indent="0">
              <a:buNone/>
            </a:pPr>
            <a:r>
              <a:rPr lang="en-US" dirty="0"/>
              <a:t>A Call Option that is expiring on Friday December 17, 2010 (2 days later) with a strike price of K=$5.00 was selling for 1 cent. </a:t>
            </a:r>
          </a:p>
          <a:p>
            <a:pPr marL="0" indent="0">
              <a:buNone/>
            </a:pPr>
            <a:r>
              <a:rPr lang="en-US" dirty="0"/>
              <a:t> </a:t>
            </a:r>
          </a:p>
          <a:p>
            <a:pPr marL="0" indent="0">
              <a:buNone/>
            </a:pPr>
            <a:r>
              <a:rPr lang="en-US" dirty="0"/>
              <a:t>Suppose someone said to you: “Since Delta is 0.05, if the stock price went up $1 (from $4.59 to $5.59) then the Call Option price would go up 5 cents (from 1 cent to 6 cents)”     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411651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Gamma(delta of delta)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The gamma of an option position is the rate of change of the delta of the position with respect to the asset price.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For example, if the gamma is 0.1 would indicate that when the asset price increases by a certain small amount, delta increases by 0.1 of that small amount.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869164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ushpin">
  <a:themeElements>
    <a:clrScheme name="Pushpin">
      <a:dk1>
        <a:sysClr val="windowText" lastClr="000000"/>
      </a:dk1>
      <a:lt1>
        <a:sysClr val="window" lastClr="FFFFFF"/>
      </a:lt1>
      <a:dk2>
        <a:srgbClr val="465E9C"/>
      </a:dk2>
      <a:lt2>
        <a:srgbClr val="CCDDEA"/>
      </a:lt2>
      <a:accent1>
        <a:srgbClr val="FDA023"/>
      </a:accent1>
      <a:accent2>
        <a:srgbClr val="AA2B1E"/>
      </a:accent2>
      <a:accent3>
        <a:srgbClr val="71685C"/>
      </a:accent3>
      <a:accent4>
        <a:srgbClr val="64A73B"/>
      </a:accent4>
      <a:accent5>
        <a:srgbClr val="EB5605"/>
      </a:accent5>
      <a:accent6>
        <a:srgbClr val="B9CA1A"/>
      </a:accent6>
      <a:hlink>
        <a:srgbClr val="D83E2C"/>
      </a:hlink>
      <a:folHlink>
        <a:srgbClr val="ED7D27"/>
      </a:folHlink>
    </a:clrScheme>
    <a:fontScheme name="Pushpin">
      <a:majorFont>
        <a:latin typeface="Constantia"/>
        <a:ea typeface=""/>
        <a:cs typeface=""/>
        <a:font script="Jpan" typeface="HGS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Grek" typeface="Arial"/>
        <a:font script="Cyrl" typeface="Arial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ushpin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  <a:lumMod val="100000"/>
              </a:schemeClr>
            </a:gs>
            <a:gs pos="40000">
              <a:schemeClr val="phClr">
                <a:tint val="60000"/>
                <a:satMod val="130000"/>
                <a:lumMod val="100000"/>
              </a:schemeClr>
            </a:gs>
            <a:gs pos="100000">
              <a:schemeClr val="phClr">
                <a:tint val="96000"/>
                <a:lumMod val="108000"/>
              </a:schemeClr>
            </a:gs>
          </a:gsLst>
          <a:lin ang="5400000" scaled="0"/>
        </a:gradFill>
        <a:gradFill rotWithShape="1">
          <a:gsLst>
            <a:gs pos="0">
              <a:schemeClr val="phClr"/>
            </a:gs>
            <a:gs pos="100000">
              <a:schemeClr val="phClr">
                <a:shade val="76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80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38100" dir="4800000" sx="98000" sy="98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38100" dist="38100" dir="4800000" sx="96000" sy="96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3240000"/>
            </a:lightRig>
          </a:scene3d>
          <a:sp3d>
            <a:bevelT w="28575" h="28575"/>
          </a:sp3d>
        </a:effectStyle>
      </a:effectStyleLst>
      <a:bgFillStyleLst>
        <a:solidFill>
          <a:schemeClr val="phClr">
            <a:tint val="93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80000"/>
                <a:satMod val="140000"/>
                <a:lumMod val="50000"/>
              </a:schemeClr>
              <a:schemeClr val="phClr">
                <a:tint val="95000"/>
                <a:satMod val="180000"/>
                <a:lumMod val="160000"/>
              </a:schemeClr>
            </a:duotone>
          </a:blip>
          <a:stretch/>
        </a:blipFill>
        <a:blipFill rotWithShape="1">
          <a:blip xmlns:r="http://schemas.openxmlformats.org/officeDocument/2006/relationships" r:embed="rId2">
            <a:duotone>
              <a:schemeClr val="phClr">
                <a:tint val="98000"/>
                <a:shade val="90000"/>
                <a:satMod val="120000"/>
                <a:lumMod val="54000"/>
              </a:schemeClr>
              <a:schemeClr val="phClr">
                <a:tint val="80000"/>
                <a:satMod val="160000"/>
                <a:lumMod val="14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Pushpin</Template>
  <TotalTime>60</TotalTime>
  <Words>252</Words>
  <Application>Microsoft Office PowerPoint</Application>
  <PresentationFormat>On-screen Show (4:3)</PresentationFormat>
  <Paragraphs>63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Pushpin</vt:lpstr>
      <vt:lpstr>Black-Scholes Applications</vt:lpstr>
      <vt:lpstr>Ex) Put Option Price</vt:lpstr>
      <vt:lpstr>Ex) add a dividend</vt:lpstr>
      <vt:lpstr>Implied volatility</vt:lpstr>
      <vt:lpstr>Recall the Greeks</vt:lpstr>
      <vt:lpstr>Delta Hedging</vt:lpstr>
      <vt:lpstr>Real example misusing delta</vt:lpstr>
      <vt:lpstr>Gamma(delta of delta)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Applications</dc:title>
  <dc:creator>Byrne, William</dc:creator>
  <cp:lastModifiedBy>Information Management</cp:lastModifiedBy>
  <cp:revision>8</cp:revision>
  <dcterms:created xsi:type="dcterms:W3CDTF">2006-08-16T00:00:00Z</dcterms:created>
  <dcterms:modified xsi:type="dcterms:W3CDTF">2011-12-07T20:10:47Z</dcterms:modified>
</cp:coreProperties>
</file>