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45A1E-D917-4C53-88ED-C00E1958E389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C9282-33F3-4851-BF41-BF73BB08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0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F335989-002F-4C6C-9182-601F585600DA}" type="datetime1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8950-FBC1-4444-886C-EE231144DCF0}" type="datetime1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7694-26A7-49BB-B523-6186C6DF9F5D}" type="datetime1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C9A6-9223-4C50-8DAE-298D87BFBEDC}" type="datetime1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E3E0-B3FA-4941-A967-A03BC7E7F1D1}" type="datetime1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5BC-7899-49C8-B98C-2E958C20F7D4}" type="datetime1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4E01-C87B-40FE-AE33-1318E8D46AA6}" type="datetime1">
              <a:rPr lang="en-US" smtClean="0"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52B8-3D2A-4F39-8EC1-D8B09B2B703A}" type="datetime1">
              <a:rPr lang="en-US" smtClean="0"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D26C-7691-4282-8353-38FECC967E07}" type="datetime1">
              <a:rPr lang="en-US" smtClean="0"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C340485-2B2C-4AE3-A03A-83DCDF03319C}" type="datetime1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9A2DB1F-F4ED-4521-8CAB-DF47AA4D2952}" type="datetime1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3B0C05-88A6-4620-8D5F-FB5CCB0ADC68}" type="datetime1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 Of Ito’s Lemma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1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Ex) Lognormal Process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05000"/>
                <a:ext cx="6781800" cy="39624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/>
                    <a:ea typeface="Times New Roman"/>
                  </a:rPr>
                  <a:t>The goal is to come up with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=F(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)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/>
                            <a:ea typeface="Times New Roman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/>
                            <a:ea typeface="Times New Roman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will not contain any reference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effectLst/>
                    <a:latin typeface="Times New Roman"/>
                    <a:ea typeface="Times New Roman"/>
                  </a:rPr>
                  <a:t>Let’s </a:t>
                </a:r>
                <a:r>
                  <a:rPr lang="en-US" dirty="0">
                    <a:effectLst/>
                    <a:latin typeface="Times New Roman"/>
                    <a:ea typeface="Times New Roman"/>
                  </a:rPr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/>
                        <a:ea typeface="Times New Roman"/>
                      </a:rPr>
                      <m:t>log</m:t>
                    </m:r>
                    <m:r>
                      <a:rPr lang="en-US">
                        <a:effectLst/>
                        <a:latin typeface="Cambria Math"/>
                        <a:ea typeface="Times New Roman"/>
                      </a:rPr>
                      <m:t>⁡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</a:rPr>
                      <m:t>(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…</a:t>
                </a:r>
                <a:r>
                  <a:rPr lang="en-US" sz="2100" dirty="0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/>
                    <a:ea typeface="Times New Roman"/>
                  </a:rPr>
                  <a:t>notice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𝑌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/>
                    <a:ea typeface="Times New Roman"/>
                  </a:rPr>
                  <a:t> is not </a:t>
                </a:r>
                <a:r>
                  <a:rPr lang="en-US" sz="2100" dirty="0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/>
                    <a:ea typeface="Times New Roman"/>
                  </a:rPr>
                  <a:t>a </a:t>
                </a:r>
                <a:r>
                  <a:rPr lang="en-US" sz="21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/>
                    <a:ea typeface="Times New Roman"/>
                  </a:rPr>
                  <a:t>function of t,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/>
                    <a:ea typeface="Times New Roman"/>
                  </a:rPr>
                  <a:t>. 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−1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𝑑𝑡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+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6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𝑑𝑡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6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</a:rPr>
                            <m:t>t</m:t>
                          </m:r>
                        </m:sub>
                      </m:sSub>
                      <m:r>
                        <a:rPr lang="en-US">
                          <a:effectLst/>
                          <a:latin typeface="Cambria Math"/>
                          <a:ea typeface="Times New Roman"/>
                        </a:rPr>
                        <m:t>= 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naryPr>
                        <m:sub>
                          <m:r>
                            <a:rPr lang="en-US"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</a:rPr>
                            <m:t>t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𝑑𝑡</m:t>
                          </m:r>
                        </m:e>
                      </m:nary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naryPr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05000"/>
                <a:ext cx="6781800" cy="3962400"/>
              </a:xfrm>
              <a:blipFill rotWithShape="1">
                <a:blip r:embed="rId2"/>
                <a:stretch>
                  <a:fillRect l="-899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0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Ex) Lognormal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Clr>
                    <a:srgbClr val="AA2B1E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𝑙𝑜𝑔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+</m:t>
                          </m:r>
                          <m:nary>
                            <m:naryPr>
                              <m:limLoc m:val="subSup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𝑑𝑢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+ 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0" lvl="0" indent="0">
                  <a:spcBef>
                    <a:spcPts val="0"/>
                  </a:spcBef>
                  <a:buClr>
                    <a:srgbClr val="AA2B1E"/>
                  </a:buClr>
                  <a:buNone/>
                </a:pPr>
                <a:r>
                  <a:rPr lang="en-US" sz="20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And it is also true that, </a:t>
                </a:r>
              </a:p>
              <a:p>
                <a:pPr marL="0" lvl="0" indent="0">
                  <a:spcBef>
                    <a:spcPts val="0"/>
                  </a:spcBef>
                  <a:buClr>
                    <a:srgbClr val="AA2B1E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0" lvl="0" indent="0">
                  <a:spcBef>
                    <a:spcPts val="0"/>
                  </a:spcBef>
                  <a:buClr>
                    <a:srgbClr val="AA2B1E"/>
                  </a:buClr>
                  <a:buNone/>
                </a:pPr>
                <a:r>
                  <a:rPr lang="en-US" sz="20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</a:p>
              <a:p>
                <a:pPr marL="0" lvl="0" indent="0">
                  <a:spcBef>
                    <a:spcPts val="0"/>
                  </a:spcBef>
                  <a:buClr>
                    <a:srgbClr val="AA2B1E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Times New Roman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Times New Roman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Times New Roman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Times New Roman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𝑑𝑢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0" lvl="0" indent="0">
                  <a:spcBef>
                    <a:spcPts val="0"/>
                  </a:spcBef>
                  <a:buClr>
                    <a:srgbClr val="AA2B1E"/>
                  </a:buClr>
                  <a:buNone/>
                </a:pPr>
                <a:r>
                  <a:rPr lang="en-US" sz="20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</a:p>
              <a:p>
                <a:pPr marL="0" lvl="0" indent="0">
                  <a:spcBef>
                    <a:spcPts val="0"/>
                  </a:spcBef>
                  <a:buClr>
                    <a:srgbClr val="AA2B1E"/>
                  </a:buClr>
                  <a:buNone/>
                </a:pPr>
                <a:r>
                  <a:rPr lang="en-US" sz="16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Note: </a:t>
                </a:r>
                <a:r>
                  <a:rPr lang="en-US" sz="16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this is a Geometric Brownian Motion 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𝜇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𝑎𝑛𝑑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𝜎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are constants.</a:t>
                </a:r>
              </a:p>
              <a:p>
                <a:pPr marL="0" indent="0">
                  <a:buNone/>
                </a:pPr>
                <a:r>
                  <a:rPr lang="en-US" sz="1600" dirty="0" smtClean="0"/>
                  <a:t>Note: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t</m:t>
                            </m:r>
                          </m:sub>
                        </m:sSub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 </m:t>
                    </m:r>
                  </m:oMath>
                </a14:m>
                <a:r>
                  <a:rPr lang="en-US" sz="1600" dirty="0" smtClean="0"/>
                  <a:t>is normally distributed.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 smtClean="0"/>
                  <a:t> is so called Log normal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4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Ito’s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600" i="1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Assuming a Variable S follows an Ito process as:</a:t>
                </a:r>
              </a:p>
              <a:p>
                <a:pPr marL="0" indent="0">
                  <a:buNone/>
                </a:pPr>
                <a:endParaRPr lang="en-US" sz="1600" i="1" dirty="0">
                  <a:latin typeface="Cambria Math"/>
                  <a:ea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Times New Roman"/>
                          <a:cs typeface="Times New Roman"/>
                        </a:rPr>
                        <m:t>𝑑</m:t>
                      </m:r>
                      <m:sSub>
                        <m:sSubPr>
                          <m:ctrlPr>
                            <a:rPr lang="en-US" sz="16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𝜇</m:t>
                      </m:r>
                      <m:sSub>
                        <m:sSubPr>
                          <m:ctrlPr>
                            <a:rPr lang="en-US" sz="16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𝑑𝑡</m:t>
                      </m:r>
                      <m:r>
                        <a:rPr lang="en-US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𝜎</m:t>
                      </m:r>
                      <m:sSub>
                        <m:sSubPr>
                          <m:ctrlPr>
                            <a:rPr lang="en-US" sz="16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</m:t>
                      </m:r>
                      <m:sSub>
                        <m:sSubPr>
                          <m:ctrlPr>
                            <a:rPr lang="en-US" sz="16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𝑊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latin typeface="Cambria Math"/>
                  <a:ea typeface="Times New Roman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en-US" sz="1600" i="1" dirty="0" smtClean="0">
                    <a:latin typeface="Cambria Math"/>
                    <a:ea typeface="Times New Roman"/>
                    <a:cs typeface="Times New Roman"/>
                  </a:rPr>
                  <a:t>Which contains a non-stochastic and a stochastic component, </a:t>
                </a:r>
              </a:p>
              <a:p>
                <a:pPr marL="0" indent="0">
                  <a:buNone/>
                </a:pPr>
                <a:endParaRPr lang="en-US" sz="1600" i="1" dirty="0">
                  <a:latin typeface="Cambria Math"/>
                  <a:ea typeface="Times New Roman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en-US" sz="1600" i="1" dirty="0" smtClean="0">
                    <a:latin typeface="Cambria Math"/>
                    <a:ea typeface="Times New Roman"/>
                    <a:cs typeface="Times New Roman"/>
                  </a:rPr>
                  <a:t>Then the following statement if true about </a:t>
                </a:r>
                <a:r>
                  <a:rPr lang="en-US" sz="1600" i="1" dirty="0">
                    <a:latin typeface="Cambria Math"/>
                    <a:ea typeface="Times New Roman"/>
                    <a:cs typeface="Times New Roman"/>
                  </a:rPr>
                  <a:t>a</a:t>
                </a:r>
                <a:r>
                  <a:rPr lang="en-US" sz="1600" i="1" dirty="0" smtClean="0">
                    <a:latin typeface="Cambria Math"/>
                    <a:ea typeface="Times New Roman"/>
                    <a:cs typeface="Times New Roman"/>
                  </a:rPr>
                  <a:t>ny function G(</a:t>
                </a:r>
                <a:r>
                  <a:rPr lang="en-US" sz="1600" i="1" dirty="0" err="1" smtClean="0">
                    <a:latin typeface="Cambria Math"/>
                    <a:ea typeface="Times New Roman"/>
                    <a:cs typeface="Times New Roman"/>
                  </a:rPr>
                  <a:t>S,t</a:t>
                </a:r>
                <a:r>
                  <a:rPr lang="en-US" sz="1600" i="1" dirty="0" smtClean="0">
                    <a:latin typeface="Cambria Math"/>
                    <a:ea typeface="Times New Roman"/>
                    <a:cs typeface="Times New Roman"/>
                  </a:rPr>
                  <a:t>) , that is the a function of S and t : </a:t>
                </a:r>
              </a:p>
              <a:p>
                <a:pPr marL="0" indent="0">
                  <a:buNone/>
                </a:pPr>
                <a:endParaRPr lang="en-US" sz="1600" i="1" dirty="0" smtClean="0">
                  <a:latin typeface="Cambria Math"/>
                  <a:ea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𝑑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𝐺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𝑑𝑡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𝜎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sz="1600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𝐺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</m:den>
                      </m:f>
                      <m:r>
                        <a:rPr lang="en-US" sz="1600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𝑊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sz="1600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92" t="-508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Ex1) Ito’s lemma (</a:t>
            </a:r>
            <a:r>
              <a:rPr lang="en-US" sz="3600" dirty="0"/>
              <a:t>T</a:t>
            </a:r>
            <a:r>
              <a:rPr lang="en-US" sz="3600" dirty="0" smtClean="0"/>
              <a:t>riple stock)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		Let G(</a:t>
                </a:r>
                <a:r>
                  <a:rPr lang="en-US" dirty="0" err="1" smtClean="0"/>
                  <a:t>S,t</a:t>
                </a:r>
                <a:r>
                  <a:rPr lang="en-US" dirty="0" smtClean="0"/>
                  <a:t>) = 3S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 a derivative that is twice the underlying stock)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𝐺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=3;   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𝐺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=0;   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𝐺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=0;</m:t>
                      </m:r>
                    </m:oMath>
                  </m:oMathPara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𝑑𝐺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∗3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  </m:t>
                          </m:r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∗0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𝑑𝑡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𝜎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∗3∗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𝑑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𝑊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𝑑𝐺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𝑑𝑡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+3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𝜎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𝑑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1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9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Ex1) </a:t>
            </a:r>
            <a:r>
              <a:rPr lang="en-US" sz="3600" dirty="0" smtClean="0"/>
              <a:t>Triple stock analysis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Expected value is 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standard deviation is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>
                      <a:rPr lang="en-US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𝜎</m:t>
                    </m:r>
                    <m:sSub>
                      <m:sSub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en-US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dirty="0" smtClean="0"/>
                  <a:t>. Triple that of the underlying stock and therefore the variance is 9 times the underlying stock’s variance.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Note: hopefully these results are intuitive. </a:t>
                </a:r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5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Ex2) </a:t>
            </a:r>
            <a:r>
              <a:rPr lang="en-US" dirty="0"/>
              <a:t>Ito’s lemma </a:t>
            </a:r>
            <a:r>
              <a:rPr lang="en-US" dirty="0" smtClean="0"/>
              <a:t>(Forward)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181" t="-1861" r="-2165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6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Partial derivatives of Forwards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76" t="-1354" r="-1673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1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Ito process for Forwards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2119257"/>
                <a:ext cx="6781800" cy="3603812"/>
              </a:xfrm>
            </p:spPr>
            <p:txBody>
              <a:bodyPr>
                <a:normAutofit/>
              </a:bodyPr>
              <a:lstStyle/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latin typeface="Times New Roman"/>
                    <a:ea typeface="Times New Roman"/>
                  </a:rPr>
                  <a:t>The process for F is given by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𝑑𝐹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= 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𝜕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𝜕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𝜇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𝑆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𝜕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𝜕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(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𝜎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𝑆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𝑑𝑡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+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𝜕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𝐹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𝜕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𝜎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 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𝑑𝑧</m:t>
                      </m:r>
                    </m:oMath>
                  </m:oMathPara>
                </a14:m>
                <a:endParaRPr lang="en-US" sz="20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𝑑𝐹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= 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𝑇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𝜇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𝑆</m:t>
                          </m:r>
                          <m:r>
                            <a:rPr lang="en-US" sz="20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0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𝑟𝑆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𝑇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+ </m:t>
                          </m:r>
                          <m:r>
                            <a:rPr lang="en-US" sz="2000" i="1" smtClean="0">
                              <a:solidFill>
                                <a:srgbClr val="7030A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(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𝜎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𝑆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𝑑𝑡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+ 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𝑟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𝜎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 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𝑑𝑧</m:t>
                      </m:r>
                    </m:oMath>
                  </m:oMathPara>
                </a14:m>
                <a:endParaRPr lang="en-US" sz="2000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2119257"/>
                <a:ext cx="6781800" cy="3603812"/>
              </a:xfrm>
              <a:blipFill rotWithShape="1">
                <a:blip r:embed="rId2" cstate="print"/>
                <a:stretch>
                  <a:fillRect l="-1348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5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process formula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76" t="-846" r="-1772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9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Forward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Expected value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F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is the percentage rate of increase of the underlying Stock and r is the interest rate.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and r are equal as in the risk neutral world, then the expected value is 0.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standard deviation of the Forward is exactly the same as the underlying stock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70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130</TotalTime>
  <Words>451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Applications Of Ito’s Lemma</vt:lpstr>
      <vt:lpstr>Recall Ito’s lemma</vt:lpstr>
      <vt:lpstr>Ex1) Ito’s lemma (Triple stock)</vt:lpstr>
      <vt:lpstr>Ex1) Triple stock analysis</vt:lpstr>
      <vt:lpstr>Ex2) Ito’s lemma (Forward)</vt:lpstr>
      <vt:lpstr>Partial derivatives of Forwards</vt:lpstr>
      <vt:lpstr>Ito process for Forwards</vt:lpstr>
      <vt:lpstr>Forward process formula</vt:lpstr>
      <vt:lpstr>Analysis of Forward Process</vt:lpstr>
      <vt:lpstr>Ex) Lognormal Process </vt:lpstr>
      <vt:lpstr>Ex) Lognormal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Ito’s Lemma</dc:title>
  <dc:creator>Byrne, William</dc:creator>
  <cp:lastModifiedBy>Byrne, William</cp:lastModifiedBy>
  <cp:revision>12</cp:revision>
  <dcterms:created xsi:type="dcterms:W3CDTF">2006-08-16T00:00:00Z</dcterms:created>
  <dcterms:modified xsi:type="dcterms:W3CDTF">2013-01-17T20:19:42Z</dcterms:modified>
</cp:coreProperties>
</file>