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6" d="100"/>
          <a:sy n="86" d="100"/>
        </p:scale>
        <p:origin x="70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66C3A-FC44-4A4F-BDC4-5091CFF0F450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6A4E1-8921-45E0-A0A4-7689583825E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193060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66C3A-FC44-4A4F-BDC4-5091CFF0F450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6A4E1-8921-45E0-A0A4-768958382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02134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66C3A-FC44-4A4F-BDC4-5091CFF0F450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6A4E1-8921-45E0-A0A4-768958382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97841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66C3A-FC44-4A4F-BDC4-5091CFF0F450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6A4E1-8921-45E0-A0A4-768958382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526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66C3A-FC44-4A4F-BDC4-5091CFF0F450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6A4E1-8921-45E0-A0A4-7689583825EA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428549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66C3A-FC44-4A4F-BDC4-5091CFF0F450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6A4E1-8921-45E0-A0A4-768958382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0188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66C3A-FC44-4A4F-BDC4-5091CFF0F450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6A4E1-8921-45E0-A0A4-768958382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8622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66C3A-FC44-4A4F-BDC4-5091CFF0F450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6A4E1-8921-45E0-A0A4-768958382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0287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66C3A-FC44-4A4F-BDC4-5091CFF0F450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6A4E1-8921-45E0-A0A4-768958382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6843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6D966C3A-FC44-4A4F-BDC4-5091CFF0F450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D36A4E1-8921-45E0-A0A4-768958382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76919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966C3A-FC44-4A4F-BDC4-5091CFF0F450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36A4E1-8921-45E0-A0A4-7689583825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476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6D966C3A-FC44-4A4F-BDC4-5091CFF0F450}" type="datetimeFigureOut">
              <a:rPr lang="en-US" smtClean="0"/>
              <a:t>12/6/2017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D36A4E1-8921-45E0-A0A4-7689583825EA}" type="slidenum">
              <a:rPr lang="en-US" smtClean="0"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3723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Linear Regression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For Big Data sets and Data Science Applications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2645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Average(Mean) and Median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en-US" dirty="0" smtClean="0"/>
                  <a:t>Suppose we have 3 numbers and wanted to know the mean and median?</a:t>
                </a:r>
              </a:p>
              <a:p>
                <a:pPr marL="0" indent="0">
                  <a:buNone/>
                </a:pPr>
                <a:endParaRPr lang="en-US" dirty="0" smtClean="0"/>
              </a:p>
              <a:p>
                <a:pPr marL="0" indent="0">
                  <a:buNone/>
                </a:pPr>
                <a:r>
                  <a:rPr lang="en-US" dirty="0"/>
                  <a:t> </a:t>
                </a:r>
                <a:r>
                  <a:rPr lang="en-US" dirty="0" smtClean="0"/>
                  <a:t>      </a:t>
                </a:r>
                <a:r>
                  <a:rPr lang="en-US" dirty="0" smtClean="0">
                    <a:solidFill>
                      <a:srgbClr val="7030A0"/>
                    </a:solidFill>
                  </a:rPr>
                  <a:t>  3, 2, 10</a:t>
                </a:r>
              </a:p>
              <a:p>
                <a:endParaRPr lang="en-US" dirty="0"/>
              </a:p>
              <a:p>
                <a:r>
                  <a:rPr lang="en-US" dirty="0" smtClean="0"/>
                  <a:t>Mean: add them up and divide by n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nary>
                          <m:naryPr>
                            <m:chr m:val="∑"/>
                            <m:subHide m:val="on"/>
                            <m:supHide m:val="on"/>
                            <m:ctrlPr>
                              <a:rPr lang="en-US" i="1" smtClean="0">
                                <a:latin typeface="Cambria Math" panose="02040503050406030204" pitchFamily="18" charset="0"/>
                              </a:rPr>
                            </m:ctrlPr>
                          </m:naryPr>
                          <m:sub/>
                          <m:sup/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3+2+10</m:t>
                            </m:r>
                          </m:e>
                        </m:nary>
                      </m:num>
                      <m:den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dirty="0" smtClean="0"/>
                  <a:t> =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5</a:t>
                </a:r>
              </a:p>
              <a:p>
                <a:endParaRPr lang="en-US" dirty="0"/>
              </a:p>
              <a:p>
                <a:r>
                  <a:rPr lang="en-US" dirty="0" smtClean="0"/>
                  <a:t>Median: sort the numbers to get (2,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3</a:t>
                </a:r>
                <a:r>
                  <a:rPr lang="en-US" dirty="0" smtClean="0"/>
                  <a:t>,10) and pick the middle number to get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3</a:t>
                </a:r>
                <a:endParaRPr lang="en-US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606" t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2624974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the mean (sum distances = 0)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Given the numbers (3,2,10)   Guess at the mean: 3  (maybe the median is the mean)</a:t>
            </a:r>
          </a:p>
          <a:p>
            <a:r>
              <a:rPr lang="en-US" dirty="0"/>
              <a:t> </a:t>
            </a:r>
            <a:r>
              <a:rPr lang="en-US" dirty="0" smtClean="0"/>
              <a:t>   Sum the difference from all values to the guessed value: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          (</a:t>
            </a:r>
            <a:r>
              <a:rPr lang="en-US" dirty="0"/>
              <a:t>3-3) + (2-3) + (10-3) = </a:t>
            </a:r>
            <a:r>
              <a:rPr lang="en-US" dirty="0" smtClean="0"/>
              <a:t> 0 </a:t>
            </a:r>
            <a:r>
              <a:rPr lang="en-US" dirty="0"/>
              <a:t>-1 +7 = </a:t>
            </a:r>
            <a:r>
              <a:rPr lang="en-US" dirty="0" smtClean="0"/>
              <a:t> +6</a:t>
            </a:r>
          </a:p>
          <a:p>
            <a:r>
              <a:rPr lang="en-US" dirty="0" smtClean="0"/>
              <a:t>- Guess </a:t>
            </a:r>
            <a:r>
              <a:rPr lang="en-US" dirty="0"/>
              <a:t>again: </a:t>
            </a:r>
            <a:r>
              <a:rPr lang="en-US" dirty="0" smtClean="0"/>
              <a:t>4  </a:t>
            </a:r>
            <a:r>
              <a:rPr lang="en-US" dirty="0"/>
              <a:t>and sum (</a:t>
            </a:r>
            <a:r>
              <a:rPr lang="en-US" dirty="0" smtClean="0"/>
              <a:t>3-4) </a:t>
            </a:r>
            <a:r>
              <a:rPr lang="en-US" dirty="0"/>
              <a:t>+ (</a:t>
            </a:r>
            <a:r>
              <a:rPr lang="en-US" dirty="0" smtClean="0"/>
              <a:t>2-4) </a:t>
            </a:r>
            <a:r>
              <a:rPr lang="en-US" dirty="0"/>
              <a:t>+ </a:t>
            </a:r>
            <a:r>
              <a:rPr lang="en-US" dirty="0" smtClean="0"/>
              <a:t>(10-4) </a:t>
            </a:r>
            <a:r>
              <a:rPr lang="en-US" dirty="0"/>
              <a:t>= </a:t>
            </a:r>
            <a:r>
              <a:rPr lang="en-US" dirty="0" smtClean="0"/>
              <a:t>-</a:t>
            </a:r>
            <a:r>
              <a:rPr lang="en-US" dirty="0"/>
              <a:t>1</a:t>
            </a:r>
            <a:r>
              <a:rPr lang="en-US" dirty="0" smtClean="0"/>
              <a:t> -2 +6 </a:t>
            </a:r>
            <a:r>
              <a:rPr lang="en-US" dirty="0"/>
              <a:t>= </a:t>
            </a:r>
            <a:r>
              <a:rPr lang="en-US" dirty="0" smtClean="0"/>
              <a:t> +3</a:t>
            </a:r>
          </a:p>
          <a:p>
            <a:r>
              <a:rPr lang="en-US" dirty="0" smtClean="0"/>
              <a:t>- Guess again: 5  and sum (3-5) </a:t>
            </a:r>
            <a:r>
              <a:rPr lang="en-US" dirty="0"/>
              <a:t>+ (</a:t>
            </a:r>
            <a:r>
              <a:rPr lang="en-US" dirty="0" smtClean="0"/>
              <a:t>2-5) </a:t>
            </a:r>
            <a:r>
              <a:rPr lang="en-US" dirty="0"/>
              <a:t>+ </a:t>
            </a:r>
            <a:r>
              <a:rPr lang="en-US" dirty="0" smtClean="0"/>
              <a:t>(10-5) </a:t>
            </a:r>
            <a:r>
              <a:rPr lang="en-US" dirty="0"/>
              <a:t>= </a:t>
            </a:r>
            <a:r>
              <a:rPr lang="en-US" dirty="0" smtClean="0"/>
              <a:t>-2 -3 +5 </a:t>
            </a:r>
            <a:r>
              <a:rPr lang="en-US" dirty="0"/>
              <a:t>= </a:t>
            </a:r>
            <a:r>
              <a:rPr lang="en-US" dirty="0" smtClean="0"/>
              <a:t> 0   </a:t>
            </a:r>
            <a:r>
              <a:rPr lang="en-US" dirty="0" smtClean="0">
                <a:solidFill>
                  <a:srgbClr val="FF0000"/>
                </a:solidFill>
                <a:sym typeface="Wingdings" panose="05000000000000000000" pitchFamily="2" charset="2"/>
              </a:rPr>
              <a:t> minimal difference = mean</a:t>
            </a:r>
            <a:endParaRPr lang="en-US" dirty="0">
              <a:solidFill>
                <a:srgbClr val="FF0000"/>
              </a:solidFill>
            </a:endParaRPr>
          </a:p>
          <a:p>
            <a:r>
              <a:rPr lang="en-US" dirty="0" smtClean="0"/>
              <a:t>- Guess again: 6  and sum </a:t>
            </a:r>
            <a:r>
              <a:rPr lang="en-US" dirty="0"/>
              <a:t>(</a:t>
            </a:r>
            <a:r>
              <a:rPr lang="en-US" dirty="0" smtClean="0"/>
              <a:t>3-6) </a:t>
            </a:r>
            <a:r>
              <a:rPr lang="en-US" dirty="0"/>
              <a:t>+ (</a:t>
            </a:r>
            <a:r>
              <a:rPr lang="en-US" dirty="0" smtClean="0"/>
              <a:t>2-6) </a:t>
            </a:r>
            <a:r>
              <a:rPr lang="en-US" dirty="0"/>
              <a:t>+ </a:t>
            </a:r>
            <a:r>
              <a:rPr lang="en-US" dirty="0" smtClean="0"/>
              <a:t>(10-6) </a:t>
            </a:r>
            <a:r>
              <a:rPr lang="en-US" dirty="0"/>
              <a:t>= </a:t>
            </a:r>
            <a:r>
              <a:rPr lang="en-US" dirty="0" smtClean="0"/>
              <a:t>-3 -4 +4 = -3</a:t>
            </a:r>
            <a:endParaRPr lang="en-US" dirty="0"/>
          </a:p>
          <a:p>
            <a:r>
              <a:rPr lang="en-US" dirty="0"/>
              <a:t>- Guess again: </a:t>
            </a:r>
            <a:r>
              <a:rPr lang="en-US" dirty="0" smtClean="0"/>
              <a:t>7  </a:t>
            </a:r>
            <a:r>
              <a:rPr lang="en-US" dirty="0"/>
              <a:t>and sum (</a:t>
            </a:r>
            <a:r>
              <a:rPr lang="en-US" dirty="0" smtClean="0"/>
              <a:t>3-7) </a:t>
            </a:r>
            <a:r>
              <a:rPr lang="en-US" dirty="0"/>
              <a:t>+ (</a:t>
            </a:r>
            <a:r>
              <a:rPr lang="en-US" dirty="0" smtClean="0"/>
              <a:t>2-7) </a:t>
            </a:r>
            <a:r>
              <a:rPr lang="en-US" dirty="0"/>
              <a:t>+ (</a:t>
            </a:r>
            <a:r>
              <a:rPr lang="en-US" dirty="0" smtClean="0"/>
              <a:t>10-7) </a:t>
            </a:r>
            <a:r>
              <a:rPr lang="en-US" dirty="0"/>
              <a:t>= </a:t>
            </a:r>
            <a:r>
              <a:rPr lang="en-US" dirty="0" smtClean="0"/>
              <a:t>-4 -5 +3 = -6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dirty="0" smtClean="0"/>
              <a:t>  </a:t>
            </a:r>
            <a:r>
              <a:rPr lang="en-US" sz="1200" dirty="0" smtClean="0">
                <a:solidFill>
                  <a:srgbClr val="7030A0"/>
                </a:solidFill>
              </a:rPr>
              <a:t>We started with a guess of 3, then made progress guessing toward 5, then after 5 our guess regressed away from the minimal value</a:t>
            </a:r>
          </a:p>
          <a:p>
            <a:pPr marL="0" indent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200" dirty="0">
                <a:solidFill>
                  <a:srgbClr val="7030A0"/>
                </a:solidFill>
              </a:rPr>
              <a:t> </a:t>
            </a:r>
            <a:r>
              <a:rPr lang="en-US" sz="1200" dirty="0" smtClean="0">
                <a:solidFill>
                  <a:srgbClr val="7030A0"/>
                </a:solidFill>
              </a:rPr>
              <a:t>  We are assuming integer values only.  </a:t>
            </a:r>
            <a:endParaRPr lang="en-US" sz="1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57171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the median (sum |distances|)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Given the numbers (3,2,10)   Guess at the mean: 3  (maybe the median is the mean)</a:t>
            </a:r>
          </a:p>
          <a:p>
            <a:r>
              <a:rPr lang="en-US" dirty="0"/>
              <a:t> </a:t>
            </a:r>
            <a:r>
              <a:rPr lang="en-US" dirty="0" smtClean="0"/>
              <a:t>   Sum the difference from all values to the guessed value: </a:t>
            </a:r>
          </a:p>
          <a:p>
            <a:r>
              <a:rPr lang="en-US" dirty="0"/>
              <a:t> </a:t>
            </a:r>
            <a:r>
              <a:rPr lang="en-US" dirty="0" smtClean="0"/>
              <a:t>                                              |(</a:t>
            </a:r>
            <a:r>
              <a:rPr lang="en-US" dirty="0"/>
              <a:t>3-3</a:t>
            </a:r>
            <a:r>
              <a:rPr lang="en-US" dirty="0" smtClean="0"/>
              <a:t>)| </a:t>
            </a:r>
            <a:r>
              <a:rPr lang="en-US" dirty="0"/>
              <a:t>+ </a:t>
            </a:r>
            <a:r>
              <a:rPr lang="en-US" dirty="0" smtClean="0"/>
              <a:t>|(</a:t>
            </a:r>
            <a:r>
              <a:rPr lang="en-US" dirty="0"/>
              <a:t>2-3</a:t>
            </a:r>
            <a:r>
              <a:rPr lang="en-US" dirty="0" smtClean="0"/>
              <a:t>)| </a:t>
            </a:r>
            <a:r>
              <a:rPr lang="en-US" dirty="0"/>
              <a:t>+ </a:t>
            </a:r>
            <a:r>
              <a:rPr lang="en-US" dirty="0" smtClean="0"/>
              <a:t>|(</a:t>
            </a:r>
            <a:r>
              <a:rPr lang="en-US" dirty="0"/>
              <a:t>10-3</a:t>
            </a:r>
            <a:r>
              <a:rPr lang="en-US" dirty="0" smtClean="0"/>
              <a:t>)| </a:t>
            </a:r>
            <a:r>
              <a:rPr lang="en-US" dirty="0"/>
              <a:t>= </a:t>
            </a:r>
            <a:r>
              <a:rPr lang="en-US" dirty="0" smtClean="0"/>
              <a:t> |0| +|-1| +|+7|  =   8</a:t>
            </a:r>
          </a:p>
          <a:p>
            <a:r>
              <a:rPr lang="en-US" dirty="0" smtClean="0"/>
              <a:t>- Guess </a:t>
            </a:r>
            <a:r>
              <a:rPr lang="en-US" dirty="0"/>
              <a:t>again: </a:t>
            </a:r>
            <a:r>
              <a:rPr lang="en-US" dirty="0" smtClean="0"/>
              <a:t>4  </a:t>
            </a:r>
            <a:r>
              <a:rPr lang="en-US" dirty="0"/>
              <a:t>and sum |(</a:t>
            </a:r>
            <a:r>
              <a:rPr lang="en-US" dirty="0" smtClean="0"/>
              <a:t>3-4)| </a:t>
            </a:r>
            <a:r>
              <a:rPr lang="en-US" dirty="0"/>
              <a:t>+ |(</a:t>
            </a:r>
            <a:r>
              <a:rPr lang="en-US" dirty="0" smtClean="0"/>
              <a:t>2-4)| </a:t>
            </a:r>
            <a:r>
              <a:rPr lang="en-US" dirty="0"/>
              <a:t>+ |(</a:t>
            </a:r>
            <a:r>
              <a:rPr lang="en-US" dirty="0" smtClean="0"/>
              <a:t>10-4)| </a:t>
            </a:r>
            <a:r>
              <a:rPr lang="en-US" dirty="0"/>
              <a:t>=  </a:t>
            </a:r>
            <a:r>
              <a:rPr lang="en-US" dirty="0" smtClean="0"/>
              <a:t>|-1| +|-2| +|+6| </a:t>
            </a:r>
            <a:r>
              <a:rPr lang="en-US" dirty="0"/>
              <a:t>=  </a:t>
            </a:r>
            <a:r>
              <a:rPr lang="en-US" dirty="0" smtClean="0"/>
              <a:t> 9</a:t>
            </a:r>
            <a:endParaRPr lang="en-US" dirty="0"/>
          </a:p>
          <a:p>
            <a:r>
              <a:rPr lang="en-US" dirty="0" smtClean="0"/>
              <a:t>- Guess again: 5  and sum </a:t>
            </a:r>
            <a:r>
              <a:rPr lang="en-US" dirty="0"/>
              <a:t>|(</a:t>
            </a:r>
            <a:r>
              <a:rPr lang="en-US" dirty="0" smtClean="0"/>
              <a:t>3-5)| </a:t>
            </a:r>
            <a:r>
              <a:rPr lang="en-US" dirty="0"/>
              <a:t>+ |(</a:t>
            </a:r>
            <a:r>
              <a:rPr lang="en-US" dirty="0" smtClean="0"/>
              <a:t>2-5)| </a:t>
            </a:r>
            <a:r>
              <a:rPr lang="en-US" dirty="0"/>
              <a:t>+ |(</a:t>
            </a:r>
            <a:r>
              <a:rPr lang="en-US" dirty="0" smtClean="0"/>
              <a:t>10-5)| </a:t>
            </a:r>
            <a:r>
              <a:rPr lang="en-US" dirty="0"/>
              <a:t>=  </a:t>
            </a:r>
            <a:r>
              <a:rPr lang="en-US" dirty="0" smtClean="0"/>
              <a:t>|-2| +|-3| +|+5| </a:t>
            </a:r>
            <a:r>
              <a:rPr lang="en-US" dirty="0"/>
              <a:t>=  </a:t>
            </a:r>
            <a:r>
              <a:rPr lang="en-US" dirty="0" smtClean="0"/>
              <a:t>10 </a:t>
            </a:r>
            <a:endParaRPr lang="en-US" dirty="0"/>
          </a:p>
          <a:p>
            <a:r>
              <a:rPr lang="en-US" dirty="0" smtClean="0"/>
              <a:t>- Guess again: 2  and sum </a:t>
            </a:r>
            <a:r>
              <a:rPr lang="en-US" dirty="0"/>
              <a:t>|(</a:t>
            </a:r>
            <a:r>
              <a:rPr lang="en-US" dirty="0" smtClean="0"/>
              <a:t>3-2)| </a:t>
            </a:r>
            <a:r>
              <a:rPr lang="en-US" dirty="0"/>
              <a:t>+ |(</a:t>
            </a:r>
            <a:r>
              <a:rPr lang="en-US" dirty="0" smtClean="0"/>
              <a:t>2-2)| </a:t>
            </a:r>
            <a:r>
              <a:rPr lang="en-US" dirty="0"/>
              <a:t>+ |(</a:t>
            </a:r>
            <a:r>
              <a:rPr lang="en-US" dirty="0" smtClean="0"/>
              <a:t>10-2)| </a:t>
            </a:r>
            <a:r>
              <a:rPr lang="en-US" dirty="0"/>
              <a:t>=  </a:t>
            </a:r>
            <a:r>
              <a:rPr lang="en-US" dirty="0" smtClean="0"/>
              <a:t>|-1| +|0| +|+9| </a:t>
            </a:r>
            <a:r>
              <a:rPr lang="en-US" dirty="0"/>
              <a:t>=   </a:t>
            </a:r>
            <a:r>
              <a:rPr lang="en-US" dirty="0" smtClean="0"/>
              <a:t> 9  </a:t>
            </a:r>
            <a:r>
              <a:rPr lang="en-US" dirty="0" smtClean="0">
                <a:sym typeface="Wingdings" panose="05000000000000000000" pitchFamily="2" charset="2"/>
              </a:rPr>
              <a:t> </a:t>
            </a:r>
            <a:r>
              <a:rPr lang="en-US" dirty="0" smtClean="0"/>
              <a:t>regressing</a:t>
            </a:r>
            <a:endParaRPr lang="en-US" dirty="0"/>
          </a:p>
          <a:p>
            <a:endParaRPr lang="en-US" sz="1200" dirty="0" smtClean="0">
              <a:solidFill>
                <a:srgbClr val="7030A0"/>
              </a:solidFill>
            </a:endParaRPr>
          </a:p>
          <a:p>
            <a:r>
              <a:rPr lang="en-US" sz="1200" dirty="0" smtClean="0">
                <a:solidFill>
                  <a:srgbClr val="7030A0"/>
                </a:solidFill>
              </a:rPr>
              <a:t>We are assuming integer values only.  </a:t>
            </a:r>
            <a:endParaRPr lang="en-US" sz="1200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340372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the mean (least sum of squares)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5734"/>
                <a:ext cx="10221208" cy="4023360"/>
              </a:xfrm>
            </p:spPr>
            <p:txBody>
              <a:bodyPr>
                <a:normAutofit/>
              </a:bodyPr>
              <a:lstStyle/>
              <a:p>
                <a:r>
                  <a:rPr lang="en-US" dirty="0" smtClean="0"/>
                  <a:t>Given the numbers (3,2,10)   Guess at the mean: 3  (maybe the median is the mean)</a:t>
                </a:r>
              </a:p>
              <a:p>
                <a:r>
                  <a:rPr lang="en-US" dirty="0"/>
                  <a:t> </a:t>
                </a:r>
                <a:r>
                  <a:rPr lang="en-US" dirty="0" smtClean="0"/>
                  <a:t>   Sum the squares from all values to the guessed value: </a:t>
                </a:r>
              </a:p>
              <a:p>
                <a:r>
                  <a:rPr lang="en-US" dirty="0" smtClean="0"/>
                  <a:t>                                              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(3-3)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2</m:t>
                        </m:r>
                        <m:r>
                          <m:rPr>
                            <m:nor/>
                          </m:rPr>
                          <a:rPr lang="en-US" dirty="0"/>
                          <m:t>−3)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10</m:t>
                        </m:r>
                        <m:r>
                          <m:rPr>
                            <m:nor/>
                          </m:rPr>
                          <a:rPr lang="en-US" dirty="0"/>
                          <m:t>−3)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= </a:t>
                </a:r>
                <a:r>
                  <a:rPr lang="en-US" dirty="0" smtClean="0"/>
                  <a:t>  0 +   1 + 49   = 50</a:t>
                </a:r>
              </a:p>
              <a:p>
                <a:r>
                  <a:rPr lang="en-US" dirty="0" smtClean="0"/>
                  <a:t>- Guess </a:t>
                </a:r>
                <a:r>
                  <a:rPr lang="en-US" dirty="0"/>
                  <a:t>again: </a:t>
                </a:r>
                <a:r>
                  <a:rPr lang="en-US" dirty="0" smtClean="0"/>
                  <a:t>4  </a:t>
                </a:r>
                <a:r>
                  <a:rPr lang="en-US" dirty="0"/>
                  <a:t>and sum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(3−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4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:r>
                  <a:rPr lang="en-US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2</m:t>
                        </m:r>
                        <m:r>
                          <m:rPr>
                            <m:nor/>
                          </m:rPr>
                          <a:rPr lang="en-US" dirty="0"/>
                          <m:t>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4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10</m:t>
                        </m:r>
                        <m:r>
                          <m:rPr>
                            <m:nor/>
                          </m:rPr>
                          <a:rPr lang="en-US" dirty="0"/>
                          <m:t>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4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= </a:t>
                </a:r>
                <a:r>
                  <a:rPr lang="en-US" dirty="0" smtClean="0"/>
                  <a:t>  1 +   4 + 36  = 41</a:t>
                </a:r>
              </a:p>
              <a:p>
                <a:r>
                  <a:rPr lang="en-US" dirty="0" smtClean="0"/>
                  <a:t>- Guess again: 5  and sum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(3−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5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:r>
                  <a:rPr lang="en-US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2</m:t>
                        </m:r>
                        <m:r>
                          <m:rPr>
                            <m:nor/>
                          </m:rPr>
                          <a:rPr lang="en-US" dirty="0"/>
                          <m:t>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5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10</m:t>
                        </m:r>
                        <m:r>
                          <m:rPr>
                            <m:nor/>
                          </m:rPr>
                          <a:rPr lang="en-US" dirty="0"/>
                          <m:t>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5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= </a:t>
                </a:r>
                <a:r>
                  <a:rPr lang="en-US" dirty="0" smtClean="0"/>
                  <a:t>  4 +   9 + 25  = 38   </a:t>
                </a:r>
                <a:r>
                  <a:rPr lang="en-US" dirty="0" smtClean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 minimal = mean</a:t>
                </a:r>
                <a:endParaRPr lang="en-US" dirty="0">
                  <a:solidFill>
                    <a:srgbClr val="FF0000"/>
                  </a:solidFill>
                </a:endParaRPr>
              </a:p>
              <a:p>
                <a:r>
                  <a:rPr lang="en-US" dirty="0" smtClean="0"/>
                  <a:t>- Guess again: 6  and sum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(3−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6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:r>
                  <a:rPr lang="en-US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2</m:t>
                        </m:r>
                        <m:r>
                          <m:rPr>
                            <m:nor/>
                          </m:rPr>
                          <a:rPr lang="en-US" dirty="0"/>
                          <m:t>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6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10</m:t>
                        </m:r>
                        <m:r>
                          <m:rPr>
                            <m:nor/>
                          </m:rPr>
                          <a:rPr lang="en-US" dirty="0"/>
                          <m:t>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6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=  </a:t>
                </a:r>
                <a:r>
                  <a:rPr lang="en-US" dirty="0" smtClean="0"/>
                  <a:t> 9 + 16 + 16  = 41</a:t>
                </a:r>
                <a:endParaRPr lang="en-US" dirty="0"/>
              </a:p>
              <a:p>
                <a:r>
                  <a:rPr lang="en-US" dirty="0"/>
                  <a:t>- Guess again: </a:t>
                </a:r>
                <a:r>
                  <a:rPr lang="en-US" dirty="0" smtClean="0"/>
                  <a:t>7  </a:t>
                </a:r>
                <a:r>
                  <a:rPr lang="en-US" dirty="0"/>
                  <a:t>and sum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(3−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7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:r>
                  <a:rPr lang="en-US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2</m:t>
                        </m:r>
                        <m:r>
                          <m:rPr>
                            <m:nor/>
                          </m:rPr>
                          <a:rPr lang="en-US" dirty="0"/>
                          <m:t>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7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10</m:t>
                        </m:r>
                        <m:r>
                          <m:rPr>
                            <m:nor/>
                          </m:rPr>
                          <a:rPr lang="en-US" dirty="0"/>
                          <m:t>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7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= </a:t>
                </a:r>
                <a:r>
                  <a:rPr lang="en-US" dirty="0" smtClean="0"/>
                  <a:t>16 + 25 +  9   = 50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 smtClean="0"/>
                  <a:t>  </a:t>
                </a:r>
                <a:r>
                  <a:rPr lang="en-US" sz="1200" dirty="0" smtClean="0">
                    <a:solidFill>
                      <a:srgbClr val="7030A0"/>
                    </a:solidFill>
                  </a:rPr>
                  <a:t>We started with a guess of 3, then made progress guessing toward 5, then after 5 our guess regressed away from the minimal value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>
                    <a:solidFill>
                      <a:srgbClr val="7030A0"/>
                    </a:solidFill>
                  </a:rPr>
                  <a:t> </a:t>
                </a:r>
                <a:r>
                  <a:rPr lang="en-US" sz="1200" dirty="0" smtClean="0">
                    <a:solidFill>
                      <a:srgbClr val="7030A0"/>
                    </a:solidFill>
                  </a:rPr>
                  <a:t>  We are assuming integer values only.  </a:t>
                </a:r>
                <a:endParaRPr lang="en-US" sz="12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5734"/>
                <a:ext cx="10221208" cy="4023360"/>
              </a:xfrm>
              <a:blipFill>
                <a:blip r:embed="rId2"/>
                <a:stretch>
                  <a:fillRect l="-596" t="-166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3827591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Finding new mean (least sum of squares)</a:t>
            </a: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1097280" y="1845734"/>
                <a:ext cx="10221208" cy="4023360"/>
              </a:xfrm>
            </p:spPr>
            <p:txBody>
              <a:bodyPr>
                <a:normAutofit fontScale="92500"/>
              </a:bodyPr>
              <a:lstStyle/>
              <a:p>
                <a:r>
                  <a:rPr lang="en-US" dirty="0" smtClean="0"/>
                  <a:t>Given the numbers (3,2,10)   and now we add a new number “1” to the vector to get (3,2,10,1)</a:t>
                </a:r>
              </a:p>
              <a:p>
                <a:r>
                  <a:rPr lang="en-US" dirty="0" smtClean="0"/>
                  <a:t>- Guess </a:t>
                </a:r>
                <a:r>
                  <a:rPr lang="en-US" dirty="0"/>
                  <a:t>again: </a:t>
                </a:r>
                <a:r>
                  <a:rPr lang="en-US" dirty="0" smtClean="0"/>
                  <a:t>3  </a:t>
                </a:r>
                <a:r>
                  <a:rPr lang="en-US" dirty="0"/>
                  <a:t>and sum</a:t>
                </a:r>
                <a:r>
                  <a:rPr lang="en-US" dirty="0" smtClean="0"/>
                  <a:t>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(3-3)</m:t>
                        </m:r>
                      </m:e>
                      <m:sup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2</m:t>
                        </m:r>
                        <m:r>
                          <m:rPr>
                            <m:nor/>
                          </m:rPr>
                          <a:rPr lang="en-US" dirty="0"/>
                          <m:t>−3)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10</m:t>
                        </m:r>
                        <m:r>
                          <m:rPr>
                            <m:nor/>
                          </m:rPr>
                          <a:rPr lang="en-US" dirty="0"/>
                          <m:t>−3)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= </a:t>
                </a:r>
                <a:r>
                  <a:rPr lang="en-US" dirty="0" smtClean="0"/>
                  <a:t>  0 +   1 + 49   = 50 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rgbClr val="FF000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−3)</m:t>
                        </m:r>
                      </m:e>
                      <m:sup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 smtClean="0">
                    <a:solidFill>
                      <a:srgbClr val="FF0000"/>
                    </a:solidFill>
                  </a:rPr>
                  <a:t> = 54</a:t>
                </a:r>
                <a:endParaRPr lang="en-US" dirty="0" smtClean="0"/>
              </a:p>
              <a:p>
                <a:r>
                  <a:rPr lang="en-US" dirty="0" smtClean="0"/>
                  <a:t>- Guess </a:t>
                </a:r>
                <a:r>
                  <a:rPr lang="en-US" dirty="0"/>
                  <a:t>again: </a:t>
                </a:r>
                <a:r>
                  <a:rPr lang="en-US" dirty="0" smtClean="0"/>
                  <a:t>4  </a:t>
                </a:r>
                <a:r>
                  <a:rPr lang="en-US" dirty="0"/>
                  <a:t>and sum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(3−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4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:r>
                  <a:rPr lang="en-US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2</m:t>
                        </m:r>
                        <m:r>
                          <m:rPr>
                            <m:nor/>
                          </m:rPr>
                          <a:rPr lang="en-US" dirty="0"/>
                          <m:t>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4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10</m:t>
                        </m:r>
                        <m:r>
                          <m:rPr>
                            <m:nor/>
                          </m:rPr>
                          <a:rPr lang="en-US" dirty="0"/>
                          <m:t>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4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= </a:t>
                </a:r>
                <a:r>
                  <a:rPr lang="en-US" dirty="0" smtClean="0"/>
                  <a:t>  1 +   4 + 36  = 41 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rgbClr val="FF0000"/>
                            </a:solidFill>
                          </a:rPr>
                          <m:t>4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= 50 </a:t>
                </a:r>
                <a:r>
                  <a:rPr lang="en-US" dirty="0" smtClean="0">
                    <a:solidFill>
                      <a:srgbClr val="FF0000"/>
                    </a:solidFill>
                    <a:sym typeface="Wingdings" panose="05000000000000000000" pitchFamily="2" charset="2"/>
                  </a:rPr>
                  <a:t> new mean</a:t>
                </a:r>
                <a:endParaRPr lang="en-US" dirty="0" smtClean="0"/>
              </a:p>
              <a:p>
                <a:r>
                  <a:rPr lang="en-US" dirty="0" smtClean="0"/>
                  <a:t>- Guess again: 5  and sum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(3−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5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:r>
                  <a:rPr lang="en-US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2</m:t>
                        </m:r>
                        <m:r>
                          <m:rPr>
                            <m:nor/>
                          </m:rPr>
                          <a:rPr lang="en-US" dirty="0"/>
                          <m:t>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5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10</m:t>
                        </m:r>
                        <m:r>
                          <m:rPr>
                            <m:nor/>
                          </m:rPr>
                          <a:rPr lang="en-US" dirty="0"/>
                          <m:t>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5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= </a:t>
                </a:r>
                <a:r>
                  <a:rPr lang="en-US" dirty="0" smtClean="0"/>
                  <a:t>  4 +   9 + 25  = 38 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rgbClr val="FF0000"/>
                            </a:solidFill>
                          </a:rPr>
                          <m:t>5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=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54</a:t>
                </a:r>
                <a:endParaRPr lang="en-US" dirty="0">
                  <a:solidFill>
                    <a:srgbClr val="FF0000"/>
                  </a:solidFill>
                </a:endParaRPr>
              </a:p>
              <a:p>
                <a:r>
                  <a:rPr lang="en-US" dirty="0" smtClean="0"/>
                  <a:t>- Guess again: 6  and sum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(3−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6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:r>
                  <a:rPr lang="en-US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2</m:t>
                        </m:r>
                        <m:r>
                          <m:rPr>
                            <m:nor/>
                          </m:rPr>
                          <a:rPr lang="en-US" dirty="0"/>
                          <m:t>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6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10</m:t>
                        </m:r>
                        <m:r>
                          <m:rPr>
                            <m:nor/>
                          </m:rPr>
                          <a:rPr lang="en-US" dirty="0"/>
                          <m:t>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6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=  </a:t>
                </a:r>
                <a:r>
                  <a:rPr lang="en-US" dirty="0" smtClean="0"/>
                  <a:t> 9 + 16 + 16  = 41 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rgbClr val="FF0000"/>
                            </a:solidFill>
                          </a:rPr>
                          <m:t>6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=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65</a:t>
                </a:r>
                <a:endParaRPr lang="en-US" dirty="0"/>
              </a:p>
              <a:p>
                <a:r>
                  <a:rPr lang="en-US" dirty="0"/>
                  <a:t>- Guess again: </a:t>
                </a:r>
                <a:r>
                  <a:rPr lang="en-US" dirty="0" smtClean="0"/>
                  <a:t>7  </a:t>
                </a:r>
                <a:r>
                  <a:rPr lang="en-US" dirty="0"/>
                  <a:t>and sum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(3−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7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 </a:t>
                </a:r>
                <a:r>
                  <a:rPr lang="en-US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2</m:t>
                        </m:r>
                        <m:r>
                          <m:rPr>
                            <m:nor/>
                          </m:rPr>
                          <a:rPr lang="en-US" dirty="0"/>
                          <m:t>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7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/>
                          <m:t>(</m:t>
                        </m:r>
                        <m:r>
                          <m:rPr>
                            <m:nor/>
                          </m:rPr>
                          <a:rPr lang="en-US" dirty="0"/>
                          <m:t>10</m:t>
                        </m:r>
                        <m:r>
                          <m:rPr>
                            <m:nor/>
                          </m:rPr>
                          <a:rPr lang="en-US" dirty="0"/>
                          <m:t>−</m:t>
                        </m:r>
                        <m:r>
                          <m:rPr>
                            <m:nor/>
                          </m:rPr>
                          <a:rPr lang="en-US" b="0" i="0" dirty="0" smtClean="0"/>
                          <m:t>7</m:t>
                        </m:r>
                        <m:r>
                          <m:rPr>
                            <m:nor/>
                          </m:rPr>
                          <a:rPr lang="en-US" dirty="0"/>
                          <m:t>)</m:t>
                        </m:r>
                      </m:e>
                      <m:sup>
                        <m:r>
                          <a:rPr lang="en-US" i="1"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/>
                  <a:t>= </a:t>
                </a:r>
                <a:r>
                  <a:rPr lang="en-US" dirty="0" smtClean="0"/>
                  <a:t>16 + 25 +  9   = 50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+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(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1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−</m:t>
                        </m:r>
                        <m:r>
                          <m:rPr>
                            <m:nor/>
                          </m:rPr>
                          <a:rPr lang="en-US" b="0" i="0" dirty="0" smtClean="0">
                            <a:solidFill>
                              <a:srgbClr val="FF0000"/>
                            </a:solidFill>
                          </a:rPr>
                          <m:t>7</m:t>
                        </m:r>
                        <m:r>
                          <m:rPr>
                            <m:nor/>
                          </m:rPr>
                          <a:rPr lang="en-US" dirty="0">
                            <a:solidFill>
                              <a:srgbClr val="FF0000"/>
                            </a:solidFill>
                          </a:rPr>
                          <m:t>)</m:t>
                        </m:r>
                      </m:e>
                      <m:sup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sup>
                    </m:sSup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= </a:t>
                </a:r>
                <a:r>
                  <a:rPr lang="en-US" dirty="0" smtClean="0">
                    <a:solidFill>
                      <a:srgbClr val="FF0000"/>
                    </a:solidFill>
                  </a:rPr>
                  <a:t> 86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dirty="0" smtClean="0"/>
                  <a:t> 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>
                    <a:solidFill>
                      <a:srgbClr val="7030A0"/>
                    </a:solidFill>
                  </a:rPr>
                  <a:t> </a:t>
                </a:r>
                <a:r>
                  <a:rPr lang="en-US" sz="1200" dirty="0" smtClean="0">
                    <a:solidFill>
                      <a:srgbClr val="7030A0"/>
                    </a:solidFill>
                  </a:rPr>
                  <a:t>  We start off knowing that the sum of squares of (3,2,10) are listed above and a new number “1” is added to the set. Here we are searching for the new mean value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>
                    <a:solidFill>
                      <a:srgbClr val="7030A0"/>
                    </a:solidFill>
                  </a:rPr>
                  <a:t> </a:t>
                </a:r>
                <a:r>
                  <a:rPr lang="en-US" sz="1200" dirty="0" smtClean="0">
                    <a:solidFill>
                      <a:srgbClr val="7030A0"/>
                    </a:solidFill>
                  </a:rPr>
                  <a:t>  of the vector (3,2,10,1) and doing a little work as possible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sz="1200" dirty="0">
                  <a:solidFill>
                    <a:srgbClr val="7030A0"/>
                  </a:solidFill>
                </a:endParaRP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 smtClean="0">
                    <a:solidFill>
                      <a:srgbClr val="7030A0"/>
                    </a:solidFill>
                  </a:rPr>
                  <a:t>   This </a:t>
                </a:r>
                <a:r>
                  <a:rPr lang="en-US" sz="1200" dirty="0">
                    <a:solidFill>
                      <a:srgbClr val="7030A0"/>
                    </a:solidFill>
                  </a:rPr>
                  <a:t>is very popular in Data science…in Statistics we would just start the entire computation over because data size and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r>
                  <a:rPr lang="en-US" sz="1200" dirty="0">
                    <a:solidFill>
                      <a:srgbClr val="7030A0"/>
                    </a:solidFill>
                  </a:rPr>
                  <a:t>   time are irreverent </a:t>
                </a:r>
              </a:p>
              <a:p>
                <a:pPr marL="0" indent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lang="en-US" sz="1200" dirty="0">
                  <a:solidFill>
                    <a:srgbClr val="7030A0"/>
                  </a:solidFill>
                </a:endParaRPr>
              </a:p>
            </p:txBody>
          </p:sp>
        </mc:Choice>
        <mc:Fallback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097280" y="1845734"/>
                <a:ext cx="10221208" cy="4023360"/>
              </a:xfrm>
              <a:blipFill>
                <a:blip r:embed="rId2"/>
                <a:stretch>
                  <a:fillRect l="-537" t="-151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7104156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Linear Regression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30966" y="1831786"/>
            <a:ext cx="6623823" cy="4403265"/>
          </a:xfrm>
        </p:spPr>
      </p:pic>
      <p:cxnSp>
        <p:nvCxnSpPr>
          <p:cNvPr id="6" name="Straight Connector 5"/>
          <p:cNvCxnSpPr/>
          <p:nvPr/>
        </p:nvCxnSpPr>
        <p:spPr>
          <a:xfrm flipV="1">
            <a:off x="3423424" y="2932771"/>
            <a:ext cx="5341434" cy="2594911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 flipV="1">
            <a:off x="3278458" y="3579542"/>
            <a:ext cx="5486400" cy="158347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221639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101</TotalTime>
  <Words>503</Words>
  <Application>Microsoft Office PowerPoint</Application>
  <PresentationFormat>Widescreen</PresentationFormat>
  <Paragraphs>53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Calibri</vt:lpstr>
      <vt:lpstr>Calibri Light</vt:lpstr>
      <vt:lpstr>Cambria Math</vt:lpstr>
      <vt:lpstr>Wingdings</vt:lpstr>
      <vt:lpstr>Retrospect</vt:lpstr>
      <vt:lpstr>Linear Regression</vt:lpstr>
      <vt:lpstr>Average(Mean) and Median</vt:lpstr>
      <vt:lpstr>Finding the mean (sum distances = 0)</vt:lpstr>
      <vt:lpstr>Finding the median (sum |distances|)</vt:lpstr>
      <vt:lpstr>Finding the mean (least sum of squares)</vt:lpstr>
      <vt:lpstr>Finding new mean (least sum of squares)</vt:lpstr>
      <vt:lpstr>Linear Regression</vt:lpstr>
    </vt:vector>
  </TitlesOfParts>
  <Company>Information Management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Linear Regression</dc:title>
  <dc:creator>testman</dc:creator>
  <cp:lastModifiedBy>testman</cp:lastModifiedBy>
  <cp:revision>21</cp:revision>
  <dcterms:created xsi:type="dcterms:W3CDTF">2017-12-06T18:49:29Z</dcterms:created>
  <dcterms:modified xsi:type="dcterms:W3CDTF">2017-12-06T20:31:24Z</dcterms:modified>
</cp:coreProperties>
</file>