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2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0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83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43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03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5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8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7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9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B6A00-9814-401E-9963-C7B2A233E8B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CAFA4-E329-42B5-AE34-34088ADFD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0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Simulation using </a:t>
            </a:r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Random Walk</a:t>
            </a:r>
          </a:p>
          <a:p>
            <a:r>
              <a:rPr lang="en-US" dirty="0" smtClean="0"/>
              <a:t>Integration</a:t>
            </a:r>
          </a:p>
          <a:p>
            <a:r>
              <a:rPr lang="en-US" dirty="0" smtClean="0"/>
              <a:t>Pricing an Option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44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Walk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% plotting several sample paths of random walks</a:t>
            </a:r>
          </a:p>
          <a:p>
            <a:pPr marL="0" indent="0">
              <a:buNone/>
            </a:pPr>
            <a:r>
              <a:rPr lang="en-US" dirty="0"/>
              <a:t>p=0.4; </a:t>
            </a:r>
          </a:p>
          <a:p>
            <a:pPr marL="0" indent="0">
              <a:buNone/>
            </a:pPr>
            <a:r>
              <a:rPr lang="en-US" dirty="0"/>
              <a:t>n=50; </a:t>
            </a:r>
          </a:p>
          <a:p>
            <a:pPr marL="0" indent="0">
              <a:buNone/>
            </a:pPr>
            <a:r>
              <a:rPr lang="en-US" dirty="0" err="1"/>
              <a:t>numProcesses</a:t>
            </a:r>
            <a:r>
              <a:rPr lang="en-US" dirty="0"/>
              <a:t> = 1;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=1:numProcesses,</a:t>
            </a:r>
          </a:p>
          <a:p>
            <a:pPr marL="0" indent="0">
              <a:buNone/>
            </a:pPr>
            <a:r>
              <a:rPr lang="en-US" dirty="0"/>
              <a:t>    y=[0 </a:t>
            </a:r>
            <a:r>
              <a:rPr lang="en-US" dirty="0" err="1"/>
              <a:t>cumsum</a:t>
            </a:r>
            <a:r>
              <a:rPr lang="en-US" dirty="0"/>
              <a:t>(2.*(rand(1,n-1)&lt;=p)-1)]; % n steps</a:t>
            </a:r>
          </a:p>
          <a:p>
            <a:pPr marL="0" indent="0">
              <a:buNone/>
            </a:pPr>
            <a:r>
              <a:rPr lang="en-US" dirty="0"/>
              <a:t>    plot([0:n-1],</a:t>
            </a:r>
            <a:r>
              <a:rPr lang="en-US" dirty="0" err="1"/>
              <a:t>y,'m</a:t>
            </a:r>
            <a:r>
              <a:rPr lang="en-US" dirty="0"/>
              <a:t>');</a:t>
            </a:r>
          </a:p>
          <a:p>
            <a:pPr marL="0" indent="0">
              <a:buNone/>
            </a:pPr>
            <a:r>
              <a:rPr lang="en-US" dirty="0"/>
              <a:t>    hold on</a:t>
            </a:r>
          </a:p>
          <a:p>
            <a:pPr marL="0" indent="0">
              <a:buNone/>
            </a:pPr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98919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Integrating y=x/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 smtClean="0"/>
                  <a:t> from a=5 to y=10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a=5;   b=10;   n=10;                  </a:t>
            </a:r>
            <a:r>
              <a:rPr lang="en-US" dirty="0" smtClean="0">
                <a:solidFill>
                  <a:srgbClr val="FF0000"/>
                </a:solidFill>
              </a:rPr>
              <a:t>% number of simulations             </a:t>
            </a:r>
          </a:p>
          <a:p>
            <a:pPr marL="0" indent="0">
              <a:buNone/>
            </a:pPr>
            <a:r>
              <a:rPr lang="en-US" dirty="0" smtClean="0"/>
              <a:t>sum = 0;</a:t>
            </a:r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=1:n,</a:t>
            </a:r>
          </a:p>
          <a:p>
            <a:pPr marL="0" indent="0">
              <a:buNone/>
            </a:pPr>
            <a:r>
              <a:rPr lang="en-US" dirty="0" smtClean="0"/>
              <a:t>      x = rand(1);              </a:t>
            </a:r>
            <a:r>
              <a:rPr lang="en-US" dirty="0" smtClean="0">
                <a:solidFill>
                  <a:srgbClr val="FF0000"/>
                </a:solidFill>
              </a:rPr>
              <a:t>% x is a </a:t>
            </a:r>
            <a:r>
              <a:rPr lang="en-US" dirty="0" err="1" smtClean="0">
                <a:solidFill>
                  <a:srgbClr val="FF0000"/>
                </a:solidFill>
              </a:rPr>
              <a:t>randon</a:t>
            </a:r>
            <a:r>
              <a:rPr lang="en-US" dirty="0" smtClean="0">
                <a:solidFill>
                  <a:srgbClr val="FF0000"/>
                </a:solidFill>
              </a:rPr>
              <a:t> number between 0 and 1</a:t>
            </a:r>
          </a:p>
          <a:p>
            <a:pPr marL="0" indent="0">
              <a:buNone/>
            </a:pPr>
            <a:r>
              <a:rPr lang="en-US" dirty="0" smtClean="0"/>
              <a:t>      x = x * (b - a);           </a:t>
            </a:r>
            <a:r>
              <a:rPr lang="en-US" dirty="0" smtClean="0">
                <a:solidFill>
                  <a:srgbClr val="FF0000"/>
                </a:solidFill>
              </a:rPr>
              <a:t>% x is now a random number between 0 and 2</a:t>
            </a:r>
          </a:p>
          <a:p>
            <a:pPr marL="0" indent="0">
              <a:buNone/>
            </a:pPr>
            <a:r>
              <a:rPr lang="en-US" dirty="0" smtClean="0"/>
              <a:t>      x = x + a;                   </a:t>
            </a:r>
            <a:r>
              <a:rPr lang="en-US" dirty="0" smtClean="0">
                <a:solidFill>
                  <a:srgbClr val="FF0000"/>
                </a:solidFill>
              </a:rPr>
              <a:t>% x is not a random number between 1 and 3</a:t>
            </a:r>
          </a:p>
          <a:p>
            <a:pPr marL="0" indent="0">
              <a:buNone/>
            </a:pPr>
            <a:r>
              <a:rPr lang="en-US" dirty="0" smtClean="0"/>
              <a:t>      y = x/2;                      </a:t>
            </a:r>
            <a:r>
              <a:rPr lang="en-US" dirty="0" smtClean="0">
                <a:solidFill>
                  <a:srgbClr val="FF0000"/>
                </a:solidFill>
              </a:rPr>
              <a:t>% implement the function for the random number between 1 and 3</a:t>
            </a:r>
          </a:p>
          <a:p>
            <a:pPr marL="0" indent="0">
              <a:buNone/>
            </a:pPr>
            <a:r>
              <a:rPr lang="en-US" dirty="0" smtClean="0"/>
              <a:t>      sum = sum + y;         </a:t>
            </a:r>
            <a:r>
              <a:rPr lang="en-US" dirty="0" smtClean="0">
                <a:solidFill>
                  <a:srgbClr val="FF0000"/>
                </a:solidFill>
              </a:rPr>
              <a:t>% accumulate the samples</a:t>
            </a:r>
          </a:p>
          <a:p>
            <a:pPr marL="0" indent="0">
              <a:buNone/>
            </a:pPr>
            <a:r>
              <a:rPr lang="en-US" dirty="0" smtClean="0"/>
              <a:t>end</a:t>
            </a:r>
          </a:p>
          <a:p>
            <a:pPr marL="0" indent="0">
              <a:buNone/>
            </a:pPr>
            <a:r>
              <a:rPr lang="en-US" dirty="0" smtClean="0"/>
              <a:t>average = sum/n;           </a:t>
            </a:r>
            <a:r>
              <a:rPr lang="en-US" dirty="0" smtClean="0">
                <a:solidFill>
                  <a:srgbClr val="FF0000"/>
                </a:solidFill>
              </a:rPr>
              <a:t>% accumulate the samples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area = (b - a) * average;</a:t>
            </a:r>
            <a:r>
              <a:rPr lang="en-US" dirty="0" smtClean="0">
                <a:solidFill>
                  <a:srgbClr val="FF0000"/>
                </a:solidFill>
              </a:rPr>
              <a:t> % area = width * simulated height average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area  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% print the simulated answer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688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Integrating y=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dirty="0" smtClean="0"/>
                  <a:t> from a=1 to y=3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a=1;   b=3;   n=100000;                  </a:t>
            </a:r>
            <a:r>
              <a:rPr lang="en-US" dirty="0" smtClean="0">
                <a:solidFill>
                  <a:srgbClr val="FF0000"/>
                </a:solidFill>
              </a:rPr>
              <a:t>% number of simulations             </a:t>
            </a:r>
          </a:p>
          <a:p>
            <a:pPr marL="0" indent="0">
              <a:buNone/>
            </a:pPr>
            <a:r>
              <a:rPr lang="en-US" dirty="0" smtClean="0"/>
              <a:t>sum = 0;</a:t>
            </a:r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=1:n,</a:t>
            </a:r>
          </a:p>
          <a:p>
            <a:pPr marL="0" indent="0">
              <a:buNone/>
            </a:pPr>
            <a:r>
              <a:rPr lang="en-US" dirty="0" smtClean="0"/>
              <a:t>      x = rand(1);              </a:t>
            </a:r>
            <a:r>
              <a:rPr lang="en-US" dirty="0" smtClean="0">
                <a:solidFill>
                  <a:srgbClr val="FF0000"/>
                </a:solidFill>
              </a:rPr>
              <a:t>% x is a </a:t>
            </a:r>
            <a:r>
              <a:rPr lang="en-US" dirty="0" err="1" smtClean="0">
                <a:solidFill>
                  <a:srgbClr val="FF0000"/>
                </a:solidFill>
              </a:rPr>
              <a:t>randon</a:t>
            </a:r>
            <a:r>
              <a:rPr lang="en-US" dirty="0" smtClean="0">
                <a:solidFill>
                  <a:srgbClr val="FF0000"/>
                </a:solidFill>
              </a:rPr>
              <a:t> number between 0 and 1</a:t>
            </a:r>
          </a:p>
          <a:p>
            <a:pPr marL="0" indent="0">
              <a:buNone/>
            </a:pPr>
            <a:r>
              <a:rPr lang="en-US" dirty="0" smtClean="0"/>
              <a:t>      x = x * (b - a);           </a:t>
            </a:r>
            <a:r>
              <a:rPr lang="en-US" dirty="0" smtClean="0">
                <a:solidFill>
                  <a:srgbClr val="FF0000"/>
                </a:solidFill>
              </a:rPr>
              <a:t>% x is now a random number between 0 and 2</a:t>
            </a:r>
          </a:p>
          <a:p>
            <a:pPr marL="0" indent="0">
              <a:buNone/>
            </a:pPr>
            <a:r>
              <a:rPr lang="en-US" dirty="0" smtClean="0"/>
              <a:t>      x = x + a;                   </a:t>
            </a:r>
            <a:r>
              <a:rPr lang="en-US" dirty="0" smtClean="0">
                <a:solidFill>
                  <a:srgbClr val="FF0000"/>
                </a:solidFill>
              </a:rPr>
              <a:t>% x is not a random number between 1 and 3</a:t>
            </a:r>
          </a:p>
          <a:p>
            <a:pPr marL="0" indent="0">
              <a:buNone/>
            </a:pPr>
            <a:r>
              <a:rPr lang="en-US" dirty="0" smtClean="0"/>
              <a:t>      y = x^2 + 2;               </a:t>
            </a:r>
            <a:r>
              <a:rPr lang="en-US" dirty="0" smtClean="0">
                <a:solidFill>
                  <a:srgbClr val="FF0000"/>
                </a:solidFill>
              </a:rPr>
              <a:t>% implement the function for the random number between 1 and 3</a:t>
            </a:r>
          </a:p>
          <a:p>
            <a:pPr marL="0" indent="0">
              <a:buNone/>
            </a:pPr>
            <a:r>
              <a:rPr lang="en-US" dirty="0" smtClean="0"/>
              <a:t>      sum = sum + y;         </a:t>
            </a:r>
            <a:r>
              <a:rPr lang="en-US" dirty="0" smtClean="0">
                <a:solidFill>
                  <a:srgbClr val="FF0000"/>
                </a:solidFill>
              </a:rPr>
              <a:t>% accumulate the samples</a:t>
            </a:r>
          </a:p>
          <a:p>
            <a:pPr marL="0" indent="0">
              <a:buNone/>
            </a:pPr>
            <a:r>
              <a:rPr lang="en-US" dirty="0" smtClean="0"/>
              <a:t>end</a:t>
            </a:r>
          </a:p>
          <a:p>
            <a:pPr marL="0" indent="0">
              <a:buNone/>
            </a:pPr>
            <a:r>
              <a:rPr lang="en-US" dirty="0" smtClean="0"/>
              <a:t>average = sum/n;           </a:t>
            </a:r>
            <a:r>
              <a:rPr lang="en-US" dirty="0" smtClean="0">
                <a:solidFill>
                  <a:srgbClr val="FF0000"/>
                </a:solidFill>
              </a:rPr>
              <a:t>% accumulate the samples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area = (b - a) * average;</a:t>
            </a:r>
            <a:r>
              <a:rPr lang="en-US" dirty="0" smtClean="0">
                <a:solidFill>
                  <a:srgbClr val="FF0000"/>
                </a:solidFill>
              </a:rPr>
              <a:t> % area = width * simulated height average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area  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% print the simulated answer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878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Walk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% plotting several sample paths of random walks</a:t>
            </a:r>
          </a:p>
          <a:p>
            <a:pPr marL="0" indent="0">
              <a:buNone/>
            </a:pPr>
            <a:r>
              <a:rPr lang="en-US" dirty="0"/>
              <a:t>p=0.4; </a:t>
            </a:r>
          </a:p>
          <a:p>
            <a:pPr marL="0" indent="0">
              <a:buNone/>
            </a:pPr>
            <a:r>
              <a:rPr lang="en-US" dirty="0"/>
              <a:t>n=50; </a:t>
            </a:r>
          </a:p>
          <a:p>
            <a:pPr marL="0" indent="0">
              <a:buNone/>
            </a:pPr>
            <a:r>
              <a:rPr lang="en-US" dirty="0" err="1"/>
              <a:t>numProcesses</a:t>
            </a:r>
            <a:r>
              <a:rPr lang="en-US" dirty="0"/>
              <a:t> = 1;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=1:numProcesses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y=[0 </a:t>
            </a:r>
            <a:r>
              <a:rPr lang="en-US" dirty="0" err="1"/>
              <a:t>cumsum</a:t>
            </a:r>
            <a:r>
              <a:rPr lang="en-US" dirty="0"/>
              <a:t>(2.*(rand(1,n-1)&lt;=p)-1)]; % n steps</a:t>
            </a:r>
          </a:p>
          <a:p>
            <a:pPr marL="0" indent="0">
              <a:buNone/>
            </a:pPr>
            <a:r>
              <a:rPr lang="en-US" dirty="0"/>
              <a:t>    plot([0:n-1],</a:t>
            </a:r>
            <a:r>
              <a:rPr lang="en-US" dirty="0" err="1"/>
              <a:t>y,'m</a:t>
            </a:r>
            <a:r>
              <a:rPr lang="en-US" dirty="0"/>
              <a:t>');</a:t>
            </a:r>
          </a:p>
          <a:p>
            <a:pPr marL="0" indent="0">
              <a:buNone/>
            </a:pPr>
            <a:r>
              <a:rPr lang="en-US" dirty="0"/>
              <a:t>    hold on</a:t>
            </a:r>
          </a:p>
          <a:p>
            <a:pPr marL="0" indent="0">
              <a:buNone/>
            </a:pPr>
            <a:r>
              <a:rPr lang="en-US" dirty="0"/>
              <a:t>end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023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Simulating a Stock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0310"/>
            <a:ext cx="10515600" cy="4804012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clear all</a:t>
            </a:r>
            <a:r>
              <a:rPr lang="en-US" sz="3100" dirty="0" smtClean="0"/>
              <a:t>;                    </a:t>
            </a:r>
            <a:r>
              <a:rPr lang="en-US" sz="3100" dirty="0" smtClean="0">
                <a:solidFill>
                  <a:srgbClr val="FF0000"/>
                </a:solidFill>
              </a:rPr>
              <a:t>% clear all variables previously set</a:t>
            </a:r>
            <a:endParaRPr lang="en-US" sz="3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days=365</a:t>
            </a:r>
            <a:r>
              <a:rPr lang="en-US" sz="3100" dirty="0" smtClean="0"/>
              <a:t>;                 </a:t>
            </a:r>
            <a:r>
              <a:rPr lang="en-US" sz="3100" dirty="0" smtClean="0">
                <a:solidFill>
                  <a:srgbClr val="FF0000"/>
                </a:solidFill>
              </a:rPr>
              <a:t>% days left until option expires</a:t>
            </a:r>
            <a:endParaRPr lang="en-US" sz="3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year = 365</a:t>
            </a:r>
            <a:r>
              <a:rPr lang="en-US" sz="3100" dirty="0" smtClean="0"/>
              <a:t>;               </a:t>
            </a:r>
            <a:r>
              <a:rPr lang="en-US" sz="3100" dirty="0" smtClean="0">
                <a:solidFill>
                  <a:srgbClr val="FF0000"/>
                </a:solidFill>
              </a:rPr>
              <a:t>% number of days in a year</a:t>
            </a:r>
            <a:endParaRPr lang="en-US" sz="3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S0 = 100</a:t>
            </a:r>
            <a:r>
              <a:rPr lang="en-US" sz="3100" dirty="0" smtClean="0"/>
              <a:t>;                   </a:t>
            </a:r>
            <a:r>
              <a:rPr lang="en-US" sz="3100" dirty="0" smtClean="0">
                <a:solidFill>
                  <a:srgbClr val="FF0000"/>
                </a:solidFill>
              </a:rPr>
              <a:t>% stock price present value T=0</a:t>
            </a:r>
            <a:endParaRPr lang="en-US" sz="3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Strike = 120</a:t>
            </a:r>
            <a:r>
              <a:rPr lang="en-US" sz="3100" dirty="0" smtClean="0"/>
              <a:t>;             </a:t>
            </a:r>
            <a:r>
              <a:rPr lang="en-US" sz="3100" dirty="0" smtClean="0">
                <a:solidFill>
                  <a:srgbClr val="FF0000"/>
                </a:solidFill>
              </a:rPr>
              <a:t>% strike price of the option</a:t>
            </a:r>
            <a:endParaRPr lang="en-US" sz="3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rate = 0.05</a:t>
            </a:r>
            <a:r>
              <a:rPr lang="en-US" sz="3100" dirty="0" smtClean="0"/>
              <a:t>;               </a:t>
            </a:r>
            <a:r>
              <a:rPr lang="en-US" sz="3100" dirty="0" smtClean="0">
                <a:solidFill>
                  <a:srgbClr val="FF0000"/>
                </a:solidFill>
              </a:rPr>
              <a:t>% annual interest rate</a:t>
            </a:r>
            <a:endParaRPr lang="en-US" sz="3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volatility = 3</a:t>
            </a:r>
            <a:r>
              <a:rPr lang="en-US" sz="3100" dirty="0" smtClean="0"/>
              <a:t>;            </a:t>
            </a:r>
            <a:r>
              <a:rPr lang="en-US" sz="3100" dirty="0" smtClean="0">
                <a:solidFill>
                  <a:srgbClr val="FF0000"/>
                </a:solidFill>
              </a:rPr>
              <a:t>% volatility value </a:t>
            </a:r>
            <a:endParaRPr lang="en-US" sz="3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 err="1"/>
              <a:t>samplePaths</a:t>
            </a:r>
            <a:r>
              <a:rPr lang="en-US" sz="3100" dirty="0"/>
              <a:t> = 8</a:t>
            </a:r>
            <a:r>
              <a:rPr lang="en-US" sz="3100" dirty="0" smtClean="0"/>
              <a:t>;     </a:t>
            </a:r>
            <a:r>
              <a:rPr lang="en-US" sz="3100" dirty="0" smtClean="0">
                <a:solidFill>
                  <a:srgbClr val="FF0000"/>
                </a:solidFill>
              </a:rPr>
              <a:t>% number of Sample paths (</a:t>
            </a:r>
            <a:r>
              <a:rPr lang="en-US" sz="3100" dirty="0" err="1" smtClean="0">
                <a:solidFill>
                  <a:srgbClr val="FF0000"/>
                </a:solidFill>
              </a:rPr>
              <a:t>ie</a:t>
            </a:r>
            <a:r>
              <a:rPr lang="en-US" sz="3100" dirty="0" smtClean="0">
                <a:solidFill>
                  <a:srgbClr val="FF0000"/>
                </a:solidFill>
              </a:rPr>
              <a:t> simulations)</a:t>
            </a:r>
            <a:endParaRPr lang="en-US" sz="3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payout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for </a:t>
            </a:r>
            <a:r>
              <a:rPr lang="en-US" sz="3100" dirty="0" err="1"/>
              <a:t>i</a:t>
            </a:r>
            <a:r>
              <a:rPr lang="en-US" sz="3100" dirty="0"/>
              <a:t>=1:samplePaths,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    y=[S0 (S0 + </a:t>
            </a:r>
            <a:r>
              <a:rPr lang="en-US" sz="3100" dirty="0" err="1"/>
              <a:t>cumsum</a:t>
            </a:r>
            <a:r>
              <a:rPr lang="en-US" sz="3100" dirty="0"/>
              <a:t>(S0*rate*(1/year) + volatility.*</a:t>
            </a:r>
            <a:r>
              <a:rPr lang="en-US" sz="3100" dirty="0" err="1"/>
              <a:t>randn</a:t>
            </a:r>
            <a:r>
              <a:rPr lang="en-US" sz="3100" dirty="0"/>
              <a:t>(1,days)))];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    plot(0:days,y,'b');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    hold on;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    if (y(days) &gt; Strike)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        payout = payout + y(days) - Strike;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    end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/>
              <a:t>end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 err="1"/>
              <a:t>expectedPayout</a:t>
            </a:r>
            <a:r>
              <a:rPr lang="en-US" sz="3100" dirty="0"/>
              <a:t> = payout/</a:t>
            </a:r>
            <a:r>
              <a:rPr lang="en-US" sz="3100" dirty="0" err="1"/>
              <a:t>samplePaths</a:t>
            </a:r>
            <a:r>
              <a:rPr lang="en-US" sz="310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 err="1"/>
              <a:t>callPrice</a:t>
            </a:r>
            <a:r>
              <a:rPr lang="en-US" sz="3100" dirty="0"/>
              <a:t> = </a:t>
            </a:r>
            <a:r>
              <a:rPr lang="en-US" sz="3100" dirty="0" err="1"/>
              <a:t>expectedPayout</a:t>
            </a:r>
            <a:r>
              <a:rPr lang="en-US" sz="3100" dirty="0"/>
              <a:t>/(1 + (rate * days/year));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 err="1"/>
              <a:t>expectedPayout</a:t>
            </a:r>
            <a:endParaRPr lang="en-US" sz="31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100" dirty="0" err="1"/>
              <a:t>callPrice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982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534</Words>
  <Application>Microsoft Office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Simulation using Matlab</vt:lpstr>
      <vt:lpstr>Random Walk</vt:lpstr>
      <vt:lpstr>Integrating y=x/2 from a=5 to y=10</vt:lpstr>
      <vt:lpstr>Integrating y=x^2+2 from a=1 to y=3</vt:lpstr>
      <vt:lpstr>Random Walk Simulation</vt:lpstr>
      <vt:lpstr>Simulating a Stock Option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Simulation using Matlab</dc:title>
  <dc:creator>Bill Byrne</dc:creator>
  <cp:lastModifiedBy>testman</cp:lastModifiedBy>
  <cp:revision>18</cp:revision>
  <dcterms:created xsi:type="dcterms:W3CDTF">2017-10-25T17:49:44Z</dcterms:created>
  <dcterms:modified xsi:type="dcterms:W3CDTF">2017-10-26T15:38:11Z</dcterms:modified>
</cp:coreProperties>
</file>