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50F63-E1A6-4118-8617-51B1A60FC20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063D2-00A5-40AC-96DF-19D54C226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3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9A23C64-6DD8-403C-BE88-E600849FB03E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DA38-E4B0-4AE2-87D7-6DF2DF205BED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D7D3-255D-4827-B3FB-1E89DB5002E2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B39-FF40-41E2-8497-563F91E11E0B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8F6C8-B652-4C63-8D8B-0A7226BCFB68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A247-5BD4-4AD6-821B-ED40B45D8728}" type="datetime1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6A4B-2A9C-4CC6-95E4-D669A07A2630}" type="datetime1">
              <a:rPr lang="en-US" smtClean="0"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D298-6372-4BE2-BDC3-E5C3D5FB2A2A}" type="datetime1">
              <a:rPr lang="en-US" smtClean="0"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6CD9-22ED-4E3A-A9B0-457BB80443CB}" type="datetime1">
              <a:rPr lang="en-US" smtClean="0"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9AC6902-78A1-41D0-B05D-397B79966B86}" type="datetime1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1655522-E0FE-46DC-A919-B271EBE74CD8}" type="datetime1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402F6E2-5C62-40C0-9D1E-AD2619C1002A}" type="datetime1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Review for Financial Engineers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of 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variance of a dice roll?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1+4+9+16+25+36]/6 – 〖(3.5)〗^2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= </a:t>
            </a:r>
            <a:r>
              <a:rPr lang="en-US" dirty="0"/>
              <a:t>15.17 – 12.25 = 2.92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17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Cumulative distribution function (</a:t>
            </a:r>
            <a:r>
              <a:rPr lang="en-US" dirty="0" err="1" smtClean="0"/>
              <a:t>cdf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579" y="2119313"/>
            <a:ext cx="5372204" cy="360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48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Random Variable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95600"/>
            <a:ext cx="13106399" cy="152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5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random variable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probability the first success will come on the </a:t>
            </a:r>
            <a:r>
              <a:rPr lang="en-US" dirty="0" err="1"/>
              <a:t>i-th</a:t>
            </a:r>
            <a:r>
              <a:rPr lang="en-US" dirty="0"/>
              <a:t> trial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0" y="3273425"/>
            <a:ext cx="13950950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66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</a:t>
            </a:r>
            <a:r>
              <a:rPr lang="en-US" dirty="0"/>
              <a:t>R</a:t>
            </a:r>
            <a:r>
              <a:rPr lang="en-US" dirty="0" smtClean="0"/>
              <a:t>andom Variable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95600"/>
            <a:ext cx="8983741" cy="142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2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Continuous 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function f is called the probability density function.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5200" y="3352800"/>
            <a:ext cx="16417998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46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Random Variable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2200" y="2514600"/>
            <a:ext cx="12849220" cy="846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10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Uniform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= 1 and b =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2936210"/>
            <a:ext cx="8610600" cy="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67200"/>
            <a:ext cx="1003166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07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Distribution</a:t>
            </a:r>
            <a:endParaRPr lang="en-US" dirty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9753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26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Normal (Gaussian) distribution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4852264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58143"/>
            <a:ext cx="4267200" cy="2128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7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Roll of a dice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Example: Let X be the outcome of rolling the dice.  The </a:t>
                </a:r>
                <a:r>
                  <a:rPr lang="en-US" dirty="0">
                    <a:solidFill>
                      <a:srgbClr val="FF0000"/>
                    </a:solidFill>
                  </a:rPr>
                  <a:t>probability mass function </a:t>
                </a:r>
                <a:r>
                  <a:rPr lang="en-US" dirty="0"/>
                  <a:t>for a dice is</a:t>
                </a:r>
              </a:p>
              <a:p>
                <a:pPr marL="0" indent="0">
                  <a:buNone/>
                </a:pPr>
                <a:r>
                  <a:rPr lang="en-US" dirty="0"/>
                  <a:t>p(x) = 1/6 for all integers 1 </a:t>
                </a:r>
                <a14:m>
                  <m:oMath xmlns:m="http://schemas.openxmlformats.org/officeDocument/2006/math">
                    <m:r>
                      <a:rPr lang="en-US" i="1"/>
                      <m:t>≤</m:t>
                    </m:r>
                    <m:r>
                      <a:rPr lang="en-US" i="1"/>
                      <m:t>𝑥</m:t>
                    </m:r>
                    <m:r>
                      <a:rPr lang="en-US" i="1"/>
                      <m:t> ≤6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Which </a:t>
                </a:r>
                <a:r>
                  <a:rPr lang="en-US" dirty="0"/>
                  <a:t>produces the probability distribution function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P{X=1} = 1/6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P{X=2} = 1/6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P{X=3} = 1/6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P{X=4} = 1/6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P{X=5} = 1/6</a:t>
                </a:r>
              </a:p>
              <a:p>
                <a:pPr marL="36576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P{X=6} = 1/6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4" t="-1692" b="-1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0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about a Probability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Question: </a:t>
            </a:r>
            <a:r>
              <a:rPr lang="en-US" dirty="0"/>
              <a:t>What is the probability that X is 2? </a:t>
            </a:r>
            <a:r>
              <a:rPr lang="en-US" b="1" dirty="0" smtClean="0"/>
              <a:t>Answer: </a:t>
            </a:r>
            <a:r>
              <a:rPr lang="en-US" dirty="0" smtClean="0"/>
              <a:t>Since </a:t>
            </a:r>
            <a:r>
              <a:rPr lang="en-US" dirty="0"/>
              <a:t>this is a discrete case (integer outcomes), we can read this directly from the probability distribution function P{X=2} = 1/6.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Question: </a:t>
            </a:r>
            <a:r>
              <a:rPr lang="en-US" dirty="0"/>
              <a:t>What is the probability that X is 2 or less?</a:t>
            </a:r>
          </a:p>
          <a:p>
            <a:pPr marL="0" indent="0">
              <a:buNone/>
            </a:pPr>
            <a:r>
              <a:rPr lang="en-US" b="1" dirty="0" smtClean="0"/>
              <a:t>Answer: </a:t>
            </a:r>
            <a:r>
              <a:rPr lang="en-US" dirty="0" smtClean="0"/>
              <a:t>We </a:t>
            </a:r>
            <a:r>
              <a:rPr lang="en-US" dirty="0"/>
              <a:t>would sum up all probabilities from -∞ to 2, which would be 1/6 + 1/6 = 2/6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26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expected value of a random variable E[X] =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expected value of the outcome of a dice roll is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1(1/6</a:t>
            </a:r>
            <a:r>
              <a:rPr lang="en-US" dirty="0"/>
              <a:t>) + 2(1/6) + 3(1/6) + 4(1/6) + 5(1//6) + 6(1/6) = 3.5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67001"/>
            <a:ext cx="7239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1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09800"/>
            <a:ext cx="83058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3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Deviation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square root of the variance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Generally symbolized with the Greek letter sigma </a:t>
            </a:r>
            <a:r>
              <a:rPr lang="el-GR" dirty="0" smtClean="0"/>
              <a:t>σ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expected value of how far a random event is from the expected value of the random event.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5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Example 1a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random variable comes out 50 every time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expected value (mean value)? 50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variance? 2500 – 2500 = </a:t>
            </a:r>
            <a:r>
              <a:rPr lang="en-US" dirty="0" smtClean="0"/>
              <a:t>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Note: …it </a:t>
            </a:r>
            <a:r>
              <a:rPr lang="en-US" dirty="0">
                <a:solidFill>
                  <a:srgbClr val="0070C0"/>
                </a:solidFill>
              </a:rPr>
              <a:t>doesn’t </a:t>
            </a:r>
            <a:r>
              <a:rPr lang="en-US" dirty="0" smtClean="0">
                <a:solidFill>
                  <a:srgbClr val="0070C0"/>
                </a:solidFill>
              </a:rPr>
              <a:t>vary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What is the standard deviation?</a:t>
            </a:r>
          </a:p>
          <a:p>
            <a:pPr marL="0" indent="0">
              <a:buNone/>
            </a:pPr>
            <a:r>
              <a:rPr lang="en-US" dirty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1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Example 1b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 random variable comes out 40 half the time and 60 half the time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expected value?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[(</a:t>
            </a:r>
            <a:r>
              <a:rPr lang="en-US" dirty="0"/>
              <a:t>1/2) 40 + (1/2) 60] = 50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variance?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[(</a:t>
            </a:r>
            <a:r>
              <a:rPr lang="en-US" dirty="0"/>
              <a:t>1/2)1600 + (1/2)(3600)] – 2500 = </a:t>
            </a:r>
            <a:r>
              <a:rPr lang="en-US" dirty="0" smtClean="0"/>
              <a:t>100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is the standard deviation?</a:t>
            </a:r>
          </a:p>
          <a:p>
            <a:pPr marL="0" indent="0">
              <a:buNone/>
            </a:pPr>
            <a:r>
              <a:rPr lang="en-US" dirty="0" smtClean="0"/>
              <a:t>10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36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Example 1c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 random variable comes out 0 half the time and 100 half the time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expected value?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1/2) 0 + (1/2) 100 = 50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variance?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[(</a:t>
            </a:r>
            <a:r>
              <a:rPr lang="en-US" dirty="0"/>
              <a:t>1/2)0 + (1/2)(</a:t>
            </a:r>
            <a:r>
              <a:rPr lang="en-US" dirty="0" smtClean="0"/>
              <a:t>10,000</a:t>
            </a:r>
            <a:r>
              <a:rPr lang="en-US" dirty="0"/>
              <a:t>)] – 2500 = </a:t>
            </a:r>
            <a:r>
              <a:rPr lang="en-US" dirty="0" smtClean="0"/>
              <a:t>2500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standard deviation?</a:t>
            </a:r>
          </a:p>
          <a:p>
            <a:pPr marL="0" indent="0">
              <a:buNone/>
            </a:pPr>
            <a:r>
              <a:rPr lang="en-US" dirty="0" smtClean="0"/>
              <a:t>50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24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42</TotalTime>
  <Words>425</Words>
  <Application>Microsoft Office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Pushpin</vt:lpstr>
      <vt:lpstr>Probability Review for Financial Engineers</vt:lpstr>
      <vt:lpstr>Example) Roll of a dice</vt:lpstr>
      <vt:lpstr>Questions about a Probability distribution</vt:lpstr>
      <vt:lpstr>Expected Value</vt:lpstr>
      <vt:lpstr>Variance</vt:lpstr>
      <vt:lpstr>Standard Deviation </vt:lpstr>
      <vt:lpstr>Variance Example 1a</vt:lpstr>
      <vt:lpstr>Variance Example 1b</vt:lpstr>
      <vt:lpstr>Variance Example 1c</vt:lpstr>
      <vt:lpstr>Variance of Dice</vt:lpstr>
      <vt:lpstr>Cumulative distribution function (cdf)</vt:lpstr>
      <vt:lpstr>Binomial Random Variable</vt:lpstr>
      <vt:lpstr>Geometric random variable</vt:lpstr>
      <vt:lpstr>Poisson Random Variable</vt:lpstr>
      <vt:lpstr>Continuous Random Variable</vt:lpstr>
      <vt:lpstr>Uniform Random Variable</vt:lpstr>
      <vt:lpstr>Example) Uniform </vt:lpstr>
      <vt:lpstr>Exponential Distribution</vt:lpstr>
      <vt:lpstr>Normal (Gaussian) distribution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review for Financial Engineers</dc:title>
  <dc:creator>Byrne, William</dc:creator>
  <cp:lastModifiedBy>Information Management</cp:lastModifiedBy>
  <cp:revision>7</cp:revision>
  <dcterms:created xsi:type="dcterms:W3CDTF">2006-08-16T00:00:00Z</dcterms:created>
  <dcterms:modified xsi:type="dcterms:W3CDTF">2011-10-05T19:15:37Z</dcterms:modified>
</cp:coreProperties>
</file>