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7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50F63-E1A6-4118-8617-51B1A60FC20F}" type="datetimeFigureOut">
              <a:rPr lang="en-US" smtClean="0"/>
              <a:t>10/12/2011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063D2-00A5-40AC-96DF-19D54C226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30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9A23C64-6DD8-403C-BE88-E600849FB03E}" type="datetime1">
              <a:rPr lang="en-US" smtClean="0"/>
              <a:t>10/12/2011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DA38-E4B0-4AE2-87D7-6DF2DF205BED}" type="datetime1">
              <a:rPr lang="en-US" smtClean="0"/>
              <a:t>10/12/2011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D7D3-255D-4827-B3FB-1E89DB5002E2}" type="datetime1">
              <a:rPr lang="en-US" smtClean="0"/>
              <a:t>10/12/2011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2B39-FF40-41E2-8497-563F91E11E0B}" type="datetime1">
              <a:rPr lang="en-US" smtClean="0"/>
              <a:t>10/12/2011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F6C8-B652-4C63-8D8B-0A7226BCFB68}" type="datetime1">
              <a:rPr lang="en-US" smtClean="0"/>
              <a:t>10/12/2011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A247-5BD4-4AD6-821B-ED40B45D8728}" type="datetime1">
              <a:rPr lang="en-US" smtClean="0"/>
              <a:t>10/12/2011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A6A4B-2A9C-4CC6-95E4-D669A07A2630}" type="datetime1">
              <a:rPr lang="en-US" smtClean="0"/>
              <a:t>10/12/2011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D298-6372-4BE2-BDC3-E5C3D5FB2A2A}" type="datetime1">
              <a:rPr lang="en-US" smtClean="0"/>
              <a:t>10/12/2011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56CD9-22ED-4E3A-A9B0-457BB80443CB}" type="datetime1">
              <a:rPr lang="en-US" smtClean="0"/>
              <a:t>10/12/2011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9AC6902-78A1-41D0-B05D-397B79966B86}" type="datetime1">
              <a:rPr lang="en-US" smtClean="0"/>
              <a:t>10/12/2011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1655522-E0FE-46DC-A919-B271EBE74CD8}" type="datetime1">
              <a:rPr lang="en-US" smtClean="0"/>
              <a:t>10/12/2011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402F6E2-5C62-40C0-9D1E-AD2619C1002A}" type="datetime1">
              <a:rPr lang="en-US" smtClean="0"/>
              <a:t>10/12/2011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Probability Review for Financial Engineers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Part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1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Variance of sum of random variables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Times New Roman"/>
                          <a:cs typeface="Times New Roman"/>
                        </a:rPr>
                        <m:t>𝑉𝑎𝑟</m:t>
                      </m:r>
                      <m:d>
                        <m:dPr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𝑋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+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𝑌</m:t>
                          </m:r>
                        </m:e>
                      </m:d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 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𝐸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[ </m:t>
                      </m:r>
                      <m:sSup>
                        <m:sSupPr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𝑋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𝑌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𝑋</m:t>
                                  </m:r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𝑌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]</m:t>
                      </m:r>
                    </m:oMath>
                  </m:oMathPara>
                </a14:m>
                <a:endParaRPr lang="en-US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 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𝐸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[ </m:t>
                      </m:r>
                      <m:sSup>
                        <m:sSupPr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𝑋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𝑌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𝐸𝑋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𝐸𝑌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]</m:t>
                      </m:r>
                    </m:oMath>
                  </m:oMathPara>
                </a14:m>
                <a:endParaRPr lang="en-US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 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𝐸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[ </m:t>
                      </m:r>
                      <m:sSup>
                        <m:sSupPr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𝑋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𝐸𝑋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𝑌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𝐸𝑌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]</m:t>
                      </m:r>
                    </m:oMath>
                  </m:oMathPara>
                </a14:m>
                <a:endParaRPr lang="en-US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 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𝑋</m:t>
                                  </m:r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𝐸𝑋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𝑌</m:t>
                                  </m:r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𝐸𝑌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+2</m:t>
                          </m:r>
                          <m:d>
                            <m:dPr>
                              <m:ctrlP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𝑋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𝐸𝑋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𝑌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𝐸𝑌</m:t>
                              </m:r>
                            </m:e>
                          </m:d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 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𝑋</m:t>
                                  </m:r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𝐸𝑋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]+ </m:t>
                          </m:r>
                          <m:sSup>
                            <m:sSupPr>
                              <m:ctrlP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𝐸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[</m:t>
                              </m:r>
                              <m:d>
                                <m:dPr>
                                  <m:ctrlP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𝑌</m:t>
                                  </m:r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𝐸𝑌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+2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𝐸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[</m:t>
                      </m:r>
                      <m:d>
                        <m:dPr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𝑋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𝐸𝑋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𝑌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𝐸𝑌</m:t>
                          </m:r>
                        </m:e>
                      </m:d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]</m:t>
                      </m:r>
                    </m:oMath>
                  </m:oMathPara>
                </a14:m>
                <a:endParaRPr lang="en-US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𝑉𝑎𝑟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𝑋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𝑌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 </m:t>
                      </m:r>
                      <m:r>
                        <a:rPr lang="en-US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𝑉𝑎𝑟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𝑋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r>
                        <a:rPr lang="en-US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𝑉𝑎𝑟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𝑌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+2</m:t>
                      </m:r>
                      <m:r>
                        <a:rPr lang="en-US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𝐶𝑜𝑣</m:t>
                      </m:r>
                      <m:r>
                        <a:rPr lang="en-US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(</m:t>
                      </m:r>
                      <m:r>
                        <a:rPr lang="en-US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𝑋</m:t>
                      </m:r>
                      <m:r>
                        <a:rPr lang="en-US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,</m:t>
                      </m:r>
                      <m:r>
                        <a:rPr lang="en-US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𝑌</m:t>
                      </m:r>
                      <m:r>
                        <a:rPr lang="en-US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b="-1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0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Correlation of 2 random variables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As long as </a:t>
                </a:r>
                <a:r>
                  <a:rPr lang="en-US" dirty="0" err="1">
                    <a:latin typeface="Calibri"/>
                    <a:ea typeface="Times New Roman"/>
                    <a:cs typeface="Times New Roman"/>
                  </a:rPr>
                  <a:t>Var</a:t>
                </a:r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(X) and </a:t>
                </a:r>
                <a:r>
                  <a:rPr lang="en-US" dirty="0" err="1">
                    <a:latin typeface="Calibri"/>
                    <a:ea typeface="Times New Roman"/>
                    <a:cs typeface="Times New Roman"/>
                  </a:rPr>
                  <a:t>Var</a:t>
                </a:r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(Y) are both positive, the correlation of X and Y is denotes as</a:t>
                </a:r>
                <a:endParaRPr lang="en-US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𝜌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𝑋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𝑌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𝐶𝑜𝑣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𝑋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𝑌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)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𝑉𝑎𝑟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𝑉𝑎𝑟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𝑌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)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effectLst/>
                    <a:latin typeface="Calibri"/>
                    <a:ea typeface="Times New Roman"/>
                    <a:cs typeface="Times New Roman"/>
                  </a:rPr>
                  <a:t>It can be shown that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−1 ≤ 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𝜌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𝑋</m:t>
                        </m:r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,</m:t>
                        </m:r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𝑌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≤1</m:t>
                    </m:r>
                  </m:oMath>
                </a14:m>
                <a:endParaRPr lang="en-US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effectLst/>
                    <a:latin typeface="Calibri"/>
                    <a:ea typeface="Times New Roman"/>
                    <a:cs typeface="Times New Roman"/>
                  </a:rPr>
                  <a:t>The correlation coefficient is a measure of the degree of linearity between X and Y</a:t>
                </a:r>
                <a:endParaRPr lang="en-US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effectLst/>
                    <a:latin typeface="Calibri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𝜌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𝑋</m:t>
                        </m:r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,</m:t>
                        </m:r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𝑌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=0</m:t>
                    </m:r>
                  </m:oMath>
                </a14:m>
                <a:r>
                  <a:rPr lang="en-US" dirty="0">
                    <a:effectLst/>
                    <a:latin typeface="Calibri"/>
                    <a:ea typeface="Times New Roman"/>
                    <a:cs typeface="Times New Roman"/>
                  </a:rPr>
                  <a:t> means very little linearity</a:t>
                </a:r>
                <a:endParaRPr lang="en-US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𝜌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𝑋</m:t>
                        </m:r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,</m:t>
                        </m:r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𝑌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𝑛𝑒𝑎𝑟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+1</m:t>
                    </m:r>
                  </m:oMath>
                </a14:m>
                <a:r>
                  <a:rPr lang="en-US" dirty="0">
                    <a:effectLst/>
                    <a:latin typeface="Calibri"/>
                    <a:ea typeface="Times New Roman"/>
                    <a:cs typeface="Times New Roman"/>
                  </a:rPr>
                  <a:t> means X and Y increase and decrease together</a:t>
                </a:r>
                <a:endParaRPr lang="en-US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𝜌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𝑋</m:t>
                        </m:r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,</m:t>
                        </m:r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𝑌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𝑛𝑒𝑎𝑟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−1</m:t>
                    </m:r>
                  </m:oMath>
                </a14:m>
                <a:r>
                  <a:rPr lang="en-US" dirty="0">
                    <a:effectLst/>
                    <a:latin typeface="Calibri"/>
                    <a:ea typeface="Times New Roman"/>
                    <a:cs typeface="Times New Roman"/>
                  </a:rPr>
                  <a:t> means X and Y increase and decrease inversely </a:t>
                </a:r>
                <a:endParaRPr lang="en-US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1" t="-1692" r="-591" b="-2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0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Central Limit Theorem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 smtClean="0">
                    <a:latin typeface="Calibri"/>
                    <a:ea typeface="Times New Roman"/>
                    <a:cs typeface="Times New Roman"/>
                  </a:rPr>
                  <a:t>Loosely put, the sum of a large number of independent random variables has a normal distribution.</a:t>
                </a:r>
                <a:endParaRPr lang="en-US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effectLst/>
                    <a:latin typeface="Calibri"/>
                    <a:ea typeface="Times New Roman"/>
                    <a:cs typeface="Times New Roman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Calibri"/>
                    <a:ea typeface="Times New Roman"/>
                    <a:cs typeface="Times New Roman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Calibri"/>
                    <a:ea typeface="Times New Roman"/>
                    <a:cs typeface="Times New Roman"/>
                  </a:rPr>
                  <a:t>… be a sequence of independent and identically distributed random variables each having mean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𝜇</m:t>
                    </m:r>
                  </m:oMath>
                </a14:m>
                <a:r>
                  <a:rPr lang="en-US" dirty="0">
                    <a:effectLst/>
                    <a:latin typeface="Calibri"/>
                    <a:ea typeface="Times New Roman"/>
                    <a:cs typeface="Times New Roman"/>
                  </a:rPr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effectLst/>
                    <a:latin typeface="Calibri"/>
                    <a:ea typeface="Times New Roman"/>
                    <a:cs typeface="Times New Roman"/>
                  </a:rPr>
                  <a:t>Then the distribution of </a:t>
                </a:r>
                <a:endParaRPr lang="en-US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</m:t>
                              </m:r>
                            </m:sub>
                          </m:sSub>
                          <m:r>
                            <a:rPr lang="en-US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n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𝜇</m:t>
                          </m:r>
                          <m:r>
                            <a:rPr lang="en-US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 </m:t>
                          </m:r>
                        </m:num>
                        <m:den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effectLst/>
                    <a:latin typeface="Calibri"/>
                    <a:ea typeface="Times New Roman"/>
                    <a:cs typeface="Times New Roman"/>
                  </a:rPr>
                  <a:t>Tends to a standard normal as n</a:t>
                </a:r>
                <a:r>
                  <a:rPr lang="en-US" dirty="0">
                    <a:effectLst/>
                    <a:latin typeface="Calibri"/>
                    <a:ea typeface="Times New Roman"/>
                    <a:cs typeface="Times New Roman"/>
                    <a:sym typeface="Wingdings"/>
                  </a:rPr>
                  <a:t></a:t>
                </a:r>
                <a:r>
                  <a:rPr lang="en-US" dirty="0">
                    <a:effectLst/>
                    <a:latin typeface="Calibri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∞</m:t>
                    </m:r>
                  </m:oMath>
                </a14:m>
                <a:r>
                  <a:rPr lang="en-US" dirty="0">
                    <a:effectLst/>
                    <a:latin typeface="Calibri"/>
                    <a:ea typeface="Times New Roman"/>
                    <a:cs typeface="Times New Roman"/>
                  </a:rPr>
                  <a:t>, that is</a:t>
                </a:r>
                <a:endParaRPr lang="en-US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𝑃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n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𝜎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 ≤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→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nary>
                        <m:naryPr>
                          <m:limLoc m:val="subSup"/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naryPr>
                        <m:sub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−∞</m:t>
                          </m:r>
                        </m:sub>
                        <m:sup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𝑎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/2</m:t>
                              </m:r>
                            </m:sup>
                          </m:sSup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1" t="-1692" r="-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7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Conditional Probability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conditional probability that E occurs given that F has occurred is denoted by</a:t>
                </a:r>
              </a:p>
              <a:p>
                <a:pPr marL="0" indent="0">
                  <a:buNone/>
                </a:pPr>
                <a:r>
                  <a:rPr lang="en-US" dirty="0"/>
                  <a:t> 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𝑃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𝐸</m:t>
                      </m:r>
                      <m:r>
                        <a:rPr lang="en-US" i="1">
                          <a:latin typeface="Cambria Math"/>
                        </a:rPr>
                        <m:t>|</m:t>
                      </m:r>
                      <m:r>
                        <a:rPr lang="en-US" i="1">
                          <a:latin typeface="Cambria Math"/>
                        </a:rPr>
                        <m:t>𝐹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 </a:t>
                </a:r>
              </a:p>
              <a:p>
                <a:pPr marL="0" indent="0">
                  <a:buNone/>
                </a:pPr>
                <a:r>
                  <a:rPr lang="en-US" dirty="0"/>
                  <a:t>If P(F) &gt; 0 then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𝐸</m:t>
                        </m:r>
                      </m:e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𝐹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𝐸𝐹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𝐹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76" t="-1184" r="-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0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Example – 2 dice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2 dice are rolled </a:t>
            </a:r>
            <a:r>
              <a:rPr lang="en-US" dirty="0" smtClean="0"/>
              <a:t>- a </a:t>
            </a:r>
            <a:r>
              <a:rPr lang="en-US" dirty="0"/>
              <a:t>red dice and a green dice,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What is the probability distribution for the total?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2 </a:t>
            </a:r>
            <a:r>
              <a:rPr lang="en-US" dirty="0">
                <a:solidFill>
                  <a:srgbClr val="FF0000"/>
                </a:solidFill>
              </a:rPr>
              <a:t>- 1/36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3 - 2 * (1/36)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…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7 – 6 * (1/36)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…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11 – 2 (1/36)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12 – 1/36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91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2 Dice example continued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What is the expected value?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7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Ex) What is the probability distribution function for the total given that the Green dice was a 3, that is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P(T|G=3)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4 – 1/6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5 – 1/6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6 – 1/6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7 – 1/6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8 – 1/6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9 – 1/6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5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Example) Playing Cards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Selecting a card a standard 52 playing card deck</a:t>
            </a:r>
          </a:p>
          <a:p>
            <a:pPr marL="0" lvl="0" indent="0">
              <a:buNone/>
            </a:pPr>
            <a:r>
              <a:rPr lang="en-US" dirty="0"/>
              <a:t>W</a:t>
            </a:r>
            <a:r>
              <a:rPr lang="en-US" dirty="0" smtClean="0"/>
              <a:t>hat </a:t>
            </a:r>
            <a:r>
              <a:rPr lang="en-US" dirty="0"/>
              <a:t>is the probability of getting an ace?</a:t>
            </a:r>
          </a:p>
          <a:p>
            <a:pPr marL="0" indent="0">
              <a:buNone/>
            </a:pPr>
            <a:r>
              <a:rPr lang="en-US" dirty="0"/>
              <a:t>  		</a:t>
            </a:r>
            <a:r>
              <a:rPr lang="en-US" dirty="0">
                <a:solidFill>
                  <a:srgbClr val="FF0000"/>
                </a:solidFill>
              </a:rPr>
              <a:t>4/52 = 1/13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lvl="0" indent="0">
              <a:buNone/>
            </a:pPr>
            <a:r>
              <a:rPr lang="en-US" dirty="0"/>
              <a:t>What is the probability of getting a ace given that someone already removed a jack from the deck?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4/51 the removal of a jack means that a non-ace has been removed from the deck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lvl="0" indent="0">
              <a:buNone/>
            </a:pPr>
            <a:r>
              <a:rPr lang="en-US" dirty="0"/>
              <a:t>What is the probability of getting an ace given that someone already removed a spade from the deck?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1/13 the removed cards suit is </a:t>
            </a:r>
            <a:r>
              <a:rPr lang="en-US" b="1" dirty="0">
                <a:solidFill>
                  <a:srgbClr val="FF0000"/>
                </a:solidFill>
              </a:rPr>
              <a:t>independent </a:t>
            </a:r>
            <a:r>
              <a:rPr lang="en-US" dirty="0">
                <a:solidFill>
                  <a:srgbClr val="FF0000"/>
                </a:solidFill>
              </a:rPr>
              <a:t>of the rank question.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91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Joint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umulative Distributions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F(</a:t>
                </a:r>
                <a:r>
                  <a:rPr lang="en-US" dirty="0" err="1">
                    <a:latin typeface="Calibri"/>
                    <a:ea typeface="Times New Roman"/>
                    <a:cs typeface="Times New Roman"/>
                  </a:rPr>
                  <a:t>a,b</a:t>
                </a:r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) = P(X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≤</m:t>
                    </m:r>
                  </m:oMath>
                </a14:m>
                <a:r>
                  <a:rPr lang="en-US" dirty="0">
                    <a:effectLst/>
                    <a:latin typeface="Calibri"/>
                    <a:ea typeface="Times New Roman"/>
                    <a:cs typeface="Times New Roman"/>
                  </a:rPr>
                  <a:t>a, Y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≤</m:t>
                    </m:r>
                  </m:oMath>
                </a14:m>
                <a:r>
                  <a:rPr lang="en-US" dirty="0">
                    <a:effectLst/>
                    <a:latin typeface="Calibri"/>
                    <a:ea typeface="Times New Roman"/>
                    <a:cs typeface="Times New Roman"/>
                  </a:rPr>
                  <a:t>b)  </a:t>
                </a:r>
                <a:endParaRPr lang="en-US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effectLst/>
                    <a:latin typeface="Calibri"/>
                    <a:ea typeface="Times New Roman"/>
                    <a:cs typeface="Times New Roman"/>
                  </a:rPr>
                  <a:t>The distribution of X can be obtained from the joint distribution of X and Y as follows</a:t>
                </a:r>
                <a:endParaRPr lang="en-US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𝑋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𝑃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𝑋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&lt;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𝑃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𝑋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&lt;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𝑎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|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𝑌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&lt; ∞</m:t>
                          </m:r>
                        </m:e>
                      </m:d>
                    </m:oMath>
                  </m:oMathPara>
                </a14:m>
                <a:endParaRPr lang="en-US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𝑃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(</m:t>
                      </m:r>
                      <m:func>
                        <m:funcPr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𝑏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𝑋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&lt;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𝑎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|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𝑌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&lt; 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)</m:t>
                      </m:r>
                    </m:oMath>
                  </m:oMathPara>
                </a14:m>
                <a:endParaRPr lang="en-US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𝑏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𝑃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𝑋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&lt;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𝑎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|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𝑌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&lt; 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𝑏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𝐹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(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𝑎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,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𝑏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𝐹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(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𝑎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,∞)</m:t>
                      </m:r>
                    </m:oMath>
                  </m:oMathPara>
                </a14:m>
                <a:endParaRPr lang="en-US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5" t="-1354" r="-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7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Example – Time between arrivals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63040" y="2119256"/>
                <a:ext cx="6385560" cy="3976743"/>
              </a:xfrm>
            </p:spPr>
            <p:txBody>
              <a:bodyPr>
                <a:normAutofit fontScale="47500" lnSpcReduction="20000"/>
              </a:bodyPr>
              <a:lstStyle/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 smtClean="0">
                    <a:latin typeface="Calibri"/>
                    <a:ea typeface="Times New Roman"/>
                    <a:cs typeface="Times New Roman"/>
                  </a:rPr>
                  <a:t>A market buy order and a market sell order arrive uniformly distributed between 1 and 2pm. Each person puts a 10 minute time limit on each order. What is the probability that the trade will not be executed because of a timeout?</a:t>
                </a:r>
                <a:endParaRPr lang="en-US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effectLst/>
                    <a:latin typeface="Calibri"/>
                    <a:ea typeface="Times New Roman"/>
                    <a:cs typeface="Times New Roman"/>
                  </a:rPr>
                  <a:t>This would be the P(B +10 &lt; S) + P(S+10 &lt; B) = 2 P(B +10 &lt; S)</a:t>
                </a:r>
                <a:endParaRPr lang="en-US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=2</m:t>
                      </m:r>
                      <m:nary>
                        <m:naryPr>
                          <m:chr m:val="∬"/>
                          <m:limLoc m:val="undOvr"/>
                          <m:ctrlPr>
                            <a:rPr lang="en-US" sz="25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naryPr>
                        <m:sub>
                          <m:r>
                            <a:rPr lang="en-US" sz="25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𝐵</m:t>
                          </m:r>
                          <m:r>
                            <a:rPr lang="en-US" sz="25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+10&lt;</m:t>
                          </m:r>
                          <m:r>
                            <a:rPr lang="en-US" sz="25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𝑆</m:t>
                          </m:r>
                        </m:sub>
                        <m:sup/>
                        <m:e>
                          <m:r>
                            <a:rPr lang="en-US" sz="25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5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sz="25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𝑏</m:t>
                              </m:r>
                              <m:r>
                                <a:rPr lang="en-US" sz="25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,</m:t>
                              </m:r>
                              <m:r>
                                <a:rPr lang="en-US" sz="25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25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𝑑𝑏</m:t>
                          </m:r>
                          <m:r>
                            <a:rPr lang="en-US" sz="25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 </m:t>
                          </m:r>
                          <m:r>
                            <a:rPr lang="en-US" sz="25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𝑑𝑠</m:t>
                          </m:r>
                        </m:e>
                      </m:nary>
                    </m:oMath>
                  </m:oMathPara>
                </a14:m>
                <a:endParaRPr lang="en-US" sz="25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5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25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=2</m:t>
                      </m:r>
                      <m:nary>
                        <m:naryPr>
                          <m:chr m:val="∬"/>
                          <m:limLoc m:val="undOvr"/>
                          <m:ctrlPr>
                            <a:rPr lang="en-US" sz="25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naryPr>
                        <m:sub>
                          <m:r>
                            <a:rPr lang="en-US" sz="25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𝐵</m:t>
                          </m:r>
                          <m:r>
                            <a:rPr lang="en-US" sz="25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+10&lt;</m:t>
                          </m:r>
                          <m:r>
                            <a:rPr lang="en-US" sz="25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5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25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5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5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(</m:t>
                          </m:r>
                          <m:r>
                            <a:rPr lang="en-US" sz="25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𝑏</m:t>
                          </m:r>
                          <m:r>
                            <a:rPr lang="en-US" sz="25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sz="25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25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500" b="0" i="1" smtClean="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sz="25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(</m:t>
                          </m:r>
                          <m:r>
                            <a:rPr lang="en-US" sz="25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𝑠</m:t>
                          </m:r>
                          <m:r>
                            <a:rPr lang="en-US" sz="25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)</m:t>
                          </m:r>
                          <m:r>
                            <a:rPr lang="en-US" sz="25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𝑑𝑏</m:t>
                          </m:r>
                          <m:r>
                            <a:rPr lang="en-US" sz="25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 </m:t>
                          </m:r>
                          <m:r>
                            <a:rPr lang="en-US" sz="25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𝑑𝑠</m:t>
                          </m:r>
                        </m:e>
                      </m:nary>
                    </m:oMath>
                  </m:oMathPara>
                </a14:m>
                <a:endParaRPr lang="en-US" sz="25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5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25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=2</m:t>
                      </m:r>
                      <m:nary>
                        <m:naryPr>
                          <m:limLoc m:val="subSup"/>
                          <m:ctrlPr>
                            <a:rPr lang="en-US" sz="25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naryPr>
                        <m:sub>
                          <m:r>
                            <a:rPr lang="en-US" sz="25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10</m:t>
                          </m:r>
                        </m:sub>
                        <m:sup>
                          <m:r>
                            <a:rPr lang="en-US" sz="25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60</m:t>
                          </m:r>
                        </m:sup>
                        <m:e>
                          <m:nary>
                            <m:naryPr>
                              <m:limLoc m:val="subSup"/>
                              <m:ctrlPr>
                                <a:rPr lang="en-US" sz="25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naryPr>
                            <m:sub>
                              <m:r>
                                <a:rPr lang="en-US" sz="25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5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𝑠</m:t>
                              </m:r>
                              <m:r>
                                <a:rPr lang="en-US" sz="25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−10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5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5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500" i="1"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500" i="1"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500" i="1"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60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5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5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𝑑𝑏</m:t>
                              </m:r>
                              <m:r>
                                <a:rPr lang="en-US" sz="25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 </m:t>
                              </m:r>
                              <m:r>
                                <a:rPr lang="en-US" sz="25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𝑑𝑠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5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5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25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5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25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US" sz="25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5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25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60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5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limLoc m:val="subSup"/>
                          <m:ctrlPr>
                            <a:rPr lang="en-US" sz="25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naryPr>
                        <m:sub>
                          <m:r>
                            <a:rPr lang="en-US" sz="25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10</m:t>
                          </m:r>
                        </m:sub>
                        <m:sup>
                          <m:r>
                            <a:rPr lang="en-US" sz="25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60</m:t>
                          </m:r>
                        </m:sup>
                        <m:e>
                          <m:d>
                            <m:dPr>
                              <m:ctrlPr>
                                <a:rPr lang="en-US" sz="25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sz="2500" b="0" i="1" smtClean="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𝑠</m:t>
                              </m:r>
                              <m:r>
                                <a:rPr lang="en-US" sz="25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−10</m:t>
                              </m:r>
                            </m:e>
                          </m:d>
                          <m:r>
                            <a:rPr lang="en-US" sz="25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𝑑𝑠</m:t>
                          </m:r>
                        </m:e>
                      </m:nary>
                    </m:oMath>
                  </m:oMathPara>
                </a14:m>
                <a:endParaRPr lang="en-US" sz="25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5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25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5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25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25</m:t>
                          </m:r>
                        </m:num>
                        <m:den>
                          <m:r>
                            <a:rPr lang="en-US" sz="25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sz="25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63040" y="2119256"/>
                <a:ext cx="6385560" cy="3976743"/>
              </a:xfrm>
              <a:blipFill rotWithShape="1">
                <a:blip r:embed="rId2"/>
                <a:stretch>
                  <a:fillRect t="-767" b="-1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8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Expected Values of Joint Densities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 smtClean="0">
                    <a:latin typeface="Calibri"/>
                    <a:ea typeface="Times New Roman"/>
                    <a:cs typeface="Times New Roman"/>
                  </a:rPr>
                  <a:t>Suppose f(</a:t>
                </a:r>
                <a:r>
                  <a:rPr lang="en-US" dirty="0" err="1">
                    <a:latin typeface="Calibri"/>
                    <a:ea typeface="Times New Roman"/>
                    <a:cs typeface="Times New Roman"/>
                  </a:rPr>
                  <a:t>x,y</a:t>
                </a:r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) is a joint distribution</a:t>
                </a:r>
                <a:endParaRPr lang="en-US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𝐸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[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𝑋</m:t>
                          </m:r>
                        </m:e>
                      </m:d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h</m:t>
                      </m:r>
                      <m:d>
                        <m:dPr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𝑌</m:t>
                          </m:r>
                        </m:e>
                      </m:d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]</m:t>
                      </m:r>
                    </m:oMath>
                  </m:oMathPara>
                </a14:m>
                <a:endParaRPr lang="en-US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naryPr>
                        <m:sub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−∞</m:t>
                          </m:r>
                        </m:sub>
                        <m:sup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limLoc m:val="subSup"/>
                              <m:ctrlP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−∞</m:t>
                              </m:r>
                            </m:sub>
                            <m:sup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𝑓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(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,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𝑦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)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𝑑𝑥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 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𝑑𝑦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naryPr>
                        <m:sub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−∞</m:t>
                          </m:r>
                        </m:sub>
                        <m:sup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limLoc m:val="subSup"/>
                              <m:ctrlP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−∞</m:t>
                              </m:r>
                            </m:sub>
                            <m:sup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(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𝑌</m:t>
                                  </m:r>
                                </m:sub>
                              </m:sSub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(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𝑦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)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𝑑𝑥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 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𝑑𝑦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naryPr>
                        <m:sub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−∞</m:t>
                          </m:r>
                        </m:sub>
                        <m:sup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∞</m:t>
                          </m:r>
                        </m:sup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h</m:t>
                          </m:r>
                          <m:d>
                            <m:dPr>
                              <m:ctrlP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𝑌</m:t>
                              </m:r>
                            </m:sub>
                          </m:sSub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(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𝑦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)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𝑑𝑦</m:t>
                          </m:r>
                          <m:nary>
                            <m:naryPr>
                              <m:limLoc m:val="subSup"/>
                              <m:ctrlP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−∞</m:t>
                              </m:r>
                            </m:sub>
                            <m:sup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(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)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𝑑𝑥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𝐸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[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h</m:t>
                      </m:r>
                      <m:d>
                        <m:dPr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]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𝐸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[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𝑋</m:t>
                          </m:r>
                        </m:e>
                      </m:d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]</m:t>
                      </m:r>
                    </m:oMath>
                  </m:oMathPara>
                </a14:m>
                <a:endParaRPr lang="en-US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1" t="-1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9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Covariance of 2 Random Variables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𝐶𝑜𝑣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𝑋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𝑌</m:t>
                          </m:r>
                        </m:e>
                      </m:d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𝐸</m:t>
                      </m:r>
                      <m:d>
                        <m:dPr>
                          <m:begChr m:val="["/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 (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𝑋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𝑋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∗</m:t>
                      </m:r>
                      <m:d>
                        <m:dPr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𝑌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𝑌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]</m:t>
                      </m:r>
                    </m:oMath>
                  </m:oMathPara>
                </a14:m>
                <a:endParaRPr lang="en-US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𝑋𝑌</m:t>
                          </m:r>
                        </m:e>
                      </m:d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𝑋</m:t>
                          </m:r>
                        </m:e>
                      </m:d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𝑌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𝑋𝐸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𝑌</m:t>
                          </m:r>
                        </m:e>
                      </m:d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𝑋</m:t>
                          </m:r>
                        </m:e>
                      </m:d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𝐸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[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𝑌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]</m:t>
                      </m:r>
                    </m:oMath>
                  </m:oMathPara>
                </a14:m>
                <a:endParaRPr lang="en-US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𝑋𝑌</m:t>
                          </m:r>
                        </m:e>
                      </m:d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𝑋</m:t>
                          </m:r>
                        </m:e>
                      </m:d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𝐸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[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𝑌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]−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𝐸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[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𝑋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]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𝑌</m:t>
                          </m:r>
                        </m:e>
                      </m:d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𝑋</m:t>
                          </m:r>
                        </m:e>
                      </m:d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𝐸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[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𝑌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]</m:t>
                      </m:r>
                    </m:oMath>
                  </m:oMathPara>
                </a14:m>
                <a:endParaRPr lang="en-US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𝑋𝑌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r>
                        <a:rPr lang="en-US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r>
                        <a:rPr lang="en-US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𝑋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𝐸</m:t>
                      </m:r>
                      <m:r>
                        <a:rPr lang="en-US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[</m:t>
                      </m:r>
                      <m:r>
                        <a:rPr lang="en-US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𝑌</m:t>
                      </m:r>
                      <m:r>
                        <a:rPr lang="en-US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]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effectLst/>
                    <a:latin typeface="Calibri"/>
                    <a:ea typeface="Times New Roman"/>
                    <a:cs typeface="Times New Roman"/>
                  </a:rPr>
                  <a:t>Note that is X and Y are independent, then the covariance = 0</a:t>
                </a:r>
                <a:endParaRPr lang="en-US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76" r="-1476" b="-3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1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143</TotalTime>
  <Words>258</Words>
  <Application>Microsoft Office PowerPoint</Application>
  <PresentationFormat>On-screen Show (4:3)</PresentationFormat>
  <Paragraphs>148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Pushpin</vt:lpstr>
      <vt:lpstr>Probability Review for Financial Engineers</vt:lpstr>
      <vt:lpstr>Conditional Probability </vt:lpstr>
      <vt:lpstr>Example – 2 dice</vt:lpstr>
      <vt:lpstr>2 Dice example continued </vt:lpstr>
      <vt:lpstr>Example) Playing Cards</vt:lpstr>
      <vt:lpstr>Joint Cumulative Distributions</vt:lpstr>
      <vt:lpstr>Example – Time between arrivals </vt:lpstr>
      <vt:lpstr>Expected Values of Joint Densities</vt:lpstr>
      <vt:lpstr>Covariance of 2 Random Variables</vt:lpstr>
      <vt:lpstr>Variance of sum of random variables</vt:lpstr>
      <vt:lpstr>Correlation of 2 random variables</vt:lpstr>
      <vt:lpstr>Central Limit Theorem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Probability review for Financial Engineers</dc:title>
  <dc:creator>Byrne, William</dc:creator>
  <cp:lastModifiedBy>Information Management</cp:lastModifiedBy>
  <cp:revision>15</cp:revision>
  <dcterms:created xsi:type="dcterms:W3CDTF">2006-08-16T00:00:00Z</dcterms:created>
  <dcterms:modified xsi:type="dcterms:W3CDTF">2011-10-12T23:08:39Z</dcterms:modified>
</cp:coreProperties>
</file>