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88" r:id="rId2"/>
    <p:sldId id="263" r:id="rId3"/>
    <p:sldId id="311" r:id="rId4"/>
    <p:sldId id="268" r:id="rId5"/>
    <p:sldId id="308" r:id="rId6"/>
    <p:sldId id="264" r:id="rId7"/>
    <p:sldId id="313" r:id="rId8"/>
    <p:sldId id="312" r:id="rId9"/>
    <p:sldId id="301" r:id="rId10"/>
    <p:sldId id="300" r:id="rId11"/>
    <p:sldId id="314" r:id="rId12"/>
    <p:sldId id="315" r:id="rId13"/>
    <p:sldId id="316" r:id="rId14"/>
    <p:sldId id="321" r:id="rId15"/>
    <p:sldId id="319" r:id="rId16"/>
    <p:sldId id="31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008">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ilda Wirth Federico" initials="HWF" lastIdx="3" clrIdx="0"/>
  <p:cmAuthor id="1" name="Sarah Evans" initials="SE" lastIdx="3" clrIdx="1"/>
  <p:cmAuthor id="2" name="LD" initials="LD" lastIdx="5" clrIdx="2"/>
  <p:cmAuthor id="3" name="Sarah Evans" initials="SJE" lastIdx="60" clrIdx="3"/>
  <p:cmAuthor id="4" name="PastorDoug" initials="DC" lastIdx="12"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4578"/>
    <a:srgbClr val="005A94"/>
    <a:srgbClr val="000000"/>
    <a:srgbClr val="2F822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38" autoAdjust="0"/>
    <p:restoredTop sz="86609" autoAdjust="0"/>
  </p:normalViewPr>
  <p:slideViewPr>
    <p:cSldViewPr>
      <p:cViewPr varScale="1">
        <p:scale>
          <a:sx n="94" d="100"/>
          <a:sy n="94" d="100"/>
        </p:scale>
        <p:origin x="-492" y="-90"/>
      </p:cViewPr>
      <p:guideLst>
        <p:guide orient="horz" pos="1008"/>
        <p:guide pos="2880"/>
      </p:guideLst>
    </p:cSldViewPr>
  </p:slideViewPr>
  <p:notesTextViewPr>
    <p:cViewPr>
      <p:scale>
        <a:sx n="100" d="100"/>
        <a:sy n="100" d="100"/>
      </p:scale>
      <p:origin x="0" y="0"/>
    </p:cViewPr>
  </p:notesTextViewPr>
  <p:sorterViewPr>
    <p:cViewPr varScale="1">
      <p:scale>
        <a:sx n="1" d="1"/>
        <a:sy n="1" d="1"/>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75BF25-40BE-405D-88E7-C5FB6E60947B}" type="datetimeFigureOut">
              <a:rPr lang="en-US" smtClean="0"/>
              <a:pPr/>
              <a:t>9/6/2017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7E2621-405C-4F83-9120-2E9601611C17}" type="slidenum">
              <a:rPr lang="en-US" smtClean="0"/>
              <a:pPr/>
              <a:t>‹#›</a:t>
            </a:fld>
            <a:endParaRPr lang="en-US"/>
          </a:p>
        </p:txBody>
      </p:sp>
    </p:spTree>
    <p:extLst>
      <p:ext uri="{BB962C8B-B14F-4D97-AF65-F5344CB8AC3E}">
        <p14:creationId xmlns:p14="http://schemas.microsoft.com/office/powerpoint/2010/main" xmlns="" val="2506517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sz="1200" kern="1200" dirty="0" smtClean="0">
                <a:solidFill>
                  <a:schemeClr val="tx1"/>
                </a:solidFill>
                <a:effectLst/>
                <a:latin typeface="+mn-lt"/>
                <a:ea typeface="+mn-ea"/>
                <a:cs typeface="+mn-cs"/>
              </a:rPr>
              <a:t>In this Technology in Focus feature, we explore what ethics is, how your personal ethics develop, and how your personal ethics fit into the world around you. </a:t>
            </a:r>
            <a:endParaRPr lang="en-US" dirty="0"/>
          </a:p>
        </p:txBody>
      </p:sp>
      <p:sp>
        <p:nvSpPr>
          <p:cNvPr id="4" name="Slide Number Placeholder 3"/>
          <p:cNvSpPr>
            <a:spLocks noGrp="1"/>
          </p:cNvSpPr>
          <p:nvPr>
            <p:ph type="sldNum" sz="quarter" idx="10"/>
          </p:nvPr>
        </p:nvSpPr>
        <p:spPr/>
        <p:txBody>
          <a:bodyPr/>
          <a:lstStyle/>
          <a:p>
            <a:fld id="{277E2621-405C-4F83-9120-2E9601611C17}" type="slidenum">
              <a:rPr lang="en-US" smtClean="0"/>
              <a:pPr/>
              <a:t>1</a:t>
            </a:fld>
            <a:endParaRPr lang="en-US"/>
          </a:p>
        </p:txBody>
      </p:sp>
    </p:spTree>
    <p:extLst>
      <p:ext uri="{BB962C8B-B14F-4D97-AF65-F5344CB8AC3E}">
        <p14:creationId xmlns:p14="http://schemas.microsoft.com/office/powerpoint/2010/main" xmlns="" val="186868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dirty="0" smtClean="0"/>
              <a:t>This</a:t>
            </a:r>
            <a:r>
              <a:rPr lang="en-US" baseline="0" dirty="0" smtClean="0"/>
              <a:t> figure </a:t>
            </a:r>
            <a:r>
              <a:rPr lang="en-US" dirty="0" smtClean="0"/>
              <a:t>shows a summary of the ethical issues that will be discussed in this</a:t>
            </a:r>
            <a:r>
              <a:rPr lang="en-US" baseline="0" dirty="0" smtClean="0"/>
              <a:t> chapter.</a:t>
            </a:r>
            <a:endParaRPr lang="en-US" dirty="0"/>
          </a:p>
        </p:txBody>
      </p:sp>
      <p:sp>
        <p:nvSpPr>
          <p:cNvPr id="4" name="Slide Number Placeholder 3"/>
          <p:cNvSpPr>
            <a:spLocks noGrp="1"/>
          </p:cNvSpPr>
          <p:nvPr>
            <p:ph type="sldNum" sz="quarter" idx="10"/>
          </p:nvPr>
        </p:nvSpPr>
        <p:spPr/>
        <p:txBody>
          <a:bodyPr/>
          <a:lstStyle/>
          <a:p>
            <a:fld id="{277E2621-405C-4F83-9120-2E9601611C17}" type="slidenum">
              <a:rPr lang="en-US" smtClean="0"/>
              <a:pPr/>
              <a:t>13</a:t>
            </a:fld>
            <a:endParaRPr lang="en-US" dirty="0"/>
          </a:p>
        </p:txBody>
      </p:sp>
    </p:spTree>
    <p:extLst>
      <p:ext uri="{BB962C8B-B14F-4D97-AF65-F5344CB8AC3E}">
        <p14:creationId xmlns:p14="http://schemas.microsoft.com/office/powerpoint/2010/main" xmlns="" val="37588223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6E32D5C4-A346-4434-B3B9-45C83B20CD36}" type="slidenum">
              <a:rPr lang="en-US">
                <a:solidFill>
                  <a:srgbClr val="000000"/>
                </a:solidFill>
              </a:rPr>
              <a:pPr/>
              <a:t>16</a:t>
            </a:fld>
            <a:endParaRPr lang="en-US" dirty="0">
              <a:solidFill>
                <a:srgbClr val="000000"/>
              </a:solidFill>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Although there are many opportunities to use computers and the Internet unethically, we can also use technology to support ethical conduct. For example, many charitable organizations use the Internet and other technology tools for fundraising.</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Google Person Finder, part of Google Crisis Response, helps individuals and organizations to provide information and updates on persons missing after a disaster.</a:t>
            </a:r>
            <a:endParaRPr lang="en-US"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xmlns="" val="368325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C24C559B-65F6-4A49-B537-494E4BBAAA3B}" type="slidenum">
              <a:rPr lang="en-US">
                <a:solidFill>
                  <a:srgbClr val="000000"/>
                </a:solidFill>
              </a:rPr>
              <a:pPr/>
              <a:t>2</a:t>
            </a:fld>
            <a:endParaRPr lang="en-US">
              <a:solidFill>
                <a:srgbClr val="000000"/>
              </a:solidFill>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marL="0" indent="0" eaLnBrk="1" hangingPunct="1">
              <a:buFont typeface="Arial" pitchFamily="34" charset="0"/>
              <a:buNone/>
            </a:pPr>
            <a:r>
              <a:rPr lang="en-US" sz="1200" kern="1200" dirty="0" smtClean="0">
                <a:solidFill>
                  <a:schemeClr val="tx1"/>
                </a:solidFill>
                <a:latin typeface="+mn-lt"/>
                <a:ea typeface="+mn-ea"/>
                <a:cs typeface="+mn-cs"/>
              </a:rPr>
              <a:t>Ethics is the study of the general nature of morals and of the specific moral choices made by individuals. Morals involve conforming to established or accepted ideas of right and wrong (as generally dictated by society), and are usually viewed as black and white. Ethical issues often involve subtle distinctions, such as the difference between fairness and equity. Ethical principles are the guidelines you use to make decisions each day. </a:t>
            </a:r>
          </a:p>
        </p:txBody>
      </p:sp>
    </p:spTree>
    <p:extLst>
      <p:ext uri="{BB962C8B-B14F-4D97-AF65-F5344CB8AC3E}">
        <p14:creationId xmlns:p14="http://schemas.microsoft.com/office/powerpoint/2010/main" xmlns="" val="1692475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3C3D332-4E64-445D-A369-BF4C4A5E0BC3}" type="slidenum">
              <a:rPr lang="en-US">
                <a:solidFill>
                  <a:srgbClr val="000000"/>
                </a:solidFill>
              </a:rPr>
              <a:pPr/>
              <a:t>4</a:t>
            </a:fld>
            <a:endParaRPr lang="en-US">
              <a:solidFill>
                <a:srgbClr val="000000"/>
              </a:solidFill>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marL="171450" indent="-171450">
              <a:buFont typeface="Arial" pitchFamily="34" charset="0"/>
              <a:buChar char="•"/>
            </a:pPr>
            <a:r>
              <a:rPr lang="en-US" sz="1200" b="0" kern="1200" dirty="0" smtClean="0">
                <a:solidFill>
                  <a:schemeClr val="tx1"/>
                </a:solidFill>
                <a:latin typeface="+mn-lt"/>
                <a:ea typeface="+mn-ea"/>
                <a:cs typeface="+mn-cs"/>
              </a:rPr>
              <a:t>Many elements contribute to your ethical development. </a:t>
            </a:r>
          </a:p>
          <a:p>
            <a:pPr marL="171450" indent="-171450">
              <a:buFont typeface="Arial" pitchFamily="34" charset="0"/>
              <a:buChar char="•"/>
            </a:pPr>
            <a:r>
              <a:rPr lang="en-US" sz="1200" b="0" kern="1200" dirty="0" smtClean="0">
                <a:solidFill>
                  <a:schemeClr val="tx1"/>
                </a:solidFill>
                <a:latin typeface="+mn-lt"/>
                <a:ea typeface="+mn-ea"/>
                <a:cs typeface="+mn-cs"/>
              </a:rPr>
              <a:t>Naturally, your family has a major role in establishing the values you cherish in your own life, and these might include a cultural bias toward certain moral positions. </a:t>
            </a:r>
          </a:p>
          <a:p>
            <a:pPr marL="171450" indent="-171450">
              <a:buFont typeface="Arial" pitchFamily="34" charset="0"/>
              <a:buChar char="•"/>
            </a:pPr>
            <a:r>
              <a:rPr lang="en-US" sz="1200" b="0" kern="1200" dirty="0" smtClean="0">
                <a:solidFill>
                  <a:schemeClr val="tx1"/>
                </a:solidFill>
                <a:latin typeface="+mn-lt"/>
                <a:ea typeface="+mn-ea"/>
                <a:cs typeface="+mn-cs"/>
              </a:rPr>
              <a:t>Your religious affiliation is another major influence in your ethical life, because most religions have established specific codes of ethical conduct. How these sets of ethics interact with the values of the larger culture is often challenging. Issues such as abortion, the death penalty, and war force confrontations between personal ethical systems and the larger society’s established legal-ethical system.</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As you mature, your life experiences also affect your personal ethics. Does the behavior you see around you make sense within the ethical principles that your family, your church, or your first-grade teacher taught you? Has your experience led you to abandon some ethical rules and adopt others? Have you modified how and when you apply these laws of conduct, depending on what is at stake?</a:t>
            </a:r>
          </a:p>
          <a:p>
            <a:pPr marL="171450" indent="-171450">
              <a:buFont typeface="Arial" pitchFamily="34" charset="0"/>
              <a:buChar char="•"/>
            </a:pPr>
            <a:endParaRPr lang="en-US" sz="1200" b="1" kern="1200" dirty="0">
              <a:solidFill>
                <a:schemeClr val="tx1"/>
              </a:solidFill>
              <a:latin typeface="+mn-lt"/>
              <a:ea typeface="+mn-ea"/>
              <a:cs typeface="+mn-cs"/>
            </a:endParaRPr>
          </a:p>
        </p:txBody>
      </p:sp>
    </p:spTree>
    <p:extLst>
      <p:ext uri="{BB962C8B-B14F-4D97-AF65-F5344CB8AC3E}">
        <p14:creationId xmlns:p14="http://schemas.microsoft.com/office/powerpoint/2010/main" xmlns="" val="4275788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7BED69D1-F160-49D6-B4D2-0C8516162FB9}" type="slidenum">
              <a:rPr lang="en-US">
                <a:solidFill>
                  <a:srgbClr val="000000"/>
                </a:solidFill>
              </a:rPr>
              <a:pPr/>
              <a:t>5</a:t>
            </a:fld>
            <a:endParaRPr lang="en-US">
              <a:solidFill>
                <a:srgbClr val="000000"/>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r>
              <a:rPr lang="en-US" sz="1200" b="1" i="0" u="none" strike="noStrike" kern="1200" baseline="0" dirty="0" smtClean="0">
                <a:solidFill>
                  <a:schemeClr val="tx1"/>
                </a:solidFill>
                <a:latin typeface="+mn-lt"/>
                <a:ea typeface="+mn-ea"/>
                <a:cs typeface="+mn-cs"/>
              </a:rPr>
              <a:t>Relativism</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Examples</a:t>
            </a:r>
          </a:p>
          <a:p>
            <a:r>
              <a:rPr lang="en-US" sz="1200" b="0" i="0" u="none" strike="noStrike" kern="1200" baseline="0" dirty="0" smtClean="0">
                <a:solidFill>
                  <a:schemeClr val="tx1"/>
                </a:solidFill>
                <a:latin typeface="+mn-lt"/>
                <a:ea typeface="+mn-ea"/>
                <a:cs typeface="+mn-cs"/>
              </a:rPr>
              <a:t>Topless bathing is prevalent in Europe but generally banned on public beaches in the United States</a:t>
            </a:r>
          </a:p>
          <a:p>
            <a:endParaRPr lang="en-US" sz="1200" b="1"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Divine Command Theory</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Examples</a:t>
            </a:r>
          </a:p>
          <a:p>
            <a:r>
              <a:rPr lang="en-US" sz="1200" b="0" i="0" u="none" strike="noStrike" kern="1200" baseline="0" dirty="0" smtClean="0">
                <a:solidFill>
                  <a:schemeClr val="tx1"/>
                </a:solidFill>
                <a:latin typeface="+mn-lt"/>
                <a:ea typeface="+mn-ea"/>
                <a:cs typeface="+mn-cs"/>
              </a:rPr>
              <a:t>Christians believe in rules such as the Ten Commandments</a:t>
            </a:r>
            <a:endParaRPr lang="en-US" dirty="0" smtClean="0"/>
          </a:p>
        </p:txBody>
      </p:sp>
    </p:spTree>
    <p:extLst>
      <p:ext uri="{BB962C8B-B14F-4D97-AF65-F5344CB8AC3E}">
        <p14:creationId xmlns:p14="http://schemas.microsoft.com/office/powerpoint/2010/main" xmlns="" val="3629916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7BED69D1-F160-49D6-B4D2-0C8516162FB9}" type="slidenum">
              <a:rPr lang="en-US">
                <a:solidFill>
                  <a:srgbClr val="000000"/>
                </a:solidFill>
              </a:rPr>
              <a:pPr/>
              <a:t>6</a:t>
            </a:fld>
            <a:endParaRPr lang="en-US">
              <a:solidFill>
                <a:srgbClr val="000000"/>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r>
              <a:rPr lang="en-US" sz="1200" b="1" i="0" u="none" strike="noStrike" kern="1200" baseline="0" dirty="0" smtClean="0">
                <a:solidFill>
                  <a:schemeClr val="tx1"/>
                </a:solidFill>
                <a:latin typeface="+mn-lt"/>
                <a:ea typeface="+mn-ea"/>
                <a:cs typeface="+mn-cs"/>
              </a:rPr>
              <a:t>Relativism</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Examples</a:t>
            </a:r>
          </a:p>
          <a:p>
            <a:r>
              <a:rPr lang="en-US" sz="1200" b="0" i="0" u="none" strike="noStrike" kern="1200" baseline="0" dirty="0" smtClean="0">
                <a:solidFill>
                  <a:schemeClr val="tx1"/>
                </a:solidFill>
                <a:latin typeface="+mn-lt"/>
                <a:ea typeface="+mn-ea"/>
                <a:cs typeface="+mn-cs"/>
              </a:rPr>
              <a:t>Topless bathing is prevalent in Europe but generally banned on public beaches in the United States</a:t>
            </a:r>
          </a:p>
          <a:p>
            <a:endParaRPr lang="en-US" sz="1200" b="1"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Divine Command Theory</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Examples</a:t>
            </a:r>
          </a:p>
          <a:p>
            <a:r>
              <a:rPr lang="en-US" sz="1200" b="0" i="0" u="none" strike="noStrike" kern="1200" baseline="0" dirty="0" smtClean="0">
                <a:solidFill>
                  <a:schemeClr val="tx1"/>
                </a:solidFill>
                <a:latin typeface="+mn-lt"/>
                <a:ea typeface="+mn-ea"/>
                <a:cs typeface="+mn-cs"/>
              </a:rPr>
              <a:t>Christians believe in rules such as the Ten Commandments</a:t>
            </a:r>
            <a:endParaRPr lang="en-US" dirty="0" smtClean="0"/>
          </a:p>
        </p:txBody>
      </p:sp>
    </p:spTree>
    <p:extLst>
      <p:ext uri="{BB962C8B-B14F-4D97-AF65-F5344CB8AC3E}">
        <p14:creationId xmlns:p14="http://schemas.microsoft.com/office/powerpoint/2010/main" xmlns="" val="3251155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7BED69D1-F160-49D6-B4D2-0C8516162FB9}" type="slidenum">
              <a:rPr lang="en-US">
                <a:solidFill>
                  <a:srgbClr val="000000"/>
                </a:solidFill>
              </a:rPr>
              <a:pPr/>
              <a:t>9</a:t>
            </a:fld>
            <a:endParaRPr lang="en-US">
              <a:solidFill>
                <a:srgbClr val="000000"/>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r>
              <a:rPr lang="en-US" sz="1200" b="1" i="0" u="none" strike="noStrike" kern="1200" baseline="0" dirty="0" smtClean="0">
                <a:solidFill>
                  <a:schemeClr val="tx1"/>
                </a:solidFill>
                <a:latin typeface="+mn-lt"/>
                <a:ea typeface="+mn-ea"/>
                <a:cs typeface="+mn-cs"/>
              </a:rPr>
              <a:t>Utilitarianism</a:t>
            </a:r>
          </a:p>
          <a:p>
            <a:r>
              <a:rPr lang="en-US" sz="1200" b="0" i="0" u="none" strike="noStrike" kern="1200" baseline="0" dirty="0" smtClean="0">
                <a:solidFill>
                  <a:schemeClr val="tx1"/>
                </a:solidFill>
                <a:latin typeface="+mn-lt"/>
                <a:ea typeface="+mn-ea"/>
                <a:cs typeface="+mn-cs"/>
              </a:rPr>
              <a:t>Examples</a:t>
            </a:r>
          </a:p>
          <a:p>
            <a:r>
              <a:rPr lang="en-US" sz="1200" b="0" i="0" u="none" strike="noStrike" kern="1200" baseline="0" dirty="0" smtClean="0">
                <a:solidFill>
                  <a:schemeClr val="tx1"/>
                </a:solidFill>
                <a:latin typeface="+mn-lt"/>
                <a:ea typeface="+mn-ea"/>
                <a:cs typeface="+mn-cs"/>
              </a:rPr>
              <a:t>Using weapons of mass destruction ends a war sooner and therefore saves lives otherwise destroyed by conventional fighting</a:t>
            </a:r>
          </a:p>
          <a:p>
            <a:r>
              <a:rPr lang="en-US" sz="1200" b="0" i="0" kern="1200" dirty="0" smtClean="0">
                <a:solidFill>
                  <a:schemeClr val="tx1"/>
                </a:solidFill>
                <a:latin typeface="+mn-lt"/>
                <a:ea typeface="+mn-ea"/>
                <a:cs typeface="+mn-cs"/>
              </a:rPr>
              <a:t>The use of torture in interrogation. A utilitarian would consider any action justified if it benefits the greatest number of people. they would hold the view that a criminal or prisoner of war, could be tortured and have his/her rights violated, if doing so would for instance, provide intelligence information that could make the majority of people safer. </a:t>
            </a:r>
            <a:r>
              <a:rPr lang="en-US" dirty="0" smtClean="0"/>
              <a:t/>
            </a:r>
            <a:br>
              <a:rPr lang="en-US" dirty="0" smtClean="0"/>
            </a:br>
            <a:r>
              <a:rPr lang="en-US" sz="1200" b="0" i="0" kern="1200" dirty="0" smtClean="0">
                <a:solidFill>
                  <a:schemeClr val="tx1"/>
                </a:solidFill>
                <a:latin typeface="+mn-lt"/>
                <a:ea typeface="+mn-ea"/>
                <a:cs typeface="+mn-cs"/>
              </a:rPr>
              <a:t>If that is not a good one, you could go with a hospital that has a limited amount of drugs or resources and had to choose between treating either a child or a brilliant scientist or some other person that could benefit society greatly. a utilitarian would hold the view that the scientist should be saved as he/she provides the greatest benefit to the greatest number of people, and the cost of the child's life would be justified.</a:t>
            </a:r>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Virtue Ethics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Examples</a:t>
            </a:r>
          </a:p>
          <a:p>
            <a:r>
              <a:rPr lang="en-US" sz="1200" b="0" i="0" u="none" strike="noStrike" kern="1200" baseline="0" dirty="0" smtClean="0">
                <a:solidFill>
                  <a:schemeClr val="tx1"/>
                </a:solidFill>
                <a:latin typeface="+mn-lt"/>
                <a:ea typeface="+mn-ea"/>
                <a:cs typeface="+mn-cs"/>
              </a:rPr>
              <a:t>A supervisor views the person who volunteered to clean up a park as a better person than the workers who are there because of court-ordered community service</a:t>
            </a:r>
            <a:endParaRPr lang="en-US" dirty="0" smtClean="0"/>
          </a:p>
        </p:txBody>
      </p:sp>
    </p:spTree>
    <p:extLst>
      <p:ext uri="{BB962C8B-B14F-4D97-AF65-F5344CB8AC3E}">
        <p14:creationId xmlns:p14="http://schemas.microsoft.com/office/powerpoint/2010/main" xmlns="" val="4216197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it’s impossible to pass laws</a:t>
            </a:r>
          </a:p>
          <a:p>
            <a:r>
              <a:rPr lang="en-US" sz="1200" b="0" i="0" u="none" strike="noStrike" kern="1200" baseline="0" dirty="0" smtClean="0">
                <a:solidFill>
                  <a:schemeClr val="tx1"/>
                </a:solidFill>
                <a:latin typeface="+mn-lt"/>
                <a:ea typeface="+mn-ea"/>
                <a:cs typeface="+mn-cs"/>
              </a:rPr>
              <a:t>that cover every possible behavior in which humans can engage. Therefore, ethics provide a general set of unwritten guidelines for people to follow.</a:t>
            </a:r>
            <a:endParaRPr lang="en-US" dirty="0"/>
          </a:p>
        </p:txBody>
      </p:sp>
      <p:sp>
        <p:nvSpPr>
          <p:cNvPr id="4" name="Slide Number Placeholder 3"/>
          <p:cNvSpPr>
            <a:spLocks noGrp="1"/>
          </p:cNvSpPr>
          <p:nvPr>
            <p:ph type="sldNum" sz="quarter" idx="10"/>
          </p:nvPr>
        </p:nvSpPr>
        <p:spPr/>
        <p:txBody>
          <a:bodyPr/>
          <a:lstStyle/>
          <a:p>
            <a:fld id="{277E2621-405C-4F83-9120-2E9601611C17}" type="slidenum">
              <a:rPr lang="en-US" smtClean="0"/>
              <a:pPr/>
              <a:t>10</a:t>
            </a:fld>
            <a:endParaRPr lang="en-US"/>
          </a:p>
        </p:txBody>
      </p:sp>
    </p:spTree>
    <p:extLst>
      <p:ext uri="{BB962C8B-B14F-4D97-AF65-F5344CB8AC3E}">
        <p14:creationId xmlns:p14="http://schemas.microsoft.com/office/powerpoint/2010/main" xmlns="" val="12031745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E61FA6EE-95A1-42AD-B780-F28FCB60BC0E}" type="slidenum">
              <a:rPr lang="en-US">
                <a:solidFill>
                  <a:srgbClr val="000000"/>
                </a:solidFill>
              </a:rPr>
              <a:pPr/>
              <a:t>11</a:t>
            </a:fld>
            <a:endParaRPr lang="en-US" dirty="0">
              <a:solidFill>
                <a:srgbClr val="000000"/>
              </a:solidFill>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You may have a set of personal ethics that guide your behavior, but do your ethics change when you go to work?</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Of course, your employer expects you to follow the rules of conduct established for the business.</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However, this doesn’t mean you need to blindly follow corporate practices that you feel are unethical or detrimental to society.</a:t>
            </a:r>
            <a:endParaRPr lang="en-US" dirty="0" smtClean="0"/>
          </a:p>
        </p:txBody>
      </p:sp>
    </p:spTree>
    <p:extLst>
      <p:ext uri="{BB962C8B-B14F-4D97-AF65-F5344CB8AC3E}">
        <p14:creationId xmlns:p14="http://schemas.microsoft.com/office/powerpoint/2010/main" xmlns="" val="37885961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E58B3EE0-81FF-44F9-A73F-BAC21F27D76C}" type="slidenum">
              <a:rPr lang="en-US">
                <a:solidFill>
                  <a:srgbClr val="000000"/>
                </a:solidFill>
              </a:rPr>
              <a:pPr/>
              <a:t>12</a:t>
            </a:fld>
            <a:endParaRPr lang="en-US" dirty="0">
              <a:solidFill>
                <a:srgbClr val="000000"/>
              </a:solidFill>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Because technology moves faster than rules can be formulated to govern it, the way technology is used is often left up to the individual and the guidance of one’s personal ethics.</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Ethical considerations are complex, and reasonable people can have different, yet equally valid, views. We present alternative viewpoints in each setting for you to consider and discuss.</a:t>
            </a:r>
            <a:endParaRPr lang="en-US" sz="1200" kern="1200" dirty="0" smtClean="0">
              <a:solidFill>
                <a:schemeClr val="tx1"/>
              </a:solidFill>
              <a:latin typeface="+mn-lt"/>
              <a:ea typeface="+mn-ea"/>
              <a:cs typeface="+mn-cs"/>
            </a:endParaRPr>
          </a:p>
        </p:txBody>
      </p:sp>
    </p:spTree>
    <p:extLst>
      <p:ext uri="{BB962C8B-B14F-4D97-AF65-F5344CB8AC3E}">
        <p14:creationId xmlns:p14="http://schemas.microsoft.com/office/powerpoint/2010/main" xmlns="" val="35035486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i="1"/>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lvl1pPr>
              <a:defRPr>
                <a:latin typeface="+mj-lt"/>
                <a:cs typeface="Arial" pitchFamily="34" charset="0"/>
              </a:defRPr>
            </a:lvl1pPr>
          </a:lstStyle>
          <a:p>
            <a:r>
              <a:rPr lang="en-US" smtClean="0"/>
              <a:t>Copyright © 2014  Pearson Education, Inc. Publishing as Prentice Hall</a:t>
            </a:r>
            <a:endParaRPr lang="en-US" dirty="0"/>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3C5A0288-DE65-4327-81AA-3D0ED474C7D0}" type="slidenum">
              <a:rPr lang="en-US" smtClean="0"/>
              <a:pPr/>
              <a:t>‹#›</a:t>
            </a:fld>
            <a:endParaRPr lang="en-US" dirty="0"/>
          </a:p>
        </p:txBody>
      </p:sp>
    </p:spTree>
    <p:extLst>
      <p:ext uri="{BB962C8B-B14F-4D97-AF65-F5344CB8AC3E}">
        <p14:creationId xmlns:p14="http://schemas.microsoft.com/office/powerpoint/2010/main" xmlns="" val="1897869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lvl1pPr>
              <a:defRPr>
                <a:latin typeface="+mj-lt"/>
                <a:cs typeface="Arial" pitchFamily="34" charset="0"/>
              </a:defRPr>
            </a:lvl1pPr>
          </a:lstStyle>
          <a:p>
            <a:r>
              <a:rPr lang="en-US" smtClean="0"/>
              <a:t>Copyright © 2014  Pearson Education, Inc. Publishing as Prentice Hall</a:t>
            </a:r>
            <a:endParaRPr lang="en-US" dirty="0"/>
          </a:p>
        </p:txBody>
      </p:sp>
      <p:sp>
        <p:nvSpPr>
          <p:cNvPr id="6" name="Slide Number Placeholder 5"/>
          <p:cNvSpPr>
            <a:spLocks noGrp="1"/>
          </p:cNvSpPr>
          <p:nvPr>
            <p:ph type="sldNum" sz="quarter" idx="12"/>
          </p:nvPr>
        </p:nvSpPr>
        <p:spPr/>
        <p:txBody>
          <a:bodyPr/>
          <a:lstStyle/>
          <a:p>
            <a:fld id="{3C5A0288-DE65-4327-81AA-3D0ED474C7D0}" type="slidenum">
              <a:rPr lang="en-US" smtClean="0"/>
              <a:pPr/>
              <a:t>‹#›</a:t>
            </a:fld>
            <a:endParaRPr lang="en-US"/>
          </a:p>
        </p:txBody>
      </p:sp>
    </p:spTree>
    <p:extLst>
      <p:ext uri="{BB962C8B-B14F-4D97-AF65-F5344CB8AC3E}">
        <p14:creationId xmlns:p14="http://schemas.microsoft.com/office/powerpoint/2010/main" xmlns="" val="1007542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lvl1pPr>
              <a:defRPr>
                <a:latin typeface="+mj-lt"/>
                <a:cs typeface="Arial" pitchFamily="34" charset="0"/>
              </a:defRPr>
            </a:lvl1pPr>
          </a:lstStyle>
          <a:p>
            <a:r>
              <a:rPr lang="en-US" smtClean="0"/>
              <a:t>Copyright © 2014  Pearson Education, Inc. Publishing as Prentice Hall</a:t>
            </a:r>
            <a:endParaRPr lang="en-US" dirty="0"/>
          </a:p>
        </p:txBody>
      </p:sp>
      <p:sp>
        <p:nvSpPr>
          <p:cNvPr id="7" name="Slide Number Placeholder 6"/>
          <p:cNvSpPr>
            <a:spLocks noGrp="1"/>
          </p:cNvSpPr>
          <p:nvPr>
            <p:ph type="sldNum" sz="quarter" idx="12"/>
          </p:nvPr>
        </p:nvSpPr>
        <p:spPr/>
        <p:txBody>
          <a:bodyPr/>
          <a:lstStyle/>
          <a:p>
            <a:fld id="{3C5A0288-DE65-4327-81AA-3D0ED474C7D0}" type="slidenum">
              <a:rPr lang="en-US" smtClean="0"/>
              <a:pPr/>
              <a:t>‹#›</a:t>
            </a:fld>
            <a:endParaRPr lang="en-US"/>
          </a:p>
        </p:txBody>
      </p:sp>
    </p:spTree>
    <p:extLst>
      <p:ext uri="{BB962C8B-B14F-4D97-AF65-F5344CB8AC3E}">
        <p14:creationId xmlns:p14="http://schemas.microsoft.com/office/powerpoint/2010/main" xmlns="" val="1235505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28600"/>
            <a:ext cx="8382000" cy="10668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7244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533400" y="6552973"/>
            <a:ext cx="6400800" cy="274320"/>
          </a:xfrm>
          <a:prstGeom prst="rect">
            <a:avLst/>
          </a:prstGeom>
        </p:spPr>
        <p:txBody>
          <a:bodyPr vert="horz" lIns="91440" tIns="45720" rIns="91440" bIns="45720" rtlCol="0" anchor="ctr"/>
          <a:lstStyle>
            <a:lvl1pPr algn="l">
              <a:defRPr sz="1200">
                <a:solidFill>
                  <a:schemeClr val="bg1"/>
                </a:solidFill>
                <a:latin typeface="+mj-lt"/>
                <a:cs typeface="Arial" pitchFamily="34" charset="0"/>
              </a:defRPr>
            </a:lvl1pPr>
          </a:lstStyle>
          <a:p>
            <a:r>
              <a:rPr lang="en-US" dirty="0" smtClean="0"/>
              <a:t>Copyright © 2014  Pearson Education, Inc. Publishing as Prentice Hall</a:t>
            </a:r>
            <a:endParaRPr lang="en-US" dirty="0"/>
          </a:p>
        </p:txBody>
      </p:sp>
      <p:sp>
        <p:nvSpPr>
          <p:cNvPr id="6" name="Slide Number Placeholder 5"/>
          <p:cNvSpPr>
            <a:spLocks noGrp="1"/>
          </p:cNvSpPr>
          <p:nvPr>
            <p:ph type="sldNum" sz="quarter" idx="4"/>
          </p:nvPr>
        </p:nvSpPr>
        <p:spPr>
          <a:xfrm>
            <a:off x="7315200" y="6583680"/>
            <a:ext cx="1371600" cy="274320"/>
          </a:xfrm>
          <a:prstGeom prst="rect">
            <a:avLst/>
          </a:prstGeom>
        </p:spPr>
        <p:txBody>
          <a:bodyPr vert="horz" lIns="91440" tIns="45720" rIns="91440" bIns="45720" rtlCol="0" anchor="ctr"/>
          <a:lstStyle>
            <a:lvl1pPr algn="r">
              <a:defRPr sz="1400">
                <a:solidFill>
                  <a:schemeClr val="bg1"/>
                </a:solidFill>
              </a:defRPr>
            </a:lvl1pPr>
          </a:lstStyle>
          <a:p>
            <a:fld id="{3C5A0288-DE65-4327-81AA-3D0ED474C7D0}" type="slidenum">
              <a:rPr lang="en-US" smtClean="0"/>
              <a:pPr/>
              <a:t>‹#›</a:t>
            </a:fld>
            <a:endParaRPr lang="en-US" dirty="0"/>
          </a:p>
        </p:txBody>
      </p:sp>
    </p:spTree>
    <p:extLst>
      <p:ext uri="{BB962C8B-B14F-4D97-AF65-F5344CB8AC3E}">
        <p14:creationId xmlns:p14="http://schemas.microsoft.com/office/powerpoint/2010/main" xmlns="" val="1967678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hf hdr="0" dt="0"/>
  <p:txStyles>
    <p:titleStyle>
      <a:lvl1pPr algn="ctr" defTabSz="914400" rtl="0" eaLnBrk="1" latinLnBrk="0" hangingPunct="1">
        <a:spcBef>
          <a:spcPct val="0"/>
        </a:spcBef>
        <a:buNone/>
        <a:defRPr sz="4400" b="0" kern="1200">
          <a:solidFill>
            <a:srgbClr val="004578"/>
          </a:solidFill>
          <a:effectLst>
            <a:outerShdw blurRad="38100" dist="38100" dir="2700000" algn="tl">
              <a:srgbClr val="000000">
                <a:alpha val="43137"/>
              </a:srgbClr>
            </a:outerShdw>
          </a:effectLst>
          <a:latin typeface="Arial" pitchFamily="34" charset="0"/>
          <a:ea typeface="+mj-ea"/>
          <a:cs typeface="Arial" pitchFamily="34" charset="0"/>
        </a:defRPr>
      </a:lvl1pPr>
    </p:titleStyle>
    <p:bodyStyle>
      <a:lvl1pPr marL="342900" indent="-342900" algn="l" defTabSz="914400" rtl="0" eaLnBrk="1" latinLnBrk="0" hangingPunct="1">
        <a:lnSpc>
          <a:spcPct val="114000"/>
        </a:lnSpc>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lnSpc>
          <a:spcPct val="114000"/>
        </a:lnSpc>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lnSpc>
          <a:spcPct val="114000"/>
        </a:lnSpc>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lnSpc>
          <a:spcPct val="114000"/>
        </a:lnSpc>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lnSpc>
          <a:spcPct val="114000"/>
        </a:lnSpc>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Information Technology Ethics</a:t>
            </a:r>
            <a:br>
              <a:rPr lang="en-US" dirty="0" smtClean="0"/>
            </a:br>
            <a:endParaRPr lang="en-US" dirty="0"/>
          </a:p>
        </p:txBody>
      </p:sp>
      <p:sp>
        <p:nvSpPr>
          <p:cNvPr id="4" name="Footer Placeholder 3"/>
          <p:cNvSpPr>
            <a:spLocks noGrp="1"/>
          </p:cNvSpPr>
          <p:nvPr>
            <p:ph type="ftr" sz="quarter" idx="11"/>
          </p:nvPr>
        </p:nvSpPr>
        <p:spPr/>
        <p:txBody>
          <a:bodyPr/>
          <a:lstStyle/>
          <a:p>
            <a:r>
              <a:rPr lang="en-US" smtClean="0">
                <a:solidFill>
                  <a:prstClr val="black">
                    <a:tint val="75000"/>
                  </a:prstClr>
                </a:solidFill>
              </a:rPr>
              <a:t>Copyright © 2014  Pearson Education, Inc. Publishing as Prentice Hall</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C5A0288-DE65-4327-81AA-3D0ED474C7D0}" type="slidenum">
              <a:rPr lang="en-US" smtClean="0"/>
              <a:pPr/>
              <a:t>1</a:t>
            </a:fld>
            <a:endParaRPr lang="en-US" dirty="0"/>
          </a:p>
        </p:txBody>
      </p:sp>
    </p:spTree>
    <p:extLst>
      <p:ext uri="{BB962C8B-B14F-4D97-AF65-F5344CB8AC3E}">
        <p14:creationId xmlns:p14="http://schemas.microsoft.com/office/powerpoint/2010/main" xmlns="" val="40933452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fontScale="90000"/>
          </a:bodyPr>
          <a:lstStyle/>
          <a:p>
            <a:r>
              <a:rPr lang="en-US" dirty="0"/>
              <a:t>What is Ethics?</a:t>
            </a:r>
            <a:br>
              <a:rPr lang="en-US" dirty="0"/>
            </a:br>
            <a:r>
              <a:rPr lang="en-US" sz="3100" dirty="0"/>
              <a:t>Doesn't Everyone </a:t>
            </a:r>
            <a:r>
              <a:rPr lang="en-US" sz="3100" dirty="0" smtClean="0"/>
              <a:t>have the Same Basic Ethics</a:t>
            </a:r>
            <a:r>
              <a:rPr lang="en-US" sz="3100" dirty="0"/>
              <a:t>?</a:t>
            </a:r>
          </a:p>
        </p:txBody>
      </p:sp>
      <p:sp>
        <p:nvSpPr>
          <p:cNvPr id="3" name="Content Placeholder 2"/>
          <p:cNvSpPr>
            <a:spLocks noGrp="1"/>
          </p:cNvSpPr>
          <p:nvPr>
            <p:ph idx="1"/>
          </p:nvPr>
        </p:nvSpPr>
        <p:spPr>
          <a:xfrm>
            <a:off x="457200" y="1600200"/>
            <a:ext cx="8229600" cy="4724400"/>
          </a:xfrm>
        </p:spPr>
        <p:txBody>
          <a:bodyPr>
            <a:normAutofit/>
          </a:bodyPr>
          <a:lstStyle/>
          <a:p>
            <a:pPr>
              <a:spcAft>
                <a:spcPts val="600"/>
              </a:spcAft>
            </a:pPr>
            <a:r>
              <a:rPr lang="en-US" dirty="0" smtClean="0"/>
              <a:t>Laws are formal</a:t>
            </a:r>
            <a:r>
              <a:rPr lang="en-US" dirty="0"/>
              <a:t>, </a:t>
            </a:r>
            <a:r>
              <a:rPr lang="en-US" dirty="0" smtClean="0"/>
              <a:t>written standards</a:t>
            </a:r>
          </a:p>
          <a:p>
            <a:pPr lvl="1">
              <a:spcAft>
                <a:spcPts val="600"/>
              </a:spcAft>
            </a:pPr>
            <a:r>
              <a:rPr lang="en-US" dirty="0" smtClean="0"/>
              <a:t>Designed </a:t>
            </a:r>
            <a:r>
              <a:rPr lang="en-US" dirty="0"/>
              <a:t>to apply to </a:t>
            </a:r>
            <a:r>
              <a:rPr lang="en-US" dirty="0" smtClean="0"/>
              <a:t>everyone</a:t>
            </a:r>
          </a:p>
          <a:p>
            <a:pPr lvl="1">
              <a:spcAft>
                <a:spcPts val="600"/>
              </a:spcAft>
            </a:pPr>
            <a:r>
              <a:rPr lang="en-US" dirty="0" smtClean="0"/>
              <a:t>Enforced </a:t>
            </a:r>
            <a:r>
              <a:rPr lang="en-US" dirty="0"/>
              <a:t>by government </a:t>
            </a:r>
            <a:r>
              <a:rPr lang="en-US" dirty="0" smtClean="0"/>
              <a:t>agencies</a:t>
            </a:r>
          </a:p>
          <a:p>
            <a:pPr>
              <a:spcAft>
                <a:spcPts val="600"/>
              </a:spcAft>
            </a:pPr>
            <a:r>
              <a:rPr lang="en-US" dirty="0" smtClean="0"/>
              <a:t>Ethics is </a:t>
            </a:r>
            <a:r>
              <a:rPr lang="en-US" dirty="0"/>
              <a:t>needed to provide a general set of unwritten guidelines</a:t>
            </a:r>
          </a:p>
        </p:txBody>
      </p:sp>
      <p:sp>
        <p:nvSpPr>
          <p:cNvPr id="4" name="Footer Placeholder 3"/>
          <p:cNvSpPr>
            <a:spLocks noGrp="1"/>
          </p:cNvSpPr>
          <p:nvPr>
            <p:ph type="ftr" sz="quarter" idx="11"/>
          </p:nvPr>
        </p:nvSpPr>
        <p:spPr/>
        <p:txBody>
          <a:bodyPr/>
          <a:lstStyle/>
          <a:p>
            <a:r>
              <a:rPr lang="en-US" smtClean="0"/>
              <a:t>Copyright © 2014  Pearson Education, Inc. Publishing as Prentice Hall</a:t>
            </a:r>
            <a:endParaRPr lang="en-US" dirty="0"/>
          </a:p>
        </p:txBody>
      </p:sp>
      <p:sp>
        <p:nvSpPr>
          <p:cNvPr id="5" name="Slide Number Placeholder 4"/>
          <p:cNvSpPr>
            <a:spLocks noGrp="1"/>
          </p:cNvSpPr>
          <p:nvPr>
            <p:ph type="sldNum" sz="quarter" idx="12"/>
          </p:nvPr>
        </p:nvSpPr>
        <p:spPr/>
        <p:txBody>
          <a:bodyPr/>
          <a:lstStyle/>
          <a:p>
            <a:fld id="{3C5A0288-DE65-4327-81AA-3D0ED474C7D0}" type="slidenum">
              <a:rPr lang="en-US" smtClean="0"/>
              <a:pPr/>
              <a:t>10</a:t>
            </a:fld>
            <a:endParaRPr lang="en-US"/>
          </a:p>
        </p:txBody>
      </p:sp>
    </p:spTree>
    <p:extLst>
      <p:ext uri="{BB962C8B-B14F-4D97-AF65-F5344CB8AC3E}">
        <p14:creationId xmlns:p14="http://schemas.microsoft.com/office/powerpoint/2010/main" xmlns="" val="22465442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943600" y="3886200"/>
            <a:ext cx="2710015" cy="2314676"/>
          </a:xfrm>
          <a:prstGeom prst="rect">
            <a:avLst/>
          </a:prstGeom>
        </p:spPr>
      </p:pic>
      <p:sp>
        <p:nvSpPr>
          <p:cNvPr id="116738" name="Rectangle 2"/>
          <p:cNvSpPr>
            <a:spLocks noGrp="1" noChangeArrowheads="1"/>
          </p:cNvSpPr>
          <p:nvPr>
            <p:ph type="title"/>
          </p:nvPr>
        </p:nvSpPr>
        <p:spPr/>
        <p:txBody>
          <a:bodyPr anchor="ctr">
            <a:normAutofit fontScale="90000"/>
          </a:bodyPr>
          <a:lstStyle/>
          <a:p>
            <a:pPr>
              <a:defRPr/>
            </a:pPr>
            <a:r>
              <a:rPr lang="en-US" dirty="0"/>
              <a:t>Ethics</a:t>
            </a:r>
            <a:r>
              <a:rPr lang="en-US" sz="7200" dirty="0"/>
              <a:t/>
            </a:r>
            <a:br>
              <a:rPr lang="en-US" sz="7200" dirty="0"/>
            </a:br>
            <a:r>
              <a:rPr lang="en-US" sz="2700" dirty="0"/>
              <a:t>Personal Ethics and Your Work Life</a:t>
            </a:r>
            <a:endParaRPr lang="en-US" sz="2025" dirty="0"/>
          </a:p>
        </p:txBody>
      </p:sp>
      <p:sp>
        <p:nvSpPr>
          <p:cNvPr id="116739" name="Rectangle 3"/>
          <p:cNvSpPr>
            <a:spLocks noGrp="1" noChangeArrowheads="1"/>
          </p:cNvSpPr>
          <p:nvPr>
            <p:ph idx="1"/>
          </p:nvPr>
        </p:nvSpPr>
        <p:spPr>
          <a:xfrm>
            <a:off x="641856" y="1399901"/>
            <a:ext cx="7608023" cy="4010299"/>
          </a:xfrm>
        </p:spPr>
        <p:txBody>
          <a:bodyPr>
            <a:noAutofit/>
          </a:bodyPr>
          <a:lstStyle/>
          <a:p>
            <a:pPr>
              <a:spcAft>
                <a:spcPts val="450"/>
              </a:spcAft>
            </a:pPr>
            <a:r>
              <a:rPr lang="en-US" sz="2800" dirty="0" smtClean="0">
                <a:effectLst/>
              </a:rPr>
              <a:t>Do your ethics </a:t>
            </a:r>
            <a:r>
              <a:rPr lang="en-US" sz="2800" dirty="0" smtClean="0"/>
              <a:t>change</a:t>
            </a:r>
            <a:r>
              <a:rPr lang="en-US" sz="2800" dirty="0" smtClean="0">
                <a:effectLst/>
              </a:rPr>
              <a:t> when you go to work?</a:t>
            </a:r>
          </a:p>
          <a:p>
            <a:pPr lvl="1">
              <a:spcAft>
                <a:spcPts val="450"/>
              </a:spcAft>
            </a:pPr>
            <a:r>
              <a:rPr lang="en-US" sz="2000" dirty="0" smtClean="0">
                <a:effectLst/>
              </a:rPr>
              <a:t>Employers expect you to follow ethics and rules of conduct</a:t>
            </a:r>
          </a:p>
          <a:p>
            <a:pPr lvl="1">
              <a:spcAft>
                <a:spcPts val="450"/>
              </a:spcAft>
            </a:pPr>
            <a:r>
              <a:rPr lang="en-US" sz="2000" dirty="0"/>
              <a:t>Do not blindly follow unethical </a:t>
            </a:r>
            <a:r>
              <a:rPr lang="en-US" sz="2000" dirty="0" smtClean="0"/>
              <a:t>practices</a:t>
            </a:r>
          </a:p>
          <a:p>
            <a:pPr lvl="2">
              <a:spcAft>
                <a:spcPts val="450"/>
              </a:spcAft>
            </a:pPr>
            <a:r>
              <a:rPr lang="en-US" sz="1800" dirty="0" smtClean="0"/>
              <a:t>Whistle Blowers – reporting your employer</a:t>
            </a:r>
          </a:p>
          <a:p>
            <a:pPr lvl="2">
              <a:spcAft>
                <a:spcPts val="450"/>
              </a:spcAft>
            </a:pPr>
            <a:r>
              <a:rPr lang="en-US" sz="1800" dirty="0" smtClean="0"/>
              <a:t>Paid cash and collect unemployment</a:t>
            </a:r>
          </a:p>
          <a:p>
            <a:pPr lvl="1">
              <a:spcAft>
                <a:spcPts val="450"/>
              </a:spcAft>
            </a:pPr>
            <a:r>
              <a:rPr lang="en-US" sz="2000" dirty="0" smtClean="0"/>
              <a:t>Control character outside of work</a:t>
            </a:r>
          </a:p>
          <a:p>
            <a:pPr lvl="2">
              <a:spcAft>
                <a:spcPts val="450"/>
              </a:spcAft>
            </a:pPr>
            <a:r>
              <a:rPr lang="en-US" sz="1800" dirty="0" smtClean="0"/>
              <a:t>Facebook Comments</a:t>
            </a:r>
          </a:p>
          <a:p>
            <a:pPr lvl="1">
              <a:spcAft>
                <a:spcPts val="450"/>
              </a:spcAft>
            </a:pPr>
            <a:endParaRPr lang="en-US" sz="2000" dirty="0"/>
          </a:p>
        </p:txBody>
      </p:sp>
      <p:sp>
        <p:nvSpPr>
          <p:cNvPr id="3" name="Footer Placeholder 2"/>
          <p:cNvSpPr>
            <a:spLocks noGrp="1"/>
          </p:cNvSpPr>
          <p:nvPr>
            <p:ph type="ftr" sz="quarter" idx="11"/>
          </p:nvPr>
        </p:nvSpPr>
        <p:spPr/>
        <p:txBody>
          <a:bodyPr/>
          <a:lstStyle/>
          <a:p>
            <a:r>
              <a:rPr lang="en-US" smtClean="0"/>
              <a:t>Copyright © 2017 Pearson Education, Inc.</a:t>
            </a:r>
            <a:endParaRPr lang="en-US" dirty="0"/>
          </a:p>
        </p:txBody>
      </p:sp>
      <p:sp>
        <p:nvSpPr>
          <p:cNvPr id="4" name="Slide Number Placeholder 3"/>
          <p:cNvSpPr>
            <a:spLocks noGrp="1"/>
          </p:cNvSpPr>
          <p:nvPr>
            <p:ph type="sldNum" sz="quarter" idx="12"/>
          </p:nvPr>
        </p:nvSpPr>
        <p:spPr>
          <a:xfrm>
            <a:off x="7886700" y="5726430"/>
            <a:ext cx="726359" cy="273844"/>
          </a:xfrm>
        </p:spPr>
        <p:txBody>
          <a:bodyPr/>
          <a:lstStyle/>
          <a:p>
            <a:r>
              <a:rPr lang="en-US" dirty="0" smtClean="0"/>
              <a:t>TIF Ethics </a:t>
            </a:r>
            <a:fld id="{3C5A0288-DE65-4327-81AA-3D0ED474C7D0}" type="slidenum">
              <a:rPr lang="en-US" smtClean="0"/>
              <a:pPr/>
              <a:t>11</a:t>
            </a:fld>
            <a:endParaRPr lang="en-US" dirty="0"/>
          </a:p>
        </p:txBody>
      </p:sp>
    </p:spTree>
    <p:extLst>
      <p:ext uri="{BB962C8B-B14F-4D97-AF65-F5344CB8AC3E}">
        <p14:creationId xmlns:p14="http://schemas.microsoft.com/office/powerpoint/2010/main" xmlns="" val="47297746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normAutofit fontScale="90000"/>
          </a:bodyPr>
          <a:lstStyle/>
          <a:p>
            <a:pPr eaLnBrk="1" hangingPunct="1">
              <a:defRPr/>
            </a:pPr>
            <a:r>
              <a:rPr lang="en-US" dirty="0" smtClean="0"/>
              <a:t>Technology and Ethics: How One Affects the Other</a:t>
            </a:r>
            <a:endParaRPr lang="en-US" sz="2700" dirty="0"/>
          </a:p>
        </p:txBody>
      </p:sp>
      <p:sp>
        <p:nvSpPr>
          <p:cNvPr id="117763" name="Rectangle 3"/>
          <p:cNvSpPr>
            <a:spLocks noGrp="1" noChangeArrowheads="1"/>
          </p:cNvSpPr>
          <p:nvPr>
            <p:ph idx="1"/>
          </p:nvPr>
        </p:nvSpPr>
        <p:spPr/>
        <p:txBody>
          <a:bodyPr>
            <a:normAutofit/>
          </a:bodyPr>
          <a:lstStyle/>
          <a:p>
            <a:pPr>
              <a:spcAft>
                <a:spcPts val="900"/>
              </a:spcAft>
            </a:pPr>
            <a:r>
              <a:rPr lang="en-US" dirty="0" smtClean="0">
                <a:effectLst/>
              </a:rPr>
              <a:t>Technology </a:t>
            </a:r>
            <a:r>
              <a:rPr lang="en-US" dirty="0" smtClean="0"/>
              <a:t>moves </a:t>
            </a:r>
            <a:r>
              <a:rPr lang="en-US" dirty="0"/>
              <a:t>faster than rules can be </a:t>
            </a:r>
            <a:r>
              <a:rPr lang="en-US" dirty="0" smtClean="0"/>
              <a:t>formulated</a:t>
            </a:r>
            <a:endParaRPr lang="en-US" dirty="0"/>
          </a:p>
          <a:p>
            <a:pPr>
              <a:spcAft>
                <a:spcPts val="900"/>
              </a:spcAft>
            </a:pPr>
            <a:r>
              <a:rPr lang="en-US" dirty="0" smtClean="0">
                <a:effectLst/>
              </a:rPr>
              <a:t>Use of technology is often left up to the individual</a:t>
            </a:r>
          </a:p>
          <a:p>
            <a:pPr>
              <a:spcAft>
                <a:spcPts val="900"/>
              </a:spcAft>
            </a:pPr>
            <a:r>
              <a:rPr lang="en-US" dirty="0" smtClean="0"/>
              <a:t>Ethical considerations are never clear-cut</a:t>
            </a:r>
          </a:p>
        </p:txBody>
      </p:sp>
      <p:sp>
        <p:nvSpPr>
          <p:cNvPr id="2" name="Footer Placeholder 1"/>
          <p:cNvSpPr>
            <a:spLocks noGrp="1"/>
          </p:cNvSpPr>
          <p:nvPr>
            <p:ph type="ftr" sz="quarter" idx="11"/>
          </p:nvPr>
        </p:nvSpPr>
        <p:spPr/>
        <p:txBody>
          <a:bodyPr/>
          <a:lstStyle/>
          <a:p>
            <a:r>
              <a:rPr lang="en-US" smtClean="0"/>
              <a:t>Copyright © 2017 Pearson Education, Inc.</a:t>
            </a:r>
            <a:endParaRPr lang="en-US" dirty="0"/>
          </a:p>
        </p:txBody>
      </p:sp>
      <p:sp>
        <p:nvSpPr>
          <p:cNvPr id="4" name="Slide Number Placeholder 3"/>
          <p:cNvSpPr>
            <a:spLocks noGrp="1"/>
          </p:cNvSpPr>
          <p:nvPr>
            <p:ph type="sldNum" sz="quarter" idx="12"/>
          </p:nvPr>
        </p:nvSpPr>
        <p:spPr>
          <a:xfrm>
            <a:off x="7886700" y="5726430"/>
            <a:ext cx="718985" cy="273844"/>
          </a:xfrm>
        </p:spPr>
        <p:txBody>
          <a:bodyPr/>
          <a:lstStyle/>
          <a:p>
            <a:r>
              <a:rPr lang="en-US" dirty="0" smtClean="0"/>
              <a:t>TIF Ethics </a:t>
            </a:r>
            <a:fld id="{3C5A0288-DE65-4327-81AA-3D0ED474C7D0}" type="slidenum">
              <a:rPr lang="en-US" smtClean="0"/>
              <a:pPr/>
              <a:t>12</a:t>
            </a:fld>
            <a:endParaRPr lang="en-US" dirty="0"/>
          </a:p>
        </p:txBody>
      </p:sp>
    </p:spTree>
    <p:extLst>
      <p:ext uri="{BB962C8B-B14F-4D97-AF65-F5344CB8AC3E}">
        <p14:creationId xmlns:p14="http://schemas.microsoft.com/office/powerpoint/2010/main" xmlns="" val="57755947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Technology and </a:t>
            </a:r>
            <a:r>
              <a:rPr lang="en-US" dirty="0" smtClean="0"/>
              <a:t>Ethics: How One Affects </a:t>
            </a:r>
            <a:r>
              <a:rPr lang="en-US" dirty="0"/>
              <a:t>the Other</a:t>
            </a:r>
            <a:endParaRPr lang="en-US" sz="3000" dirty="0"/>
          </a:p>
        </p:txBody>
      </p:sp>
      <p:sp>
        <p:nvSpPr>
          <p:cNvPr id="3" name="Footer Placeholder 2"/>
          <p:cNvSpPr>
            <a:spLocks noGrp="1"/>
          </p:cNvSpPr>
          <p:nvPr>
            <p:ph type="ftr" sz="quarter" idx="11"/>
          </p:nvPr>
        </p:nvSpPr>
        <p:spPr/>
        <p:txBody>
          <a:bodyPr/>
          <a:lstStyle/>
          <a:p>
            <a:r>
              <a:rPr lang="en-US" smtClean="0"/>
              <a:t>Copyright © 2017 Pearson Education, Inc.</a:t>
            </a:r>
            <a:endParaRPr lang="en-US" dirty="0"/>
          </a:p>
        </p:txBody>
      </p:sp>
      <p:sp>
        <p:nvSpPr>
          <p:cNvPr id="5" name="Slide Number Placeholder 4"/>
          <p:cNvSpPr>
            <a:spLocks noGrp="1"/>
          </p:cNvSpPr>
          <p:nvPr>
            <p:ph type="sldNum" sz="quarter" idx="12"/>
          </p:nvPr>
        </p:nvSpPr>
        <p:spPr>
          <a:xfrm>
            <a:off x="7886701" y="5726430"/>
            <a:ext cx="718985" cy="273844"/>
          </a:xfrm>
        </p:spPr>
        <p:txBody>
          <a:bodyPr/>
          <a:lstStyle/>
          <a:p>
            <a:r>
              <a:rPr lang="en-US" dirty="0" smtClean="0"/>
              <a:t>TIF Ethics </a:t>
            </a:r>
            <a:fld id="{3C5A0288-DE65-4327-81AA-3D0ED474C7D0}" type="slidenum">
              <a:rPr lang="en-US" smtClean="0"/>
              <a:pPr/>
              <a:t>13</a:t>
            </a:fld>
            <a:endParaRPr lang="en-US" dirty="0"/>
          </a:p>
        </p:txBody>
      </p:sp>
      <p:sp>
        <p:nvSpPr>
          <p:cNvPr id="8" name="TextBox 7"/>
          <p:cNvSpPr txBox="1"/>
          <p:nvPr/>
        </p:nvSpPr>
        <p:spPr>
          <a:xfrm>
            <a:off x="990600" y="1654576"/>
            <a:ext cx="6335974" cy="461665"/>
          </a:xfrm>
          <a:prstGeom prst="rect">
            <a:avLst/>
          </a:prstGeom>
          <a:noFill/>
        </p:spPr>
        <p:txBody>
          <a:bodyPr wrap="square" rtlCol="0">
            <a:spAutoFit/>
          </a:bodyPr>
          <a:lstStyle/>
          <a:p>
            <a:pPr marL="214313" indent="-214313">
              <a:spcAft>
                <a:spcPts val="900"/>
              </a:spcAft>
              <a:buFont typeface="Arial" panose="020B0604020202020204" pitchFamily="34" charset="0"/>
              <a:buChar char="•"/>
            </a:pPr>
            <a:r>
              <a:rPr lang="en-US" sz="2400" dirty="0">
                <a:solidFill>
                  <a:srgbClr val="0070C0"/>
                </a:solidFill>
                <a:latin typeface="Arial" panose="020B0604020202020204" pitchFamily="34" charset="0"/>
                <a:cs typeface="Arial" panose="020B0604020202020204" pitchFamily="34" charset="0"/>
              </a:rPr>
              <a:t>Ethics in computing</a:t>
            </a:r>
          </a:p>
        </p:txBody>
      </p:sp>
      <p:pic>
        <p:nvPicPr>
          <p:cNvPr id="4" name="Picture 3"/>
          <p:cNvPicPr>
            <a:picLocks noChangeAspect="1"/>
          </p:cNvPicPr>
          <p:nvPr/>
        </p:nvPicPr>
        <p:blipFill>
          <a:blip r:embed="rId3" cstate="print"/>
          <a:stretch>
            <a:fillRect/>
          </a:stretch>
        </p:blipFill>
        <p:spPr>
          <a:xfrm>
            <a:off x="925077" y="2337775"/>
            <a:ext cx="7680609" cy="3529625"/>
          </a:xfrm>
          <a:prstGeom prst="rect">
            <a:avLst/>
          </a:prstGeom>
        </p:spPr>
      </p:pic>
    </p:spTree>
    <p:extLst>
      <p:ext uri="{BB962C8B-B14F-4D97-AF65-F5344CB8AC3E}">
        <p14:creationId xmlns:p14="http://schemas.microsoft.com/office/powerpoint/2010/main" xmlns="" val="8466310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Technology and Ethics: How One Affects the Other</a:t>
            </a:r>
          </a:p>
        </p:txBody>
      </p:sp>
      <p:sp>
        <p:nvSpPr>
          <p:cNvPr id="3" name="Content Placeholder 2"/>
          <p:cNvSpPr>
            <a:spLocks noGrp="1"/>
          </p:cNvSpPr>
          <p:nvPr>
            <p:ph idx="1"/>
          </p:nvPr>
        </p:nvSpPr>
        <p:spPr/>
        <p:txBody>
          <a:bodyPr>
            <a:normAutofit fontScale="77500" lnSpcReduction="20000"/>
          </a:bodyPr>
          <a:lstStyle/>
          <a:p>
            <a:r>
              <a:rPr lang="en-US" dirty="0" smtClean="0"/>
              <a:t>Social Justice</a:t>
            </a:r>
          </a:p>
          <a:p>
            <a:pPr lvl="1"/>
            <a:r>
              <a:rPr lang="en-US" dirty="0" smtClean="0"/>
              <a:t>Self Driving Cars</a:t>
            </a:r>
          </a:p>
          <a:p>
            <a:pPr lvl="2"/>
            <a:r>
              <a:rPr lang="en-US" dirty="0" smtClean="0"/>
              <a:t>Who sets ethical rules for robots? People, Gov’t, company</a:t>
            </a:r>
          </a:p>
          <a:p>
            <a:pPr lvl="3"/>
            <a:r>
              <a:rPr lang="en-US" dirty="0" smtClean="0"/>
              <a:t>Driving over a hill, school bus stopped, can’t brake in time</a:t>
            </a:r>
          </a:p>
          <a:p>
            <a:pPr lvl="4"/>
            <a:r>
              <a:rPr lang="en-US" dirty="0" smtClean="0"/>
              <a:t>Hit bus to slow down</a:t>
            </a:r>
          </a:p>
          <a:p>
            <a:pPr lvl="4"/>
            <a:r>
              <a:rPr lang="en-US" dirty="0" smtClean="0"/>
              <a:t>Left into oncoming traffic</a:t>
            </a:r>
          </a:p>
          <a:p>
            <a:pPr lvl="4"/>
            <a:r>
              <a:rPr lang="en-US" dirty="0" smtClean="0"/>
              <a:t>Right over bridge</a:t>
            </a:r>
          </a:p>
          <a:p>
            <a:r>
              <a:rPr lang="en-US" dirty="0" smtClean="0"/>
              <a:t>Intellectual Property</a:t>
            </a:r>
          </a:p>
          <a:p>
            <a:pPr lvl="1"/>
            <a:r>
              <a:rPr lang="en-US" dirty="0" smtClean="0"/>
              <a:t>Using  3D printer to make a bike helmet</a:t>
            </a:r>
          </a:p>
          <a:p>
            <a:r>
              <a:rPr lang="en-US" dirty="0" smtClean="0"/>
              <a:t>Privacy</a:t>
            </a:r>
          </a:p>
          <a:p>
            <a:pPr lvl="1"/>
            <a:r>
              <a:rPr lang="en-US" dirty="0" smtClean="0"/>
              <a:t>Implanted computer chips</a:t>
            </a:r>
          </a:p>
          <a:p>
            <a:pPr lvl="2"/>
            <a:r>
              <a:rPr lang="en-US" dirty="0" smtClean="0"/>
              <a:t>Track People, Medical Records</a:t>
            </a:r>
          </a:p>
          <a:p>
            <a:pPr marL="0" indent="0">
              <a:buNone/>
            </a:pPr>
            <a:r>
              <a:rPr lang="en-US" dirty="0"/>
              <a:t>	</a:t>
            </a:r>
          </a:p>
        </p:txBody>
      </p:sp>
      <p:sp>
        <p:nvSpPr>
          <p:cNvPr id="4" name="Footer Placeholder 3"/>
          <p:cNvSpPr>
            <a:spLocks noGrp="1"/>
          </p:cNvSpPr>
          <p:nvPr>
            <p:ph type="ftr" sz="quarter" idx="11"/>
          </p:nvPr>
        </p:nvSpPr>
        <p:spPr/>
        <p:txBody>
          <a:bodyPr/>
          <a:lstStyle/>
          <a:p>
            <a:r>
              <a:rPr lang="en-US" smtClean="0"/>
              <a:t>Copyright © 2014  Pearson Education, Inc. Publishing as Prentice Hall</a:t>
            </a:r>
            <a:endParaRPr lang="en-US" dirty="0"/>
          </a:p>
        </p:txBody>
      </p:sp>
      <p:sp>
        <p:nvSpPr>
          <p:cNvPr id="5" name="Slide Number Placeholder 4"/>
          <p:cNvSpPr>
            <a:spLocks noGrp="1"/>
          </p:cNvSpPr>
          <p:nvPr>
            <p:ph type="sldNum" sz="quarter" idx="12"/>
          </p:nvPr>
        </p:nvSpPr>
        <p:spPr/>
        <p:txBody>
          <a:bodyPr/>
          <a:lstStyle/>
          <a:p>
            <a:fld id="{3C5A0288-DE65-4327-81AA-3D0ED474C7D0}" type="slidenum">
              <a:rPr lang="en-US" smtClean="0"/>
              <a:pPr/>
              <a:t>14</a:t>
            </a:fld>
            <a:endParaRPr lang="en-US"/>
          </a:p>
        </p:txBody>
      </p:sp>
    </p:spTree>
    <p:extLst>
      <p:ext uri="{BB962C8B-B14F-4D97-AF65-F5344CB8AC3E}">
        <p14:creationId xmlns:p14="http://schemas.microsoft.com/office/powerpoint/2010/main" xmlns="" val="838731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Technology and Ethics: How One Affects the Other</a:t>
            </a:r>
          </a:p>
        </p:txBody>
      </p:sp>
      <p:sp>
        <p:nvSpPr>
          <p:cNvPr id="3" name="Content Placeholder 2"/>
          <p:cNvSpPr>
            <a:spLocks noGrp="1"/>
          </p:cNvSpPr>
          <p:nvPr>
            <p:ph idx="1"/>
          </p:nvPr>
        </p:nvSpPr>
        <p:spPr/>
        <p:txBody>
          <a:bodyPr>
            <a:normAutofit lnSpcReduction="10000"/>
          </a:bodyPr>
          <a:lstStyle/>
          <a:p>
            <a:r>
              <a:rPr lang="en-US" dirty="0" smtClean="0"/>
              <a:t>Property Rights</a:t>
            </a:r>
          </a:p>
          <a:p>
            <a:pPr lvl="1"/>
            <a:r>
              <a:rPr lang="en-US" dirty="0" smtClean="0"/>
              <a:t>Mining in outer space</a:t>
            </a:r>
          </a:p>
          <a:p>
            <a:r>
              <a:rPr lang="en-US" dirty="0" smtClean="0"/>
              <a:t>Electronic Information</a:t>
            </a:r>
          </a:p>
          <a:p>
            <a:pPr lvl="1"/>
            <a:r>
              <a:rPr lang="en-US" dirty="0" smtClean="0"/>
              <a:t>India – blocked 800 porno sites in 2015</a:t>
            </a:r>
          </a:p>
          <a:p>
            <a:r>
              <a:rPr lang="en-US" dirty="0" smtClean="0"/>
              <a:t>Computer Abuse</a:t>
            </a:r>
          </a:p>
          <a:p>
            <a:pPr lvl="1"/>
            <a:r>
              <a:rPr lang="en-US" dirty="0" smtClean="0"/>
              <a:t>Hacktivism</a:t>
            </a:r>
          </a:p>
          <a:p>
            <a:pPr lvl="2"/>
            <a:r>
              <a:rPr lang="en-US" dirty="0" smtClean="0"/>
              <a:t>Civil Disobedience or terrorism?</a:t>
            </a:r>
          </a:p>
          <a:p>
            <a:pPr marL="457200" lvl="1" indent="0">
              <a:buNone/>
            </a:pPr>
            <a:r>
              <a:rPr lang="en-US" dirty="0"/>
              <a:t>		</a:t>
            </a:r>
          </a:p>
          <a:p>
            <a:pPr lvl="1"/>
            <a:endParaRPr lang="en-US" dirty="0"/>
          </a:p>
        </p:txBody>
      </p:sp>
      <p:sp>
        <p:nvSpPr>
          <p:cNvPr id="4" name="Footer Placeholder 3"/>
          <p:cNvSpPr>
            <a:spLocks noGrp="1"/>
          </p:cNvSpPr>
          <p:nvPr>
            <p:ph type="ftr" sz="quarter" idx="11"/>
          </p:nvPr>
        </p:nvSpPr>
        <p:spPr/>
        <p:txBody>
          <a:bodyPr/>
          <a:lstStyle/>
          <a:p>
            <a:r>
              <a:rPr lang="en-US" smtClean="0"/>
              <a:t>Copyright © 2014  Pearson Education, Inc. Publishing as Prentice Hall</a:t>
            </a:r>
            <a:endParaRPr lang="en-US" dirty="0"/>
          </a:p>
        </p:txBody>
      </p:sp>
      <p:sp>
        <p:nvSpPr>
          <p:cNvPr id="5" name="Slide Number Placeholder 4"/>
          <p:cNvSpPr>
            <a:spLocks noGrp="1"/>
          </p:cNvSpPr>
          <p:nvPr>
            <p:ph type="sldNum" sz="quarter" idx="12"/>
          </p:nvPr>
        </p:nvSpPr>
        <p:spPr/>
        <p:txBody>
          <a:bodyPr/>
          <a:lstStyle/>
          <a:p>
            <a:fld id="{3C5A0288-DE65-4327-81AA-3D0ED474C7D0}" type="slidenum">
              <a:rPr lang="en-US" smtClean="0"/>
              <a:pPr/>
              <a:t>15</a:t>
            </a:fld>
            <a:endParaRPr lang="en-US"/>
          </a:p>
        </p:txBody>
      </p:sp>
    </p:spTree>
    <p:extLst>
      <p:ext uri="{BB962C8B-B14F-4D97-AF65-F5344CB8AC3E}">
        <p14:creationId xmlns:p14="http://schemas.microsoft.com/office/powerpoint/2010/main" xmlns="" val="1079963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nchor="ctr">
            <a:normAutofit fontScale="90000"/>
          </a:bodyPr>
          <a:lstStyle/>
          <a:p>
            <a:pPr eaLnBrk="1" hangingPunct="1">
              <a:defRPr/>
            </a:pPr>
            <a:r>
              <a:rPr lang="en-US" dirty="0" smtClean="0"/>
              <a:t>Using Computers to Support Ethical Conduct</a:t>
            </a:r>
          </a:p>
        </p:txBody>
      </p:sp>
      <p:sp>
        <p:nvSpPr>
          <p:cNvPr id="135172" name="Rectangle 4"/>
          <p:cNvSpPr>
            <a:spLocks noGrp="1" noChangeAspect="1" noChangeArrowheads="1"/>
          </p:cNvSpPr>
          <p:nvPr>
            <p:ph idx="1"/>
          </p:nvPr>
        </p:nvSpPr>
        <p:spPr/>
        <p:txBody>
          <a:bodyPr>
            <a:normAutofit/>
          </a:bodyPr>
          <a:lstStyle/>
          <a:p>
            <a:pPr>
              <a:spcAft>
                <a:spcPts val="900"/>
              </a:spcAft>
            </a:pPr>
            <a:r>
              <a:rPr lang="en-US" dirty="0" smtClean="0"/>
              <a:t>Technology can be used to support ethical conduct</a:t>
            </a:r>
            <a:endParaRPr lang="en-US" dirty="0"/>
          </a:p>
          <a:p>
            <a:pPr lvl="1">
              <a:spcAft>
                <a:spcPts val="900"/>
              </a:spcAft>
            </a:pPr>
            <a:r>
              <a:rPr lang="en-US" dirty="0" smtClean="0">
                <a:effectLst/>
              </a:rPr>
              <a:t>Charitable organizations use the Internet for fundraising</a:t>
            </a:r>
          </a:p>
          <a:p>
            <a:pPr lvl="1">
              <a:spcAft>
                <a:spcPts val="900"/>
              </a:spcAft>
            </a:pPr>
            <a:r>
              <a:rPr lang="en-US" dirty="0" smtClean="0"/>
              <a:t>The web is a tool for organizing aid to areas in crisis</a:t>
            </a:r>
          </a:p>
          <a:p>
            <a:pPr lvl="1">
              <a:spcAft>
                <a:spcPts val="900"/>
              </a:spcAft>
            </a:pPr>
            <a:r>
              <a:rPr lang="en-US" dirty="0" smtClean="0"/>
              <a:t>Websites and Facebook can locate friends and family members after disaster</a:t>
            </a:r>
          </a:p>
        </p:txBody>
      </p:sp>
      <p:sp>
        <p:nvSpPr>
          <p:cNvPr id="2" name="Footer Placeholder 1"/>
          <p:cNvSpPr>
            <a:spLocks noGrp="1"/>
          </p:cNvSpPr>
          <p:nvPr>
            <p:ph type="ftr" sz="quarter" idx="11"/>
          </p:nvPr>
        </p:nvSpPr>
        <p:spPr/>
        <p:txBody>
          <a:bodyPr/>
          <a:lstStyle/>
          <a:p>
            <a:r>
              <a:rPr lang="en-US" smtClean="0"/>
              <a:t>Copyright © 2017 Pearson Education, Inc.</a:t>
            </a:r>
            <a:endParaRPr lang="en-US" dirty="0"/>
          </a:p>
        </p:txBody>
      </p:sp>
      <p:sp>
        <p:nvSpPr>
          <p:cNvPr id="4" name="Slide Number Placeholder 3"/>
          <p:cNvSpPr>
            <a:spLocks noGrp="1"/>
          </p:cNvSpPr>
          <p:nvPr>
            <p:ph type="sldNum" sz="quarter" idx="12"/>
          </p:nvPr>
        </p:nvSpPr>
        <p:spPr>
          <a:xfrm>
            <a:off x="7886700" y="5726430"/>
            <a:ext cx="733733" cy="273844"/>
          </a:xfrm>
        </p:spPr>
        <p:txBody>
          <a:bodyPr/>
          <a:lstStyle/>
          <a:p>
            <a:r>
              <a:rPr lang="en-US" dirty="0" smtClean="0"/>
              <a:t>TIF Ethics </a:t>
            </a:r>
            <a:fld id="{3C5A0288-DE65-4327-81AA-3D0ED474C7D0}" type="slidenum">
              <a:rPr lang="en-US" smtClean="0"/>
              <a:pPr/>
              <a:t>16</a:t>
            </a:fld>
            <a:endParaRPr lang="en-US" dirty="0"/>
          </a:p>
        </p:txBody>
      </p:sp>
    </p:spTree>
    <p:extLst>
      <p:ext uri="{BB962C8B-B14F-4D97-AF65-F5344CB8AC3E}">
        <p14:creationId xmlns:p14="http://schemas.microsoft.com/office/powerpoint/2010/main" xmlns="" val="402171208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nchor="ctr"/>
          <a:lstStyle/>
          <a:p>
            <a:pPr eaLnBrk="1" hangingPunct="1">
              <a:defRPr/>
            </a:pPr>
            <a:r>
              <a:rPr lang="en-US" dirty="0" smtClean="0"/>
              <a:t>What Is Ethics?</a:t>
            </a:r>
          </a:p>
        </p:txBody>
      </p:sp>
      <p:sp>
        <p:nvSpPr>
          <p:cNvPr id="113667" name="Rectangle 3"/>
          <p:cNvSpPr>
            <a:spLocks noGrp="1" noChangeArrowheads="1"/>
          </p:cNvSpPr>
          <p:nvPr>
            <p:ph idx="1"/>
          </p:nvPr>
        </p:nvSpPr>
        <p:spPr>
          <a:xfrm>
            <a:off x="457200" y="1600200"/>
            <a:ext cx="8229600" cy="4876800"/>
          </a:xfrm>
        </p:spPr>
        <p:txBody>
          <a:bodyPr>
            <a:normAutofit/>
          </a:bodyPr>
          <a:lstStyle/>
          <a:p>
            <a:pPr eaLnBrk="1" hangingPunct="1">
              <a:spcAft>
                <a:spcPts val="600"/>
              </a:spcAft>
              <a:defRPr/>
            </a:pPr>
            <a:r>
              <a:rPr lang="en-US" dirty="0" smtClean="0">
                <a:effectLst/>
              </a:rPr>
              <a:t>Study of moral choices made by people</a:t>
            </a:r>
          </a:p>
          <a:p>
            <a:pPr eaLnBrk="1" hangingPunct="1">
              <a:spcAft>
                <a:spcPts val="600"/>
              </a:spcAft>
              <a:defRPr/>
            </a:pPr>
            <a:r>
              <a:rPr lang="en-US" dirty="0" smtClean="0">
                <a:effectLst/>
              </a:rPr>
              <a:t>Morals: Conforming to accepted ideas of right and wrong</a:t>
            </a:r>
          </a:p>
        </p:txBody>
      </p:sp>
      <p:sp>
        <p:nvSpPr>
          <p:cNvPr id="4" name="Slide Number Placeholder 3"/>
          <p:cNvSpPr>
            <a:spLocks noGrp="1"/>
          </p:cNvSpPr>
          <p:nvPr>
            <p:ph type="sldNum" sz="quarter" idx="12"/>
          </p:nvPr>
        </p:nvSpPr>
        <p:spPr/>
        <p:txBody>
          <a:bodyPr/>
          <a:lstStyle/>
          <a:p>
            <a:fld id="{3C5A0288-DE65-4327-81AA-3D0ED474C7D0}"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Copyright © 2014  Pearson Education, Inc. Publishing as Prentice Hall</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Ethics?</a:t>
            </a:r>
            <a:endParaRPr lang="en-US" dirty="0"/>
          </a:p>
        </p:txBody>
      </p:sp>
      <p:sp>
        <p:nvSpPr>
          <p:cNvPr id="3" name="Content Placeholder 2"/>
          <p:cNvSpPr>
            <a:spLocks noGrp="1"/>
          </p:cNvSpPr>
          <p:nvPr>
            <p:ph idx="1"/>
          </p:nvPr>
        </p:nvSpPr>
        <p:spPr/>
        <p:txBody>
          <a:bodyPr/>
          <a:lstStyle/>
          <a:p>
            <a:r>
              <a:rPr lang="en-US" dirty="0" smtClean="0"/>
              <a:t>Is topless bathing acceptable? </a:t>
            </a:r>
            <a:endParaRPr lang="en-US" dirty="0"/>
          </a:p>
        </p:txBody>
      </p:sp>
      <p:sp>
        <p:nvSpPr>
          <p:cNvPr id="4" name="Footer Placeholder 3"/>
          <p:cNvSpPr>
            <a:spLocks noGrp="1"/>
          </p:cNvSpPr>
          <p:nvPr>
            <p:ph type="ftr" sz="quarter" idx="11"/>
          </p:nvPr>
        </p:nvSpPr>
        <p:spPr/>
        <p:txBody>
          <a:bodyPr/>
          <a:lstStyle/>
          <a:p>
            <a:r>
              <a:rPr lang="en-US" smtClean="0"/>
              <a:t>Copyright © 2014  Pearson Education, Inc. Publishing as Prentice Hall</a:t>
            </a:r>
            <a:endParaRPr lang="en-US" dirty="0"/>
          </a:p>
        </p:txBody>
      </p:sp>
      <p:sp>
        <p:nvSpPr>
          <p:cNvPr id="5" name="Slide Number Placeholder 4"/>
          <p:cNvSpPr>
            <a:spLocks noGrp="1"/>
          </p:cNvSpPr>
          <p:nvPr>
            <p:ph type="sldNum" sz="quarter" idx="12"/>
          </p:nvPr>
        </p:nvSpPr>
        <p:spPr/>
        <p:txBody>
          <a:bodyPr/>
          <a:lstStyle/>
          <a:p>
            <a:fld id="{3C5A0288-DE65-4327-81AA-3D0ED474C7D0}" type="slidenum">
              <a:rPr lang="en-US" smtClean="0"/>
              <a:pPr/>
              <a:t>3</a:t>
            </a:fld>
            <a:endParaRPr lang="en-US"/>
          </a:p>
        </p:txBody>
      </p:sp>
      <p:pic>
        <p:nvPicPr>
          <p:cNvPr id="1026" name="Picture 2" descr="C:\Users\Owner\AppData\Local\Microsoft\Windows\Temporary Internet Files\Content.IE5\9BCG0RWC\MC900231017[1].wmf"/>
          <p:cNvPicPr>
            <a:picLocks noChangeAspect="1" noChangeArrowheads="1"/>
          </p:cNvPicPr>
          <p:nvPr/>
        </p:nvPicPr>
        <p:blipFill>
          <a:blip r:embed="rId2" cstate="print"/>
          <a:srcRect/>
          <a:stretch>
            <a:fillRect/>
          </a:stretch>
        </p:blipFill>
        <p:spPr bwMode="auto">
          <a:xfrm>
            <a:off x="4038600" y="2590800"/>
            <a:ext cx="3984279" cy="3424409"/>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nchor="ctr">
            <a:normAutofit fontScale="90000"/>
          </a:bodyPr>
          <a:lstStyle/>
          <a:p>
            <a:pPr>
              <a:defRPr/>
            </a:pPr>
            <a:r>
              <a:rPr lang="en-US" dirty="0"/>
              <a:t>Personal Ethics</a:t>
            </a:r>
            <a:br>
              <a:rPr lang="en-US" dirty="0"/>
            </a:br>
            <a:r>
              <a:rPr lang="en-US" sz="3600" dirty="0"/>
              <a:t>How do a </a:t>
            </a:r>
            <a:r>
              <a:rPr lang="en-US" sz="3600" dirty="0" smtClean="0"/>
              <a:t>Person's Ethics </a:t>
            </a:r>
            <a:r>
              <a:rPr lang="en-US" sz="3600" dirty="0"/>
              <a:t>Develop?</a:t>
            </a:r>
            <a:endParaRPr lang="en-US" sz="3600" dirty="0" smtClean="0"/>
          </a:p>
        </p:txBody>
      </p:sp>
      <p:sp>
        <p:nvSpPr>
          <p:cNvPr id="153603" name="Rectangle 3"/>
          <p:cNvSpPr>
            <a:spLocks noGrp="1" noChangeArrowheads="1"/>
          </p:cNvSpPr>
          <p:nvPr>
            <p:ph sz="half" idx="1"/>
          </p:nvPr>
        </p:nvSpPr>
        <p:spPr>
          <a:xfrm>
            <a:off x="457200" y="1600200"/>
            <a:ext cx="8264500" cy="3810000"/>
          </a:xfrm>
        </p:spPr>
        <p:txBody>
          <a:bodyPr>
            <a:normAutofit/>
          </a:bodyPr>
          <a:lstStyle/>
          <a:p>
            <a:pPr eaLnBrk="1" hangingPunct="1">
              <a:spcAft>
                <a:spcPts val="600"/>
              </a:spcAft>
            </a:pPr>
            <a:r>
              <a:rPr lang="en-US" sz="3200" dirty="0" smtClean="0">
                <a:effectLst/>
              </a:rPr>
              <a:t>How do ethics develop?</a:t>
            </a:r>
          </a:p>
          <a:p>
            <a:pPr lvl="1" eaLnBrk="1" hangingPunct="1">
              <a:spcAft>
                <a:spcPts val="600"/>
              </a:spcAft>
            </a:pPr>
            <a:r>
              <a:rPr lang="en-US" sz="2800" dirty="0" smtClean="0">
                <a:effectLst/>
              </a:rPr>
              <a:t>Family</a:t>
            </a:r>
          </a:p>
          <a:p>
            <a:pPr lvl="1" eaLnBrk="1" hangingPunct="1">
              <a:spcAft>
                <a:spcPts val="600"/>
              </a:spcAft>
            </a:pPr>
            <a:r>
              <a:rPr lang="en-US" sz="2800" dirty="0" smtClean="0">
                <a:effectLst/>
              </a:rPr>
              <a:t>Cultural bias</a:t>
            </a:r>
          </a:p>
          <a:p>
            <a:pPr lvl="1" eaLnBrk="1" hangingPunct="1">
              <a:spcAft>
                <a:spcPts val="600"/>
              </a:spcAft>
            </a:pPr>
            <a:r>
              <a:rPr lang="en-US" sz="2800" dirty="0" smtClean="0">
                <a:effectLst/>
              </a:rPr>
              <a:t>Religious affiliation</a:t>
            </a:r>
          </a:p>
          <a:p>
            <a:pPr lvl="1" eaLnBrk="1" hangingPunct="1">
              <a:spcAft>
                <a:spcPts val="600"/>
              </a:spcAft>
            </a:pPr>
            <a:r>
              <a:rPr lang="en-US" sz="2800" dirty="0" smtClean="0">
                <a:effectLst/>
              </a:rPr>
              <a:t>Life experiences</a:t>
            </a:r>
          </a:p>
        </p:txBody>
      </p:sp>
      <p:sp>
        <p:nvSpPr>
          <p:cNvPr id="4" name="Slide Number Placeholder 3"/>
          <p:cNvSpPr>
            <a:spLocks noGrp="1"/>
          </p:cNvSpPr>
          <p:nvPr>
            <p:ph type="sldNum" sz="quarter" idx="12"/>
          </p:nvPr>
        </p:nvSpPr>
        <p:spPr/>
        <p:txBody>
          <a:bodyPr/>
          <a:lstStyle/>
          <a:p>
            <a:fld id="{3C5A0288-DE65-4327-81AA-3D0ED474C7D0}"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Copyright © 2014  Pearson Education, Inc. Publishing as Prentice Hall</a:t>
            </a:r>
            <a:endParaRPr lang="en-US" dirty="0"/>
          </a:p>
        </p:txBody>
      </p:sp>
      <p:pic>
        <p:nvPicPr>
          <p:cNvPr id="3074" name="Picture 2" descr="G:\Tech in Action PowerPoints\Images Library\Ethics\fig_05b_03.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334310" y="2286000"/>
            <a:ext cx="4349859" cy="3274894"/>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0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0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360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0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nchor="ctr">
            <a:normAutofit/>
          </a:bodyPr>
          <a:lstStyle/>
          <a:p>
            <a:pPr>
              <a:defRPr/>
            </a:pPr>
            <a:r>
              <a:rPr lang="en-US" sz="2800" dirty="0" smtClean="0"/>
              <a:t>Does Everyone Have the Same Ethical </a:t>
            </a:r>
            <a:r>
              <a:rPr lang="en-US" sz="2800" dirty="0"/>
              <a:t>Values</a:t>
            </a:r>
            <a:r>
              <a:rPr lang="en-US" sz="2800" dirty="0" smtClean="0"/>
              <a:t>?</a:t>
            </a:r>
            <a:r>
              <a:rPr lang="en-US" sz="2400" dirty="0"/>
              <a:t> </a:t>
            </a:r>
            <a:r>
              <a:rPr lang="en-US" sz="2800" dirty="0"/>
              <a:t>Different</a:t>
            </a:r>
            <a:r>
              <a:rPr lang="en-US" sz="2000" dirty="0"/>
              <a:t> </a:t>
            </a:r>
            <a:r>
              <a:rPr lang="en-US" sz="2800" dirty="0"/>
              <a:t>Ethic Systems</a:t>
            </a:r>
            <a:endParaRPr lang="en-US" sz="3100" dirty="0"/>
          </a:p>
        </p:txBody>
      </p:sp>
      <p:sp>
        <p:nvSpPr>
          <p:cNvPr id="5" name="Footer Placeholder 4"/>
          <p:cNvSpPr>
            <a:spLocks noGrp="1"/>
          </p:cNvSpPr>
          <p:nvPr>
            <p:ph type="ftr" sz="quarter" idx="11"/>
          </p:nvPr>
        </p:nvSpPr>
        <p:spPr/>
        <p:txBody>
          <a:bodyPr/>
          <a:lstStyle/>
          <a:p>
            <a:r>
              <a:rPr lang="en-US" smtClean="0"/>
              <a:t>Copyright © 2014  Pearson Education, Inc. Publishing as Prentice Hall</a:t>
            </a:r>
            <a:endParaRPr lang="en-US" dirty="0"/>
          </a:p>
        </p:txBody>
      </p:sp>
      <p:sp>
        <p:nvSpPr>
          <p:cNvPr id="4" name="Slide Number Placeholder 3"/>
          <p:cNvSpPr>
            <a:spLocks noGrp="1"/>
          </p:cNvSpPr>
          <p:nvPr>
            <p:ph type="sldNum" sz="quarter" idx="12"/>
          </p:nvPr>
        </p:nvSpPr>
        <p:spPr/>
        <p:txBody>
          <a:bodyPr/>
          <a:lstStyle/>
          <a:p>
            <a:fld id="{3C5A0288-DE65-4327-81AA-3D0ED474C7D0}" type="slidenum">
              <a:rPr lang="en-US" smtClean="0"/>
              <a:pPr/>
              <a:t>5</a:t>
            </a:fld>
            <a:endParaRPr lang="en-US"/>
          </a:p>
        </p:txBody>
      </p:sp>
      <p:pic>
        <p:nvPicPr>
          <p:cNvPr id="1026" name="Picture 2" descr="G:\Tech in Action PowerPoints\Images Library\Ethics\fig_05b_0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51083" y="1407598"/>
            <a:ext cx="4241833" cy="503006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07313066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nchor="ctr">
            <a:normAutofit/>
          </a:bodyPr>
          <a:lstStyle/>
          <a:p>
            <a:pPr>
              <a:defRPr/>
            </a:pPr>
            <a:r>
              <a:rPr lang="en-US" sz="2700" dirty="0" smtClean="0"/>
              <a:t>Doesn't </a:t>
            </a:r>
            <a:r>
              <a:rPr lang="en-US" sz="2700" dirty="0"/>
              <a:t>Everyone </a:t>
            </a:r>
            <a:r>
              <a:rPr lang="en-US" sz="2700" dirty="0" smtClean="0"/>
              <a:t>Have the </a:t>
            </a:r>
            <a:r>
              <a:rPr lang="en-US" sz="2700" dirty="0"/>
              <a:t>Same Ethical Values</a:t>
            </a:r>
            <a:r>
              <a:rPr lang="en-US" sz="2700" dirty="0" smtClean="0"/>
              <a:t>? </a:t>
            </a:r>
            <a:br>
              <a:rPr lang="en-US" sz="2700" dirty="0" smtClean="0"/>
            </a:br>
            <a:r>
              <a:rPr lang="en-US" sz="2400" dirty="0"/>
              <a:t>Different</a:t>
            </a:r>
            <a:r>
              <a:rPr lang="en-US" sz="1800" dirty="0"/>
              <a:t> </a:t>
            </a:r>
            <a:r>
              <a:rPr lang="en-US" sz="2400" dirty="0"/>
              <a:t>Ethic Systems</a:t>
            </a:r>
            <a:endParaRPr lang="en-US" sz="2700" dirty="0"/>
          </a:p>
        </p:txBody>
      </p:sp>
      <p:sp>
        <p:nvSpPr>
          <p:cNvPr id="149507" name="Rectangle 3"/>
          <p:cNvSpPr>
            <a:spLocks noGrp="1" noChangeArrowheads="1"/>
          </p:cNvSpPr>
          <p:nvPr>
            <p:ph idx="1"/>
          </p:nvPr>
        </p:nvSpPr>
        <p:spPr>
          <a:xfrm>
            <a:off x="457200" y="1600200"/>
            <a:ext cx="8229600" cy="4830763"/>
          </a:xfrm>
        </p:spPr>
        <p:txBody>
          <a:bodyPr>
            <a:normAutofit/>
          </a:bodyPr>
          <a:lstStyle/>
          <a:p>
            <a:pPr>
              <a:spcAft>
                <a:spcPts val="600"/>
              </a:spcAft>
              <a:defRPr/>
            </a:pPr>
            <a:r>
              <a:rPr lang="en-US" dirty="0" smtClean="0">
                <a:effectLst/>
              </a:rPr>
              <a:t>Relativism</a:t>
            </a:r>
          </a:p>
          <a:p>
            <a:pPr lvl="1">
              <a:spcAft>
                <a:spcPts val="600"/>
              </a:spcAft>
              <a:defRPr/>
            </a:pPr>
            <a:r>
              <a:rPr lang="en-US" dirty="0" smtClean="0"/>
              <a:t>No universal moral truth</a:t>
            </a:r>
          </a:p>
          <a:p>
            <a:pPr lvl="1">
              <a:spcAft>
                <a:spcPts val="600"/>
              </a:spcAft>
              <a:defRPr/>
            </a:pPr>
            <a:r>
              <a:rPr lang="en-US" dirty="0" smtClean="0"/>
              <a:t>Dictated by cultural tastes and customs</a:t>
            </a:r>
            <a:endParaRPr lang="en-US" dirty="0" smtClean="0">
              <a:effectLst/>
            </a:endParaRPr>
          </a:p>
          <a:p>
            <a:pPr>
              <a:spcAft>
                <a:spcPts val="600"/>
              </a:spcAft>
              <a:defRPr/>
            </a:pPr>
            <a:r>
              <a:rPr lang="en-US" dirty="0" smtClean="0">
                <a:effectLst/>
              </a:rPr>
              <a:t>Divine Command Theory</a:t>
            </a:r>
          </a:p>
          <a:p>
            <a:pPr lvl="1">
              <a:spcAft>
                <a:spcPts val="600"/>
              </a:spcAft>
              <a:defRPr/>
            </a:pPr>
            <a:r>
              <a:rPr lang="en-US" dirty="0" smtClean="0">
                <a:effectLst/>
              </a:rPr>
              <a:t>Conforming to God’s law is good; breaking it is wrong</a:t>
            </a:r>
          </a:p>
          <a:p>
            <a:pPr lvl="1">
              <a:spcAft>
                <a:spcPts val="600"/>
              </a:spcAft>
              <a:defRPr/>
            </a:pPr>
            <a:r>
              <a:rPr lang="en-US" dirty="0" smtClean="0"/>
              <a:t>All-knowing God sets standards.  Example?</a:t>
            </a:r>
          </a:p>
        </p:txBody>
      </p:sp>
      <p:sp>
        <p:nvSpPr>
          <p:cNvPr id="4" name="Slide Number Placeholder 3"/>
          <p:cNvSpPr>
            <a:spLocks noGrp="1"/>
          </p:cNvSpPr>
          <p:nvPr>
            <p:ph type="sldNum" sz="quarter" idx="12"/>
          </p:nvPr>
        </p:nvSpPr>
        <p:spPr/>
        <p:txBody>
          <a:bodyPr/>
          <a:lstStyle/>
          <a:p>
            <a:fld id="{3C5A0288-DE65-4327-81AA-3D0ED474C7D0}"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Copyright © 2014  Pearson Education, Inc. Publishing as Prentice Hall</a:t>
            </a:r>
            <a:endParaRPr lang="en-US" dirty="0"/>
          </a:p>
        </p:txBody>
      </p:sp>
    </p:spTree>
    <p:extLst>
      <p:ext uri="{BB962C8B-B14F-4D97-AF65-F5344CB8AC3E}">
        <p14:creationId xmlns:p14="http://schemas.microsoft.com/office/powerpoint/2010/main" xmlns="" val="57007547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10 Commandments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You </a:t>
            </a:r>
            <a:r>
              <a:rPr lang="en-US" dirty="0"/>
              <a:t>shall have no other gods before Me.</a:t>
            </a:r>
          </a:p>
          <a:p>
            <a:r>
              <a:rPr lang="en-US" dirty="0"/>
              <a:t>You shall not make idols.</a:t>
            </a:r>
          </a:p>
          <a:p>
            <a:r>
              <a:rPr lang="en-US" dirty="0"/>
              <a:t>You shall not take the name of the LORD your God in vain.</a:t>
            </a:r>
          </a:p>
          <a:p>
            <a:r>
              <a:rPr lang="en-US" dirty="0"/>
              <a:t>Remember the Sabbath day, to keep it holy.</a:t>
            </a:r>
          </a:p>
          <a:p>
            <a:r>
              <a:rPr lang="en-US" dirty="0"/>
              <a:t>Honor your father and your mother.</a:t>
            </a:r>
          </a:p>
          <a:p>
            <a:r>
              <a:rPr lang="en-US" dirty="0"/>
              <a:t>You shall not murder.</a:t>
            </a:r>
          </a:p>
          <a:p>
            <a:r>
              <a:rPr lang="en-US" dirty="0"/>
              <a:t>You shall not commit adultery.</a:t>
            </a:r>
          </a:p>
          <a:p>
            <a:r>
              <a:rPr lang="en-US" dirty="0"/>
              <a:t>You shall not steal.</a:t>
            </a:r>
          </a:p>
          <a:p>
            <a:r>
              <a:rPr lang="en-US" dirty="0"/>
              <a:t>You shall not bear false witness against your neighbor.</a:t>
            </a:r>
          </a:p>
          <a:p>
            <a:r>
              <a:rPr lang="en-US" dirty="0"/>
              <a:t>You shall not covet.</a:t>
            </a:r>
          </a:p>
          <a:p>
            <a:endParaRPr lang="en-US" dirty="0"/>
          </a:p>
        </p:txBody>
      </p:sp>
      <p:sp>
        <p:nvSpPr>
          <p:cNvPr id="4" name="Footer Placeholder 3"/>
          <p:cNvSpPr>
            <a:spLocks noGrp="1"/>
          </p:cNvSpPr>
          <p:nvPr>
            <p:ph type="ftr" sz="quarter" idx="11"/>
          </p:nvPr>
        </p:nvSpPr>
        <p:spPr/>
        <p:txBody>
          <a:bodyPr/>
          <a:lstStyle/>
          <a:p>
            <a:r>
              <a:rPr lang="en-US" smtClean="0"/>
              <a:t>Copyright © 2014  Pearson Education, Inc. Publishing as Prentice Hall</a:t>
            </a:r>
            <a:endParaRPr lang="en-US" dirty="0"/>
          </a:p>
        </p:txBody>
      </p:sp>
      <p:sp>
        <p:nvSpPr>
          <p:cNvPr id="5" name="Slide Number Placeholder 4"/>
          <p:cNvSpPr>
            <a:spLocks noGrp="1"/>
          </p:cNvSpPr>
          <p:nvPr>
            <p:ph type="sldNum" sz="quarter" idx="12"/>
          </p:nvPr>
        </p:nvSpPr>
        <p:spPr/>
        <p:txBody>
          <a:bodyPr/>
          <a:lstStyle/>
          <a:p>
            <a:fld id="{3C5A0288-DE65-4327-81AA-3D0ED474C7D0}" type="slidenum">
              <a:rPr lang="en-US" smtClean="0"/>
              <a:pPr/>
              <a:t>7</a:t>
            </a:fld>
            <a:endParaRPr lang="en-US"/>
          </a:p>
        </p:txBody>
      </p:sp>
    </p:spTree>
    <p:extLst>
      <p:ext uri="{BB962C8B-B14F-4D97-AF65-F5344CB8AC3E}">
        <p14:creationId xmlns:p14="http://schemas.microsoft.com/office/powerpoint/2010/main" xmlns="" val="3305479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Choice..</a:t>
            </a:r>
            <a:endParaRPr lang="en-US" dirty="0"/>
          </a:p>
        </p:txBody>
      </p:sp>
      <p:sp>
        <p:nvSpPr>
          <p:cNvPr id="3" name="Content Placeholder 2"/>
          <p:cNvSpPr>
            <a:spLocks noGrp="1"/>
          </p:cNvSpPr>
          <p:nvPr>
            <p:ph idx="1"/>
          </p:nvPr>
        </p:nvSpPr>
        <p:spPr/>
        <p:txBody>
          <a:bodyPr/>
          <a:lstStyle/>
          <a:p>
            <a:r>
              <a:rPr lang="en-US" dirty="0" smtClean="0"/>
              <a:t>You only have one pill that could save one life….</a:t>
            </a:r>
          </a:p>
          <a:p>
            <a:r>
              <a:rPr lang="en-US" dirty="0" smtClean="0"/>
              <a:t>Do you save one young child or one brilliant scientist?</a:t>
            </a:r>
            <a:endParaRPr lang="en-US" dirty="0"/>
          </a:p>
        </p:txBody>
      </p:sp>
      <p:sp>
        <p:nvSpPr>
          <p:cNvPr id="4" name="Footer Placeholder 3"/>
          <p:cNvSpPr>
            <a:spLocks noGrp="1"/>
          </p:cNvSpPr>
          <p:nvPr>
            <p:ph type="ftr" sz="quarter" idx="11"/>
          </p:nvPr>
        </p:nvSpPr>
        <p:spPr/>
        <p:txBody>
          <a:bodyPr/>
          <a:lstStyle/>
          <a:p>
            <a:r>
              <a:rPr lang="en-US" smtClean="0"/>
              <a:t>Copyright © 2014  Pearson Education, Inc. Publishing as Prentice Hall</a:t>
            </a:r>
            <a:endParaRPr lang="en-US" dirty="0"/>
          </a:p>
        </p:txBody>
      </p:sp>
      <p:sp>
        <p:nvSpPr>
          <p:cNvPr id="5" name="Slide Number Placeholder 4"/>
          <p:cNvSpPr>
            <a:spLocks noGrp="1"/>
          </p:cNvSpPr>
          <p:nvPr>
            <p:ph type="sldNum" sz="quarter" idx="12"/>
          </p:nvPr>
        </p:nvSpPr>
        <p:spPr/>
        <p:txBody>
          <a:bodyPr/>
          <a:lstStyle/>
          <a:p>
            <a:fld id="{3C5A0288-DE65-4327-81AA-3D0ED474C7D0}"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nchor="ctr">
            <a:normAutofit fontScale="90000"/>
          </a:bodyPr>
          <a:lstStyle/>
          <a:p>
            <a:pPr>
              <a:defRPr/>
            </a:pPr>
            <a:r>
              <a:rPr lang="en-US" dirty="0" smtClean="0"/>
              <a:t>What is </a:t>
            </a:r>
            <a:r>
              <a:rPr lang="en-US" dirty="0"/>
              <a:t>Ethics?</a:t>
            </a:r>
            <a:br>
              <a:rPr lang="en-US" dirty="0"/>
            </a:br>
            <a:r>
              <a:rPr lang="en-US" sz="2700" dirty="0"/>
              <a:t>Doesn't Everyone </a:t>
            </a:r>
            <a:r>
              <a:rPr lang="en-US" sz="2700" dirty="0" smtClean="0"/>
              <a:t>Have the </a:t>
            </a:r>
            <a:r>
              <a:rPr lang="en-US" sz="2700" dirty="0"/>
              <a:t>Same Ethical Values?</a:t>
            </a:r>
            <a:r>
              <a:rPr lang="en-US" sz="2700" dirty="0" smtClean="0"/>
              <a:t> (cont.)</a:t>
            </a:r>
            <a:endParaRPr lang="en-US" sz="2700" dirty="0"/>
          </a:p>
        </p:txBody>
      </p:sp>
      <p:sp>
        <p:nvSpPr>
          <p:cNvPr id="149507" name="Rectangle 3"/>
          <p:cNvSpPr>
            <a:spLocks noGrp="1" noChangeArrowheads="1"/>
          </p:cNvSpPr>
          <p:nvPr>
            <p:ph idx="1"/>
          </p:nvPr>
        </p:nvSpPr>
        <p:spPr>
          <a:xfrm>
            <a:off x="381000" y="1600200"/>
            <a:ext cx="8305800" cy="4876800"/>
          </a:xfrm>
        </p:spPr>
        <p:txBody>
          <a:bodyPr>
            <a:normAutofit fontScale="85000" lnSpcReduction="10000"/>
          </a:bodyPr>
          <a:lstStyle/>
          <a:p>
            <a:pPr>
              <a:spcAft>
                <a:spcPts val="600"/>
              </a:spcAft>
              <a:defRPr/>
            </a:pPr>
            <a:r>
              <a:rPr lang="en-US" dirty="0" smtClean="0">
                <a:effectLst/>
              </a:rPr>
              <a:t>Utilitarianism</a:t>
            </a:r>
          </a:p>
          <a:p>
            <a:pPr lvl="1">
              <a:spcAft>
                <a:spcPts val="600"/>
              </a:spcAft>
              <a:defRPr/>
            </a:pPr>
            <a:r>
              <a:rPr lang="en-US" dirty="0" smtClean="0">
                <a:effectLst/>
              </a:rPr>
              <a:t>Greater happiness is better</a:t>
            </a:r>
          </a:p>
          <a:p>
            <a:pPr lvl="1">
              <a:spcAft>
                <a:spcPts val="600"/>
              </a:spcAft>
              <a:defRPr/>
            </a:pPr>
            <a:r>
              <a:rPr lang="en-US" dirty="0" smtClean="0"/>
              <a:t>Individual happiness is not as important</a:t>
            </a:r>
          </a:p>
          <a:p>
            <a:pPr lvl="2">
              <a:spcAft>
                <a:spcPts val="600"/>
              </a:spcAft>
              <a:defRPr/>
            </a:pPr>
            <a:r>
              <a:rPr lang="en-US" dirty="0" smtClean="0"/>
              <a:t>Ex. Using weapons of mass destruction ends a war sooner and therefore saves lives otherwise destroyed by conventional fighting</a:t>
            </a:r>
          </a:p>
          <a:p>
            <a:pPr>
              <a:spcAft>
                <a:spcPts val="600"/>
              </a:spcAft>
              <a:defRPr/>
            </a:pPr>
            <a:r>
              <a:rPr lang="en-US" dirty="0" smtClean="0">
                <a:effectLst/>
              </a:rPr>
              <a:t>Virtue Ethics</a:t>
            </a:r>
          </a:p>
          <a:p>
            <a:pPr lvl="1">
              <a:spcAft>
                <a:spcPts val="600"/>
              </a:spcAft>
            </a:pPr>
            <a:r>
              <a:rPr lang="en-US" dirty="0"/>
              <a:t>Morals are </a:t>
            </a:r>
            <a:r>
              <a:rPr lang="en-US" dirty="0" smtClean="0"/>
              <a:t>internal</a:t>
            </a:r>
          </a:p>
          <a:p>
            <a:pPr lvl="2">
              <a:spcAft>
                <a:spcPts val="600"/>
              </a:spcAft>
            </a:pPr>
            <a:r>
              <a:rPr lang="en-US" dirty="0" smtClean="0"/>
              <a:t>Ex. Cleaning a park because you want to and not because it’s court ordered community service		</a:t>
            </a:r>
          </a:p>
        </p:txBody>
      </p:sp>
      <p:sp>
        <p:nvSpPr>
          <p:cNvPr id="4" name="Slide Number Placeholder 3"/>
          <p:cNvSpPr>
            <a:spLocks noGrp="1"/>
          </p:cNvSpPr>
          <p:nvPr>
            <p:ph type="sldNum" sz="quarter" idx="12"/>
          </p:nvPr>
        </p:nvSpPr>
        <p:spPr/>
        <p:txBody>
          <a:bodyPr/>
          <a:lstStyle/>
          <a:p>
            <a:fld id="{3C5A0288-DE65-4327-81AA-3D0ED474C7D0}"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Copyright © 2014  Pearson Education, Inc. Publishing as Prentice Hall</a:t>
            </a:r>
            <a:endParaRPr lang="en-US" dirty="0"/>
          </a:p>
        </p:txBody>
      </p:sp>
    </p:spTree>
    <p:extLst>
      <p:ext uri="{BB962C8B-B14F-4D97-AF65-F5344CB8AC3E}">
        <p14:creationId xmlns:p14="http://schemas.microsoft.com/office/powerpoint/2010/main" xmlns="" val="334951312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1753</TotalTime>
  <Words>1411</Words>
  <Application>Microsoft Office PowerPoint</Application>
  <PresentationFormat>On-screen Show (4:3)</PresentationFormat>
  <Paragraphs>175</Paragraphs>
  <Slides>16</Slides>
  <Notes>11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Information Technology Ethics </vt:lpstr>
      <vt:lpstr>What Is Ethics?</vt:lpstr>
      <vt:lpstr>What is Ethics?</vt:lpstr>
      <vt:lpstr>Personal Ethics How do a Person's Ethics Develop?</vt:lpstr>
      <vt:lpstr>Does Everyone Have the Same Ethical Values? Different Ethic Systems</vt:lpstr>
      <vt:lpstr>Doesn't Everyone Have the Same Ethical Values?  Different Ethic Systems</vt:lpstr>
      <vt:lpstr>The 10 Commandments</vt:lpstr>
      <vt:lpstr>Your Choice..</vt:lpstr>
      <vt:lpstr>What is Ethics? Doesn't Everyone Have the Same Ethical Values? (cont.)</vt:lpstr>
      <vt:lpstr>What is Ethics? Doesn't Everyone have the Same Basic Ethics?</vt:lpstr>
      <vt:lpstr>Ethics Personal Ethics and Your Work Life</vt:lpstr>
      <vt:lpstr>Technology and Ethics: How One Affects the Other</vt:lpstr>
      <vt:lpstr>Technology and Ethics: How One Affects the Other</vt:lpstr>
      <vt:lpstr>Technology and Ethics: How One Affects the Other</vt:lpstr>
      <vt:lpstr>Technology and Ethics: How One Affects the Other</vt:lpstr>
      <vt:lpstr>Using Computers to Support Ethical Conduct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Technology In Action</dc:creator>
  <cp:lastModifiedBy>Ralph</cp:lastModifiedBy>
  <cp:revision>63</cp:revision>
  <dcterms:created xsi:type="dcterms:W3CDTF">2011-08-19T00:37:13Z</dcterms:created>
  <dcterms:modified xsi:type="dcterms:W3CDTF">2017-09-07T01:35:50Z</dcterms:modified>
</cp:coreProperties>
</file>