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8"/>
  </p:notesMasterIdLst>
  <p:handoutMasterIdLst>
    <p:handoutMasterId r:id="rId29"/>
  </p:handoutMasterIdLst>
  <p:sldIdLst>
    <p:sldId id="315" r:id="rId2"/>
    <p:sldId id="268" r:id="rId3"/>
    <p:sldId id="270" r:id="rId4"/>
    <p:sldId id="316" r:id="rId5"/>
    <p:sldId id="312" r:id="rId6"/>
    <p:sldId id="306" r:id="rId7"/>
    <p:sldId id="274" r:id="rId8"/>
    <p:sldId id="277" r:id="rId9"/>
    <p:sldId id="278" r:id="rId10"/>
    <p:sldId id="279" r:id="rId11"/>
    <p:sldId id="280" r:id="rId12"/>
    <p:sldId id="282" r:id="rId13"/>
    <p:sldId id="283" r:id="rId14"/>
    <p:sldId id="303" r:id="rId15"/>
    <p:sldId id="304" r:id="rId16"/>
    <p:sldId id="313" r:id="rId17"/>
    <p:sldId id="288" r:id="rId18"/>
    <p:sldId id="289" r:id="rId19"/>
    <p:sldId id="314" r:id="rId20"/>
    <p:sldId id="290" r:id="rId21"/>
    <p:sldId id="293" r:id="rId22"/>
    <p:sldId id="294" r:id="rId23"/>
    <p:sldId id="296" r:id="rId24"/>
    <p:sldId id="297" r:id="rId25"/>
    <p:sldId id="300" r:id="rId26"/>
    <p:sldId id="302"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51" clrIdx="0"/>
  <p:cmAuthor id="1" name="Barbara" initials="B" lastIdx="9" clrIdx="1"/>
  <p:cmAuthor id="2" name="JLB" initials="JLB" lastIdx="4" clrIdx="2">
    <p:extLst/>
  </p:cmAuthor>
  <p:cmAuthor id="3" name="Steve Rubin" initials="SR" lastIdx="4" clrIdx="3">
    <p:extLst/>
  </p:cmAuthor>
  <p:cmAuthor id="4" name="Heather Hetzler" initials="HH" lastIdx="3" clrIdx="4"/>
  <p:cmAuthor id="5" name="Catherine" initials="C" lastIdx="3" clrIdx="5">
    <p:extLst/>
  </p:cmAuthor>
  <p:cmAuthor id="6" name="Morgan Hetzler" initials="MH" lastIdx="34" clrIdx="6">
    <p:extLst/>
  </p:cmAuthor>
  <p:cmAuthor id="7" name="Stevie St. John" initials="SSJ" lastIdx="85" clrIdx="7">
    <p:extLst/>
  </p:cmAuthor>
  <p:cmAuthor id="8" name="Heather Griffin" initials="HG" lastIdx="19" clrIdx="8">
    <p:extLst/>
  </p:cmAuthor>
  <p:cmAuthor id="9" name="mike gordon" initials="mg" lastIdx="1" clrIdx="9">
    <p:extLst/>
  </p:cmAuthor>
  <p:cmAuthor id="10" name="mike gordon" initials="mg [2]" lastIdx="1" clrIdx="10">
    <p:extLst/>
  </p:cmAuthor>
  <p:cmAuthor id="11" name="mike gordon" initials="mg [3]" lastIdx="1" clrIdx="11">
    <p:extLst/>
  </p:cmAuthor>
  <p:cmAuthor id="12" name="mike gordon" initials="mg [4]" lastIdx="1" clrIdx="12">
    <p:extLst/>
  </p:cmAuthor>
  <p:cmAuthor id="13" name="mike gordon" initials="mg [5]" lastIdx="1" clrIdx="13">
    <p:extLst/>
  </p:cmAuthor>
  <p:cmAuthor id="14" name="mike gordon" initials="mg [6]" lastIdx="1" clrIdx="14">
    <p:extLst/>
  </p:cmAuthor>
  <p:cmAuthor id="15" name="mike gordon" initials="mg [7]" lastIdx="1" clrIdx="15">
    <p:extLst/>
  </p:cmAuthor>
  <p:cmAuthor id="16" name="mike gordon" initials="mg [8]" lastIdx="1" clrIdx="16">
    <p:extLst/>
  </p:cmAuthor>
  <p:cmAuthor id="17" name="mike gordon" initials="mg [9]" lastIdx="1" clrIdx="17">
    <p:extLst/>
  </p:cmAuthor>
  <p:cmAuthor id="18" name="mike gordon" initials="mg [10]" lastIdx="1" clrIdx="18">
    <p:extLst/>
  </p:cmAuthor>
  <p:cmAuthor id="19" name="mike gordon" initials="mg [11]" lastIdx="1" clrIdx="19">
    <p:extLst/>
  </p:cmAuthor>
  <p:cmAuthor id="20" name="mike gordon" initials="mg [12]" lastIdx="1" clrIdx="20">
    <p:extLst/>
  </p:cmAuthor>
  <p:cmAuthor id="21" name="mike gordon" initials="mg [13]" lastIdx="1" clrIdx="21">
    <p:extLst/>
  </p:cmAuthor>
  <p:cmAuthor id="22" name="mike gordon" initials="mg [14]" lastIdx="1" clrIdx="22">
    <p:extLst/>
  </p:cmAuthor>
  <p:cmAuthor id="23" name="mike gordon" initials="mg [15]" lastIdx="1" clrIdx="23">
    <p:extLst/>
  </p:cmAuthor>
  <p:cmAuthor id="24" name="mike gordon" initials="mg [16]" lastIdx="1" clrIdx="24">
    <p:extLst/>
  </p:cmAuthor>
  <p:cmAuthor id="25" name="mike gordon" initials="mg [17]" lastIdx="1" clrIdx="25">
    <p:extLst/>
  </p:cmAuthor>
  <p:cmAuthor id="26" name="mike gordon" initials="mg [18]" lastIdx="1" clrIdx="26">
    <p:extLst/>
  </p:cmAuthor>
  <p:cmAuthor id="27" name="mike gordon" initials="mg [19]" lastIdx="1" clrIdx="27">
    <p:extLst/>
  </p:cmAuthor>
  <p:cmAuthor id="28" name="mike gordon" initials="mg [20]" lastIdx="1" clrIdx="28">
    <p:extLst/>
  </p:cmAuthor>
  <p:cmAuthor id="29" name="mike gordon" initials="mg [21]" lastIdx="1" clrIdx="29">
    <p:extLst/>
  </p:cmAuthor>
  <p:cmAuthor id="30" name="mike gordon" initials="mg [22]" lastIdx="1" clrIdx="30">
    <p:extLst/>
  </p:cmAuthor>
  <p:cmAuthor id="31" name="mike gordon" initials="mg [23]" lastIdx="1" clrIdx="31">
    <p:extLst/>
  </p:cmAuthor>
  <p:cmAuthor id="32" name="mike gordon" initials="mg [24]" lastIdx="1" clrIdx="3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30909"/>
    <a:srgbClr val="D2D7E6"/>
    <a:srgbClr val="C1D5F3"/>
    <a:srgbClr val="228C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7" autoAdjust="0"/>
    <p:restoredTop sz="74107" autoAdjust="0"/>
  </p:normalViewPr>
  <p:slideViewPr>
    <p:cSldViewPr>
      <p:cViewPr varScale="1">
        <p:scale>
          <a:sx n="75" d="100"/>
          <a:sy n="75" d="100"/>
        </p:scale>
        <p:origin x="-330" y="-96"/>
      </p:cViewPr>
      <p:guideLst>
        <p:guide orient="horz" pos="2160"/>
        <p:guide pos="3840"/>
      </p:guideLst>
    </p:cSldViewPr>
  </p:slideViewPr>
  <p:outlineViewPr>
    <p:cViewPr>
      <p:scale>
        <a:sx n="33" d="100"/>
        <a:sy n="33" d="100"/>
      </p:scale>
      <p:origin x="0" y="-178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852"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CB9BD-C35A-4E64-8BC3-41D0B2601C57}" type="datetimeFigureOut">
              <a:rPr lang="en-US" smtClean="0"/>
              <a:pPr/>
              <a:t>7/13/2017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63C849B-EB7E-490B-9549-AED38DCA4B68}" type="slidenum">
              <a:rPr lang="en-US" smtClean="0"/>
              <a:pPr/>
              <a:t>‹#›</a:t>
            </a:fld>
            <a:endParaRPr lang="en-US"/>
          </a:p>
        </p:txBody>
      </p:sp>
    </p:spTree>
    <p:extLst>
      <p:ext uri="{BB962C8B-B14F-4D97-AF65-F5344CB8AC3E}">
        <p14:creationId xmlns:p14="http://schemas.microsoft.com/office/powerpoint/2010/main" xmlns="" val="987764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892484-3072-4666-8714-3B9BBEA18940}" type="datetimeFigureOut">
              <a:rPr lang="en-US" smtClean="0"/>
              <a:pPr/>
              <a:t>7/13/2017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3D1CA0-39BC-4E7A-9EE3-2C859D01C05C}" type="slidenum">
              <a:rPr lang="en-US" smtClean="0"/>
              <a:pPr/>
              <a:t>‹#›</a:t>
            </a:fld>
            <a:endParaRPr lang="en-US" dirty="0"/>
          </a:p>
        </p:txBody>
      </p:sp>
    </p:spTree>
    <p:extLst>
      <p:ext uri="{BB962C8B-B14F-4D97-AF65-F5344CB8AC3E}">
        <p14:creationId xmlns:p14="http://schemas.microsoft.com/office/powerpoint/2010/main" xmlns="" val="390880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Welcome to Chapter 3 of Visualizing</a:t>
            </a:r>
            <a:r>
              <a:rPr lang="en-US" baseline="0" dirty="0"/>
              <a:t> Technology, the sixth edition, by Debra Geoghan. This chapter describes the importance of file management.</a:t>
            </a:r>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a:t>
            </a:fld>
            <a:endParaRPr lang="en-US" dirty="0"/>
          </a:p>
        </p:txBody>
      </p:sp>
    </p:spTree>
    <p:extLst>
      <p:ext uri="{BB962C8B-B14F-4D97-AF65-F5344CB8AC3E}">
        <p14:creationId xmlns:p14="http://schemas.microsoft.com/office/powerpoint/2010/main" xmlns="" val="286505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Every file has associated properties</a:t>
            </a:r>
            <a:r>
              <a:rPr lang="en-US" baseline="0" dirty="0"/>
              <a:t> that provide information about the file. </a:t>
            </a:r>
            <a:r>
              <a:rPr lang="en-US" dirty="0"/>
              <a:t>You can use these properties to organize, sort, and locate files more easily. The file type, size, and date properties are automatically created</a:t>
            </a:r>
            <a:r>
              <a:rPr lang="en-US" baseline="0" dirty="0"/>
              <a:t> while other properties, such as </a:t>
            </a:r>
            <a:r>
              <a:rPr lang="en-US" dirty="0"/>
              <a:t>title and author, can be added by the user. A file’s properties</a:t>
            </a:r>
            <a:r>
              <a:rPr lang="en-US" baseline="0" dirty="0"/>
              <a:t> are displayed in the </a:t>
            </a:r>
            <a:r>
              <a:rPr lang="en-US" dirty="0"/>
              <a:t>Properties dialog box, which is</a:t>
            </a:r>
            <a:r>
              <a:rPr lang="en-US" baseline="0" dirty="0"/>
              <a:t> opened by right-clicking on the file in File Explorer and clicking Properties</a:t>
            </a:r>
            <a:r>
              <a:rPr lang="en-US" dirty="0"/>
              <a:t>.</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10</a:t>
            </a:fld>
            <a:endParaRPr lang="en-US" dirty="0"/>
          </a:p>
        </p:txBody>
      </p:sp>
    </p:spTree>
    <p:extLst>
      <p:ext uri="{BB962C8B-B14F-4D97-AF65-F5344CB8AC3E}">
        <p14:creationId xmlns:p14="http://schemas.microsoft.com/office/powerpoint/2010/main" xmlns="" val="248441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dirty="0"/>
              <a:t>In the Mac OS X, a</a:t>
            </a:r>
            <a:r>
              <a:rPr lang="en-US" baseline="0" dirty="0"/>
              <a:t> file’s properties can be displayed by opening </a:t>
            </a:r>
            <a:r>
              <a:rPr lang="en-US" dirty="0"/>
              <a:t>Finder,</a:t>
            </a:r>
            <a:r>
              <a:rPr lang="en-US" baseline="0" dirty="0"/>
              <a:t> s</a:t>
            </a:r>
            <a:r>
              <a:rPr lang="en-US" dirty="0"/>
              <a:t>electing</a:t>
            </a:r>
            <a:r>
              <a:rPr lang="en-US" baseline="0" dirty="0"/>
              <a:t> </a:t>
            </a:r>
            <a:r>
              <a:rPr lang="en-US" dirty="0"/>
              <a:t>the file, and then choosing Get Info. This will open the Info pane, where you can view the file’s properties</a:t>
            </a:r>
            <a:r>
              <a:rPr lang="en-US" baseline="0" dirty="0"/>
              <a:t> </a:t>
            </a:r>
            <a:r>
              <a:rPr lang="en-US" dirty="0"/>
              <a:t>and make changes. </a:t>
            </a:r>
          </a:p>
          <a:p>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11</a:t>
            </a:fld>
            <a:endParaRPr lang="en-US" dirty="0"/>
          </a:p>
        </p:txBody>
      </p:sp>
    </p:spTree>
    <p:extLst>
      <p:ext uri="{BB962C8B-B14F-4D97-AF65-F5344CB8AC3E}">
        <p14:creationId xmlns:p14="http://schemas.microsoft.com/office/powerpoint/2010/main" xmlns="" val="414118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Objective 3 explains the importance of backing up files on a regular schedule to another hard drive, a DVD, a flash drive, or the cloud. </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12</a:t>
            </a:fld>
            <a:endParaRPr lang="en-US" dirty="0"/>
          </a:p>
        </p:txBody>
      </p:sp>
    </p:spTree>
    <p:extLst>
      <p:ext uri="{BB962C8B-B14F-4D97-AF65-F5344CB8AC3E}">
        <p14:creationId xmlns:p14="http://schemas.microsoft.com/office/powerpoint/2010/main" xmlns="" val="403930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Backing up is the process of copying your files to another location. There are many backup storage options, including internal hard drives, external hard drives, optical drives, flash drives, and networks. Windows and OS X include a backup utility;</a:t>
            </a:r>
            <a:r>
              <a:rPr lang="en-US" baseline="0" dirty="0"/>
              <a:t> however, other </a:t>
            </a:r>
            <a:r>
              <a:rPr lang="en-US" dirty="0"/>
              <a:t>options include online backup services that are free or inexpensive.</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13</a:t>
            </a:fld>
            <a:endParaRPr lang="en-US" dirty="0"/>
          </a:p>
        </p:txBody>
      </p:sp>
    </p:spTree>
    <p:extLst>
      <p:ext uri="{BB962C8B-B14F-4D97-AF65-F5344CB8AC3E}">
        <p14:creationId xmlns:p14="http://schemas.microsoft.com/office/powerpoint/2010/main" xmlns="" val="75667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x-none" dirty="0"/>
              <a:t>Cloud storage is a way to store files </a:t>
            </a:r>
            <a:r>
              <a:rPr lang="en-US" dirty="0"/>
              <a:t>in a remote location that is accessible from anywhere. Many sites offer free personal storage of 1 or 2 GB or unlimited storage for a monthly or annual subscription for the storage of working files. Internet or cloud backup services copy</a:t>
            </a:r>
            <a:r>
              <a:rPr lang="en-US" baseline="0" dirty="0"/>
              <a:t> your files to </a:t>
            </a:r>
            <a:r>
              <a:rPr lang="x-none" dirty="0"/>
              <a:t>cloud storage</a:t>
            </a:r>
            <a:r>
              <a:rPr lang="en-US" dirty="0"/>
              <a:t> designed to hold</a:t>
            </a:r>
            <a:r>
              <a:rPr lang="en-US" baseline="0" dirty="0"/>
              <a:t> backups</a:t>
            </a:r>
            <a:r>
              <a:rPr lang="en-US" dirty="0"/>
              <a:t>.</a:t>
            </a:r>
            <a:r>
              <a:rPr lang="en-US" baseline="0" dirty="0"/>
              <a:t> </a:t>
            </a:r>
            <a:r>
              <a:rPr lang="en-US" dirty="0"/>
              <a:t>Mozy and Carbonite are two companies</a:t>
            </a:r>
            <a:r>
              <a:rPr lang="en-US" baseline="0" dirty="0"/>
              <a:t> that offer cloud backup service.</a:t>
            </a:r>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14</a:t>
            </a:fld>
            <a:endParaRPr lang="en-US" dirty="0"/>
          </a:p>
        </p:txBody>
      </p:sp>
    </p:spTree>
    <p:extLst>
      <p:ext uri="{BB962C8B-B14F-4D97-AF65-F5344CB8AC3E}">
        <p14:creationId xmlns:p14="http://schemas.microsoft.com/office/powerpoint/2010/main" xmlns="" val="268653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Another option for free online storage</a:t>
            </a:r>
            <a:r>
              <a:rPr lang="en-US" baseline="0" dirty="0"/>
              <a:t> is OneDrive</a:t>
            </a:r>
            <a:r>
              <a:rPr lang="en-US" dirty="0"/>
              <a:t>.</a:t>
            </a:r>
            <a:r>
              <a:rPr lang="en-US" baseline="0" dirty="0"/>
              <a:t> You can save directly to your OneDrive from all Microsoft Office applications. Windows computers can connect to OneDrive using the OneDrive app.</a:t>
            </a:r>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15</a:t>
            </a:fld>
            <a:endParaRPr lang="en-US" dirty="0"/>
          </a:p>
        </p:txBody>
      </p:sp>
    </p:spTree>
    <p:extLst>
      <p:ext uri="{BB962C8B-B14F-4D97-AF65-F5344CB8AC3E}">
        <p14:creationId xmlns:p14="http://schemas.microsoft.com/office/powerpoint/2010/main" xmlns="" val="84458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a:t>For OS X and iOS users, free cloud storage is provided through iCloud.</a:t>
            </a:r>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16</a:t>
            </a:fld>
            <a:endParaRPr lang="en-US" dirty="0"/>
          </a:p>
        </p:txBody>
      </p:sp>
    </p:spTree>
    <p:extLst>
      <p:ext uri="{BB962C8B-B14F-4D97-AF65-F5344CB8AC3E}">
        <p14:creationId xmlns:p14="http://schemas.microsoft.com/office/powerpoint/2010/main" xmlns="" val="424563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Objective 4 demonstrates how to compress</a:t>
            </a:r>
            <a:r>
              <a:rPr lang="en-US" baseline="0" dirty="0"/>
              <a:t> files.</a:t>
            </a:r>
            <a:r>
              <a:rPr lang="en-US" dirty="0"/>
              <a:t> File compression is the process of making files smaller to conserve disk space and make them easier to transfer. </a:t>
            </a:r>
          </a:p>
          <a:p>
            <a:endParaRPr lang="en-US" dirty="0">
              <a:latin typeface="Arial" charset="0"/>
            </a:endParaRP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17</a:t>
            </a:fld>
            <a:endParaRPr lang="en-US" dirty="0"/>
          </a:p>
        </p:txBody>
      </p:sp>
    </p:spTree>
    <p:extLst>
      <p:ext uri="{BB962C8B-B14F-4D97-AF65-F5344CB8AC3E}">
        <p14:creationId xmlns:p14="http://schemas.microsoft.com/office/powerpoint/2010/main" xmlns="" val="305594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File compression reduces the size of a file</a:t>
            </a:r>
            <a:r>
              <a:rPr lang="en-US" baseline="0" dirty="0"/>
              <a:t> in order to </a:t>
            </a:r>
            <a:r>
              <a:rPr lang="en-US" dirty="0"/>
              <a:t>conserve disk space and make the file easier to attach</a:t>
            </a:r>
            <a:r>
              <a:rPr lang="en-US" baseline="0" dirty="0"/>
              <a:t> to an email</a:t>
            </a:r>
            <a:r>
              <a:rPr lang="en-US" dirty="0"/>
              <a:t>. There are two types of file compression algorithms: lossy and lossless.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18</a:t>
            </a:fld>
            <a:endParaRPr lang="en-US" dirty="0"/>
          </a:p>
        </p:txBody>
      </p:sp>
    </p:spTree>
    <p:extLst>
      <p:ext uri="{BB962C8B-B14F-4D97-AF65-F5344CB8AC3E}">
        <p14:creationId xmlns:p14="http://schemas.microsoft.com/office/powerpoint/2010/main" xmlns="" val="243853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Windows uses the ZIP format to compress and decompress files.</a:t>
            </a:r>
          </a:p>
          <a:p>
            <a:endParaRPr lang="en-US" dirty="0"/>
          </a:p>
          <a:p>
            <a:pPr>
              <a:spcAft>
                <a:spcPts val="1223"/>
              </a:spcAft>
            </a:pPr>
            <a:r>
              <a:rPr lang="en-US" sz="3300" dirty="0">
                <a:latin typeface="Century Gothic" panose="020B0502020202020204" pitchFamily="34" charset="0"/>
              </a:rPr>
              <a:t>Popular file compression programs include </a:t>
            </a:r>
            <a:r>
              <a:rPr lang="en-US" sz="2900" dirty="0"/>
              <a:t>7-ZIP, WinRAR, WinZip, and Stuffit</a:t>
            </a:r>
            <a:r>
              <a:rPr lang="en-US" dirty="0"/>
              <a:t>.</a:t>
            </a:r>
            <a:endParaRPr lang="en-US" sz="2900"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19</a:t>
            </a:fld>
            <a:endParaRPr lang="en-US" dirty="0"/>
          </a:p>
        </p:txBody>
      </p:sp>
    </p:spTree>
    <p:extLst>
      <p:ext uri="{BB962C8B-B14F-4D97-AF65-F5344CB8AC3E}">
        <p14:creationId xmlns:p14="http://schemas.microsoft.com/office/powerpoint/2010/main" xmlns="" val="130099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Objective 1 explains how to create and use folders to</a:t>
            </a:r>
            <a:r>
              <a:rPr lang="en-US" baseline="0" dirty="0"/>
              <a:t> organize your files.</a:t>
            </a:r>
            <a:endParaRPr lang="en-US" i="0" baseline="0"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a:t>
            </a:fld>
            <a:endParaRPr lang="en-US" dirty="0"/>
          </a:p>
        </p:txBody>
      </p:sp>
    </p:spTree>
    <p:extLst>
      <p:ext uri="{BB962C8B-B14F-4D97-AF65-F5344CB8AC3E}">
        <p14:creationId xmlns:p14="http://schemas.microsoft.com/office/powerpoint/2010/main" xmlns="" val="147370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Lossy compression is often used on images, audio files, and video files. These files contain more information than humans can detect.</a:t>
            </a:r>
            <a:r>
              <a:rPr lang="en-US" baseline="0" dirty="0"/>
              <a:t> T</a:t>
            </a:r>
            <a:r>
              <a:rPr lang="en-US" dirty="0"/>
              <a:t>he lossy compression algorithm removes that undetectable information from the file. Lossless compression is used on files that contain text and numbers.</a:t>
            </a:r>
            <a:r>
              <a:rPr lang="en-US" baseline="0" dirty="0"/>
              <a:t> This algorithm </a:t>
            </a:r>
            <a:r>
              <a:rPr lang="en-US" dirty="0"/>
              <a:t>looks for redundancy in the file</a:t>
            </a:r>
            <a:r>
              <a:rPr lang="en-US" baseline="0" dirty="0"/>
              <a:t> and creates an encoded file using that information to remove the redundant information; a</a:t>
            </a:r>
            <a:r>
              <a:rPr lang="en-US" dirty="0"/>
              <a:t>ll the information from the original file is restored. </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20</a:t>
            </a:fld>
            <a:endParaRPr lang="en-US" dirty="0"/>
          </a:p>
        </p:txBody>
      </p:sp>
    </p:spTree>
    <p:extLst>
      <p:ext uri="{BB962C8B-B14F-4D97-AF65-F5344CB8AC3E}">
        <p14:creationId xmlns:p14="http://schemas.microsoft.com/office/powerpoint/2010/main" xmlns="" val="288819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Objective 5 discusses using</a:t>
            </a:r>
            <a:r>
              <a:rPr lang="en-US" baseline="0" dirty="0"/>
              <a:t> advanced search options to search for files</a:t>
            </a:r>
            <a:r>
              <a:rPr lang="en-US" dirty="0"/>
              <a:t>. </a:t>
            </a:r>
          </a:p>
          <a:p>
            <a:endParaRPr lang="en-US" dirty="0">
              <a:latin typeface="Arial" charset="0"/>
            </a:endParaRP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21</a:t>
            </a:fld>
            <a:endParaRPr lang="en-US" dirty="0"/>
          </a:p>
        </p:txBody>
      </p:sp>
    </p:spTree>
    <p:extLst>
      <p:ext uri="{BB962C8B-B14F-4D97-AF65-F5344CB8AC3E}">
        <p14:creationId xmlns:p14="http://schemas.microsoft.com/office/powerpoint/2010/main" xmlns="" val="1744054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Windows, a search in File Explorer can help you locate files that you’ve misplaced. As</a:t>
            </a:r>
            <a:r>
              <a:rPr lang="en-US" baseline="0" dirty="0"/>
              <a:t> soon as you type a letter, number, or character in the Search box in File Explorer, the search begins. The search results include files in the current location and the folders below it in the file hierarchy. </a:t>
            </a:r>
            <a:r>
              <a:rPr lang="en-US" dirty="0"/>
              <a:t>With</a:t>
            </a:r>
            <a:r>
              <a:rPr lang="en-US" baseline="0" dirty="0"/>
              <a:t> </a:t>
            </a:r>
            <a:r>
              <a:rPr lang="en-US" dirty="0"/>
              <a:t>Windows 10, a search locates programs, including apps, settings, and files. You can also ask Cortana—the Windows built-in personal assistant—to help you find what you are looking for.</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22</a:t>
            </a:fld>
            <a:endParaRPr lang="en-US" dirty="0"/>
          </a:p>
        </p:txBody>
      </p:sp>
    </p:spTree>
    <p:extLst>
      <p:ext uri="{BB962C8B-B14F-4D97-AF65-F5344CB8AC3E}">
        <p14:creationId xmlns:p14="http://schemas.microsoft.com/office/powerpoint/2010/main" xmlns="" val="468169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dirty="0"/>
              <a:t>You can access Spotlight, a powerful search tool in OS X, when using Finder by clicking the magnifying glass on the upper right-hand side of the screen. Spotlight searches applications, files and folders, contacts, and other objects on your computer. Spotlight can even provide a definition and do simple math calculations. You can also use </a:t>
            </a:r>
            <a:r>
              <a:rPr lang="en-US" sz="1400" dirty="0"/>
              <a:t>Siri, which is an </a:t>
            </a:r>
            <a:r>
              <a:rPr lang="en-US" sz="1400" dirty="0">
                <a:solidFill>
                  <a:prstClr val="black"/>
                </a:solidFill>
              </a:rPr>
              <a:t>i</a:t>
            </a:r>
            <a:r>
              <a:rPr lang="en-US" dirty="0"/>
              <a:t>ntelligent personal assistant app that enables you to speak using natural language to interact with your Apple device.</a:t>
            </a:r>
          </a:p>
          <a:p>
            <a:endParaRPr lang="en-US" dirty="0"/>
          </a:p>
          <a:p>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23</a:t>
            </a:fld>
            <a:endParaRPr lang="en-US" dirty="0"/>
          </a:p>
        </p:txBody>
      </p:sp>
    </p:spTree>
    <p:extLst>
      <p:ext uri="{BB962C8B-B14F-4D97-AF65-F5344CB8AC3E}">
        <p14:creationId xmlns:p14="http://schemas.microsoft.com/office/powerpoint/2010/main" xmlns="" val="2957803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Boolean logic was created by the 19th-century mathematician George Boole. The Boolean operators AND, OR, and NOT are used to create search filters in Windows, most databases, and web searches. In the slide example, search results using AND include both John AND Kennedy; search results using OR include either John OR Kennedy; and search results using NOT include the first term and NOT the second term, John NOT Kennedy.</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24</a:t>
            </a:fld>
            <a:endParaRPr lang="en-US" dirty="0"/>
          </a:p>
        </p:txBody>
      </p:sp>
    </p:spTree>
    <p:extLst>
      <p:ext uri="{BB962C8B-B14F-4D97-AF65-F5344CB8AC3E}">
        <p14:creationId xmlns:p14="http://schemas.microsoft.com/office/powerpoint/2010/main" xmlns="" val="1459084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A default program is an application that is associated with a file. It allows you to open, view, and edit that file. Windows maintains a list of file extensions and associated default programs, which allows Windows to automatically open the correct program. Keep in mind that some file types, such as MP3, can be opened by more than one application.</a:t>
            </a:r>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25</a:t>
            </a:fld>
            <a:endParaRPr lang="en-US" dirty="0"/>
          </a:p>
        </p:txBody>
      </p:sp>
    </p:spTree>
    <p:extLst>
      <p:ext uri="{BB962C8B-B14F-4D97-AF65-F5344CB8AC3E}">
        <p14:creationId xmlns:p14="http://schemas.microsoft.com/office/powerpoint/2010/main" xmlns="" val="2648071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dirty="0"/>
              <a:t>If you want a generic</a:t>
            </a:r>
            <a:r>
              <a:rPr lang="en-US" baseline="0" dirty="0"/>
              <a:t> </a:t>
            </a:r>
            <a:r>
              <a:rPr lang="en-US" dirty="0"/>
              <a:t>file type,</a:t>
            </a:r>
            <a:r>
              <a:rPr lang="en-US" baseline="0" dirty="0"/>
              <a:t> such as MP3,</a:t>
            </a:r>
            <a:r>
              <a:rPr lang="en-US" dirty="0"/>
              <a:t> to be opened by a specific application on</a:t>
            </a:r>
            <a:r>
              <a:rPr lang="en-US" baseline="0" dirty="0"/>
              <a:t> your computer,</a:t>
            </a:r>
            <a:r>
              <a:rPr lang="en-US" dirty="0"/>
              <a:t> you can set that association</a:t>
            </a:r>
            <a:r>
              <a:rPr lang="en-US" baseline="0" dirty="0"/>
              <a:t> i</a:t>
            </a:r>
            <a:r>
              <a:rPr lang="en-US" dirty="0"/>
              <a:t>n the Default Programs control panel.</a:t>
            </a:r>
            <a:r>
              <a:rPr lang="en-US" baseline="0" dirty="0"/>
              <a:t> When the panel opens, c</a:t>
            </a:r>
            <a:r>
              <a:rPr lang="en-US" dirty="0"/>
              <a:t>lick </a:t>
            </a:r>
            <a:r>
              <a:rPr lang="en-US" b="0" dirty="0"/>
              <a:t>Set your default programs. The Set Default Programs </a:t>
            </a:r>
            <a:r>
              <a:rPr lang="en-US" dirty="0"/>
              <a:t>control panel window opens. In this panel, you can view and modify the application associated with</a:t>
            </a:r>
            <a:r>
              <a:rPr lang="en-US" baseline="0" dirty="0"/>
              <a:t> a file type so it becomes the d</a:t>
            </a:r>
            <a:r>
              <a:rPr lang="en-US" dirty="0"/>
              <a:t>efault. </a:t>
            </a:r>
            <a:endParaRPr lang="en-US" i="0"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26</a:t>
            </a:fld>
            <a:endParaRPr lang="en-US" dirty="0"/>
          </a:p>
        </p:txBody>
      </p:sp>
    </p:spTree>
    <p:extLst>
      <p:ext uri="{BB962C8B-B14F-4D97-AF65-F5344CB8AC3E}">
        <p14:creationId xmlns:p14="http://schemas.microsoft.com/office/powerpoint/2010/main" xmlns="" val="176595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The Windows File Explorer is used to navigate the Windows folder hierarchy and libraries. To open File Explorer, click the File Explorer icon on the desktop taskbar or go to the Apps menu or click the File Explorer tile on the Windows Start screen.</a:t>
            </a:r>
            <a:r>
              <a:rPr lang="en-US" baseline="0" dirty="0"/>
              <a:t> </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a:t>
            </a:fld>
            <a:endParaRPr lang="en-US" dirty="0"/>
          </a:p>
        </p:txBody>
      </p:sp>
    </p:spTree>
    <p:extLst>
      <p:ext uri="{BB962C8B-B14F-4D97-AF65-F5344CB8AC3E}">
        <p14:creationId xmlns:p14="http://schemas.microsoft.com/office/powerpoint/2010/main" xmlns="" val="173495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The Windows File Explorer is used to navigate the Windows folder hierarchy and libraries. To open File Explorer, click the File Explorer icon on the desktop taskbar or go to the Apps menu or click the File Explorer tile on the Windows Start screen.</a:t>
            </a:r>
            <a:r>
              <a:rPr lang="en-US" baseline="0" dirty="0"/>
              <a:t> </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4</a:t>
            </a:fld>
            <a:endParaRPr lang="en-US" dirty="0"/>
          </a:p>
        </p:txBody>
      </p:sp>
    </p:spTree>
    <p:extLst>
      <p:ext uri="{BB962C8B-B14F-4D97-AF65-F5344CB8AC3E}">
        <p14:creationId xmlns:p14="http://schemas.microsoft.com/office/powerpoint/2010/main" xmlns="" val="173495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baseline="0" dirty="0"/>
              <a:t>For Mac users, the equivalent window is called Finder. It can be opened from the Finder menu bar or by clicking the Finder icon on the dock.</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5</a:t>
            </a:fld>
            <a:endParaRPr lang="en-US" dirty="0"/>
          </a:p>
        </p:txBody>
      </p:sp>
    </p:spTree>
    <p:extLst>
      <p:ext uri="{BB962C8B-B14F-4D97-AF65-F5344CB8AC3E}">
        <p14:creationId xmlns:p14="http://schemas.microsoft.com/office/powerpoint/2010/main" xmlns="" val="60692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Folders are containers used to organize files. Additionally, Windows includes libraries to help organize files. There are four libraries—Documents, Music, Pictures, and Videos—and you can create more to suit your needs. Each library includes the corresponding user subfolder. This means that a user logging into a system and accessing a library will only see the content associated with that user login name.</a:t>
            </a:r>
            <a:endParaRPr lang="en-US" i="0" baseline="0" dirty="0"/>
          </a:p>
          <a:p>
            <a:r>
              <a:rPr lang="en-US" baseline="0" dirty="0"/>
              <a:t>.</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6</a:t>
            </a:fld>
            <a:endParaRPr lang="en-US" dirty="0"/>
          </a:p>
        </p:txBody>
      </p:sp>
    </p:spTree>
    <p:extLst>
      <p:ext uri="{BB962C8B-B14F-4D97-AF65-F5344CB8AC3E}">
        <p14:creationId xmlns:p14="http://schemas.microsoft.com/office/powerpoint/2010/main" xmlns="" val="102033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You are not limited to using the folder structure created by Windows or OS X. You can create your own organizational scheme; this is especially useful when you use flash drives and cloud storage. It is a good idea to think about how you wish to organize your files and to set up folders that enable you to retrieve them quickly in the future.</a:t>
            </a:r>
          </a:p>
        </p:txBody>
      </p:sp>
      <p:sp>
        <p:nvSpPr>
          <p:cNvPr id="4" name="Slide Number Placeholder 3"/>
          <p:cNvSpPr>
            <a:spLocks noGrp="1"/>
          </p:cNvSpPr>
          <p:nvPr>
            <p:ph type="sldNum" sz="quarter" idx="10"/>
          </p:nvPr>
        </p:nvSpPr>
        <p:spPr/>
        <p:txBody>
          <a:bodyPr/>
          <a:lstStyle/>
          <a:p>
            <a:fld id="{7F3D1CA0-39BC-4E7A-9EE3-2C859D01C05C}" type="slidenum">
              <a:rPr lang="en-US" smtClean="0"/>
              <a:pPr/>
              <a:t>7</a:t>
            </a:fld>
            <a:endParaRPr lang="en-US" dirty="0"/>
          </a:p>
        </p:txBody>
      </p:sp>
    </p:spTree>
    <p:extLst>
      <p:ext uri="{BB962C8B-B14F-4D97-AF65-F5344CB8AC3E}">
        <p14:creationId xmlns:p14="http://schemas.microsoft.com/office/powerpoint/2010/main" xmlns="" val="155632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Every Windows file has a file name and an extension. The file</a:t>
            </a:r>
            <a:r>
              <a:rPr lang="en-US" baseline="0" dirty="0"/>
              <a:t> name should be meaningful and not exceed </a:t>
            </a:r>
            <a:r>
              <a:rPr lang="en-US" dirty="0"/>
              <a:t>260</a:t>
            </a:r>
            <a:r>
              <a:rPr lang="en-US" baseline="0" dirty="0"/>
              <a:t> characters. There </a:t>
            </a:r>
            <a:r>
              <a:rPr lang="en-US" dirty="0"/>
              <a:t>are eight characters that cannot be used; these are the backward slash, forward</a:t>
            </a:r>
            <a:r>
              <a:rPr lang="en-US" baseline="0" dirty="0"/>
              <a:t> </a:t>
            </a:r>
            <a:r>
              <a:rPr lang="en-US" dirty="0"/>
              <a:t>slash, question mark, colon, asterisk, greater than, and less than.</a:t>
            </a:r>
            <a:r>
              <a:rPr lang="en-US" baseline="0" dirty="0"/>
              <a:t> OS X file names can be up to 255 characters and the only illegal character is the colon.</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8</a:t>
            </a:fld>
            <a:endParaRPr lang="en-US" dirty="0"/>
          </a:p>
        </p:txBody>
      </p:sp>
    </p:spTree>
    <p:extLst>
      <p:ext uri="{BB962C8B-B14F-4D97-AF65-F5344CB8AC3E}">
        <p14:creationId xmlns:p14="http://schemas.microsoft.com/office/powerpoint/2010/main" xmlns="" val="342452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A file extension, assigned by the program used to create the file, helps the operating system determine how to open the file and can therefore display that file’s content accurately. If you change the extension of a file, you may not be able to open it. The table on this slide lists different file extensions, the file type, and the default program that was used to create it.</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9</a:t>
            </a:fld>
            <a:endParaRPr lang="en-US" dirty="0"/>
          </a:p>
        </p:txBody>
      </p:sp>
    </p:spTree>
    <p:extLst>
      <p:ext uri="{BB962C8B-B14F-4D97-AF65-F5344CB8AC3E}">
        <p14:creationId xmlns:p14="http://schemas.microsoft.com/office/powerpoint/2010/main" xmlns="" val="2836225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Box 7"/>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pic>
        <p:nvPicPr>
          <p:cNvPr id="6" name="Picture 5"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Tree>
    <p:extLst>
      <p:ext uri="{BB962C8B-B14F-4D97-AF65-F5344CB8AC3E}">
        <p14:creationId xmlns:p14="http://schemas.microsoft.com/office/powerpoint/2010/main" xmlns="" val="101591212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9" name="Picture 8"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
        <p:nvSpPr>
          <p:cNvPr id="7" name="TextBox 6"/>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90718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marL="685800" indent="-228600">
              <a:spcBef>
                <a:spcPts val="0"/>
              </a:spcBef>
              <a:defRPr sz="2400"/>
            </a:lvl2pPr>
            <a:lvl3pPr>
              <a:spcBef>
                <a:spcPts val="0"/>
              </a:spcBef>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marL="685800" indent="-228600">
              <a:spcBef>
                <a:spcPts val="0"/>
              </a:spcBef>
              <a:defRPr sz="2400"/>
            </a:lvl2pPr>
            <a:lvl3pPr>
              <a:spcBef>
                <a:spcPts val="0"/>
              </a:spcBef>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68F46CC4-B570-4746-ADFA-6E9E2BD9CBA4}" type="slidenum">
              <a:rPr lang="en-US" smtClean="0"/>
              <a:pPr/>
              <a:t>‹#›</a:t>
            </a:fld>
            <a:endParaRPr lang="en-US" dirty="0"/>
          </a:p>
        </p:txBody>
      </p:sp>
    </p:spTree>
    <p:extLst>
      <p:ext uri="{BB962C8B-B14F-4D97-AF65-F5344CB8AC3E}">
        <p14:creationId xmlns:p14="http://schemas.microsoft.com/office/powerpoint/2010/main" xmlns="" val="402749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vl1pPr>
            <a:lvl2pPr marL="685800" indent="-228600">
              <a:spcBef>
                <a:spcPts val="0"/>
              </a:spcBef>
              <a:defRPr sz="2000"/>
            </a:lvl2pPr>
            <a:lvl3pPr>
              <a:spcBef>
                <a:spcPts val="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lang="en-US" sz="2000" b="1" kern="1200" dirty="0" smtClean="0">
                <a:solidFill>
                  <a:schemeClr val="tx1"/>
                </a:solidFill>
                <a:latin typeface="Georgia" pitchFamily="18"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Wingdings" pitchFamily="2" charset="2"/>
              <a:buNone/>
            </a:pPr>
            <a:r>
              <a:rPr lang="en-US" dirty="0"/>
              <a:t>Click to edit Master text styles</a:t>
            </a:r>
          </a:p>
        </p:txBody>
      </p:sp>
      <p:sp>
        <p:nvSpPr>
          <p:cNvPr id="6" name="Content Placeholder 5"/>
          <p:cNvSpPr>
            <a:spLocks noGrp="1"/>
          </p:cNvSpPr>
          <p:nvPr>
            <p:ph sz="quarter" idx="4" hasCustomPrompt="1"/>
          </p:nvPr>
        </p:nvSpPr>
        <p:spPr>
          <a:xfrm>
            <a:off x="6193368" y="2174875"/>
            <a:ext cx="5389033" cy="3951288"/>
          </a:xfrm>
        </p:spPr>
        <p:txBody>
          <a:bodyPr/>
          <a:lstStyle>
            <a:lvl1pPr>
              <a:defRPr sz="2400"/>
            </a:lvl1pPr>
            <a:lvl2pPr marL="685800" indent="-228600">
              <a:spcBef>
                <a:spcPts val="0"/>
              </a:spcBef>
              <a:defRPr sz="2000"/>
            </a:lvl2pPr>
            <a:lvl3pPr>
              <a:spcBef>
                <a:spcPts val="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p:txBody>
          <a:bodyPr/>
          <a:lstStyle/>
          <a:p>
            <a:fld id="{68F46CC4-B570-4746-ADFA-6E9E2BD9CBA4}" type="slidenum">
              <a:rPr lang="en-US" smtClean="0"/>
              <a:pPr/>
              <a:t>‹#›</a:t>
            </a:fld>
            <a:endParaRPr lang="en-US" dirty="0"/>
          </a:p>
        </p:txBody>
      </p:sp>
    </p:spTree>
    <p:extLst>
      <p:ext uri="{BB962C8B-B14F-4D97-AF65-F5344CB8AC3E}">
        <p14:creationId xmlns:p14="http://schemas.microsoft.com/office/powerpoint/2010/main" xmlns="" val="425505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 DO NOT CHANGE ANYTHING!">
    <p:spTree>
      <p:nvGrpSpPr>
        <p:cNvPr id="1" name=""/>
        <p:cNvGrpSpPr/>
        <p:nvPr/>
      </p:nvGrpSpPr>
      <p:grpSpPr>
        <a:xfrm>
          <a:off x="0" y="0"/>
          <a:ext cx="0" cy="0"/>
          <a:chOff x="0" y="0"/>
          <a:chExt cx="0" cy="0"/>
        </a:xfrm>
      </p:grpSpPr>
      <p:pic>
        <p:nvPicPr>
          <p:cNvPr id="6" name="Picture 4" descr="cid:3287383400_2177562"/>
          <p:cNvPicPr>
            <a:picLocks noChangeAspect="1" noChangeArrowheads="1"/>
          </p:cNvPicPr>
          <p:nvPr userDrawn="1"/>
        </p:nvPicPr>
        <p:blipFill>
          <a:blip r:embed="rId2" r:link="rId3" cstate="screen">
            <a:extLst>
              <a:ext uri="{28A0092B-C50C-407E-A947-70E740481C1C}">
                <a14:useLocalDpi xmlns:a14="http://schemas.microsoft.com/office/drawing/2010/main" xmlns=""/>
              </a:ext>
            </a:extLst>
          </a:blip>
          <a:srcRect/>
          <a:stretch>
            <a:fillRect/>
          </a:stretch>
        </p:blipFill>
        <p:spPr bwMode="auto">
          <a:xfrm>
            <a:off x="609601" y="838201"/>
            <a:ext cx="11231033" cy="2747963"/>
          </a:xfrm>
          <a:prstGeom prst="rect">
            <a:avLst/>
          </a:prstGeom>
          <a:solidFill>
            <a:schemeClr val="hlink"/>
          </a:solidFill>
          <a:ln w="9525">
            <a:solidFill>
              <a:schemeClr val="bg1"/>
            </a:solidFill>
            <a:miter lim="800000"/>
            <a:headEnd/>
            <a:tailEnd/>
          </a:ln>
        </p:spPr>
      </p:pic>
      <p:sp>
        <p:nvSpPr>
          <p:cNvPr id="7" name="Rectangle 5"/>
          <p:cNvSpPr>
            <a:spLocks noChangeArrowheads="1"/>
          </p:cNvSpPr>
          <p:nvPr userDrawn="1"/>
        </p:nvSpPr>
        <p:spPr bwMode="auto">
          <a:xfrm>
            <a:off x="1036108" y="4013628"/>
            <a:ext cx="10119784" cy="830997"/>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8" name="Rectangle 5"/>
          <p:cNvSpPr txBox="1">
            <a:spLocks noGrp="1" noChangeArrowheads="1"/>
          </p:cNvSpPr>
          <p:nvPr userDrawn="1"/>
        </p:nvSpPr>
        <p:spPr bwMode="auto">
          <a:xfrm>
            <a:off x="984251" y="5327650"/>
            <a:ext cx="10460567" cy="636588"/>
          </a:xfrm>
          <a:prstGeom prst="rect">
            <a:avLst/>
          </a:prstGeom>
          <a:noFill/>
          <a:ln>
            <a:miter lim="800000"/>
            <a:headEnd/>
            <a:tailEnd/>
          </a:ln>
        </p:spPr>
        <p:txBody>
          <a:bodyPr anchor="b"/>
          <a:lstStyle/>
          <a:p>
            <a:pPr algn="ctr">
              <a:defRPr/>
            </a:pPr>
            <a:r>
              <a:rPr lang="en-US" sz="1800" dirty="0">
                <a:solidFill>
                  <a:srgbClr val="000000"/>
                </a:solidFill>
                <a:effectLst>
                  <a:outerShdw blurRad="38100" dist="38100" dir="2700000" algn="tl">
                    <a:srgbClr val="C0C0C0"/>
                  </a:outerShdw>
                </a:effectLst>
                <a:latin typeface="Tahoma" charset="0"/>
              </a:rPr>
              <a:t>Copyright © 2015 Pearson Education, Inc. </a:t>
            </a:r>
          </a:p>
          <a:p>
            <a:pPr algn="ctr">
              <a:defRPr/>
            </a:pPr>
            <a:r>
              <a:rPr lang="en-US" sz="1800" dirty="0">
                <a:solidFill>
                  <a:srgbClr val="000000"/>
                </a:solidFill>
                <a:effectLst>
                  <a:outerShdw blurRad="38100" dist="38100" dir="2700000" algn="tl">
                    <a:srgbClr val="C0C0C0"/>
                  </a:outerShdw>
                </a:effectLst>
                <a:latin typeface="Tahoma" charset="0"/>
              </a:rPr>
              <a:t>Publishing as Prentice Hall</a:t>
            </a:r>
            <a:endParaRPr lang="en-US" sz="1800" dirty="0">
              <a:solidFill>
                <a:srgbClr val="000000"/>
              </a:solidFill>
              <a:effectLst>
                <a:outerShdw blurRad="38100" dist="38100" dir="2700000" algn="tl">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
        <p:nvSpPr>
          <p:cNvPr id="14" name="TextBox 13"/>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50475127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60367987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98878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97658398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pic>
        <p:nvPicPr>
          <p:cNvPr id="7" name="Picture 6"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213" y="6376790"/>
            <a:ext cx="1224000" cy="279915"/>
          </a:xfrm>
          <a:prstGeom prst="rect">
            <a:avLst/>
          </a:prstGeom>
        </p:spPr>
      </p:pic>
      <p:sp>
        <p:nvSpPr>
          <p:cNvPr id="12" name="TextBox 11"/>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85641405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16305428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255786164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386907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
        <p:nvSpPr>
          <p:cNvPr id="8" name="TextBox 7"/>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8320540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7" r:id="rId11"/>
    <p:sldLayoutId id="2147483678" r:id="rId12"/>
    <p:sldLayoutId id="2147483663" r:id="rId13"/>
  </p:sldLayoutIdLst>
  <p:hf hd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3972"/>
            <a:ext cx="10972800" cy="622828"/>
          </a:xfrm>
        </p:spPr>
        <p:txBody>
          <a:bodyPr/>
          <a:lstStyle/>
          <a:p>
            <a:r>
              <a:rPr lang="en-US" sz="4000" b="1" dirty="0"/>
              <a:t>Introductory Visualizing Technology</a:t>
            </a:r>
          </a:p>
        </p:txBody>
      </p:sp>
      <p:sp>
        <p:nvSpPr>
          <p:cNvPr id="3" name="Text Placeholder 2"/>
          <p:cNvSpPr>
            <a:spLocks noGrp="1"/>
          </p:cNvSpPr>
          <p:nvPr>
            <p:ph type="body" sz="quarter" idx="13"/>
          </p:nvPr>
        </p:nvSpPr>
        <p:spPr>
          <a:xfrm>
            <a:off x="914400" y="1139622"/>
            <a:ext cx="10972800" cy="478970"/>
          </a:xfrm>
        </p:spPr>
        <p:txBody>
          <a:bodyPr/>
          <a:lstStyle/>
          <a:p>
            <a:r>
              <a:rPr lang="en-US" dirty="0"/>
              <a:t>Sixth Edition</a:t>
            </a:r>
          </a:p>
        </p:txBody>
      </p:sp>
      <p:sp>
        <p:nvSpPr>
          <p:cNvPr id="4" name="Text Placeholder 3"/>
          <p:cNvSpPr>
            <a:spLocks noGrp="1"/>
          </p:cNvSpPr>
          <p:nvPr>
            <p:ph type="body" sz="quarter" idx="14"/>
          </p:nvPr>
        </p:nvSpPr>
        <p:spPr/>
        <p:txBody>
          <a:bodyPr/>
          <a:lstStyle/>
          <a:p>
            <a:r>
              <a:rPr lang="en-US" dirty="0"/>
              <a:t>Chapter 3</a:t>
            </a:r>
          </a:p>
        </p:txBody>
      </p:sp>
      <p:sp>
        <p:nvSpPr>
          <p:cNvPr id="5" name="Text Placeholder 4"/>
          <p:cNvSpPr>
            <a:spLocks noGrp="1"/>
          </p:cNvSpPr>
          <p:nvPr>
            <p:ph type="body" sz="quarter" idx="15"/>
          </p:nvPr>
        </p:nvSpPr>
        <p:spPr/>
        <p:txBody>
          <a:bodyPr/>
          <a:lstStyle/>
          <a:p>
            <a:r>
              <a:rPr lang="en-US" dirty="0"/>
              <a:t>File Management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5138" y="2088757"/>
            <a:ext cx="3807724" cy="4037407"/>
          </a:xfrm>
          <a:prstGeom prst="rect">
            <a:avLst/>
          </a:prstGeom>
          <a:ln w="6350">
            <a:solidFill>
              <a:schemeClr val="tx1"/>
            </a:solidFill>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xmlns="" val="114582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48" y="-76200"/>
            <a:ext cx="8839200" cy="1097280"/>
          </a:xfrm>
        </p:spPr>
        <p:txBody>
          <a:bodyPr>
            <a:normAutofit/>
          </a:bodyPr>
          <a:lstStyle/>
          <a:p>
            <a:r>
              <a:rPr lang="en-US" sz="3600" dirty="0"/>
              <a:t>Windows File Properties</a:t>
            </a:r>
          </a:p>
        </p:txBody>
      </p:sp>
      <p:sp>
        <p:nvSpPr>
          <p:cNvPr id="5" name="Content Placeholder 4"/>
          <p:cNvSpPr>
            <a:spLocks noGrp="1"/>
          </p:cNvSpPr>
          <p:nvPr>
            <p:ph sz="half" idx="1"/>
          </p:nvPr>
        </p:nvSpPr>
        <p:spPr>
          <a:xfrm>
            <a:off x="928048" y="1066800"/>
            <a:ext cx="8610600" cy="5562600"/>
          </a:xfrm>
        </p:spPr>
        <p:txBody>
          <a:bodyPr>
            <a:normAutofit/>
          </a:bodyPr>
          <a:lstStyle/>
          <a:p>
            <a:pPr>
              <a:lnSpc>
                <a:spcPct val="110000"/>
              </a:lnSpc>
              <a:spcAft>
                <a:spcPts val="600"/>
              </a:spcAft>
              <a:buClr>
                <a:schemeClr val="bg2"/>
              </a:buClr>
            </a:pPr>
            <a:r>
              <a:rPr lang="en-US" sz="3200" dirty="0"/>
              <a:t>Organize, sort, and find files more easily</a:t>
            </a:r>
          </a:p>
          <a:p>
            <a:pPr>
              <a:lnSpc>
                <a:spcPct val="110000"/>
              </a:lnSpc>
              <a:spcAft>
                <a:spcPts val="600"/>
              </a:spcAft>
              <a:buClr>
                <a:schemeClr val="bg2"/>
              </a:buClr>
            </a:pPr>
            <a:r>
              <a:rPr lang="en-US" sz="3200" dirty="0"/>
              <a:t>Automatically created and </a:t>
            </a:r>
            <a:r>
              <a:rPr lang="en-US" sz="3200" dirty="0" smtClean="0"/>
              <a:t>includes </a:t>
            </a:r>
            <a:r>
              <a:rPr lang="en-US" sz="3200" dirty="0"/>
              <a:t>f</a:t>
            </a:r>
            <a:r>
              <a:rPr lang="en-US" sz="2800" dirty="0"/>
              <a:t>ile type, size, and date </a:t>
            </a:r>
          </a:p>
          <a:p>
            <a:pPr>
              <a:lnSpc>
                <a:spcPct val="110000"/>
              </a:lnSpc>
              <a:spcAft>
                <a:spcPts val="600"/>
              </a:spcAft>
              <a:buClr>
                <a:schemeClr val="bg2"/>
              </a:buClr>
            </a:pPr>
            <a:r>
              <a:rPr lang="en-US" sz="3200" dirty="0"/>
              <a:t>Title and author can be added</a:t>
            </a:r>
            <a:br>
              <a:rPr lang="en-US" sz="3200" dirty="0"/>
            </a:br>
            <a:r>
              <a:rPr lang="en-US" sz="3200" dirty="0"/>
              <a:t>by the user</a:t>
            </a:r>
          </a:p>
          <a:p>
            <a:pPr>
              <a:lnSpc>
                <a:spcPct val="110000"/>
              </a:lnSpc>
              <a:spcAft>
                <a:spcPts val="600"/>
              </a:spcAft>
              <a:buClr>
                <a:schemeClr val="bg2"/>
              </a:buClr>
            </a:pPr>
            <a:r>
              <a:rPr lang="en-US" sz="3200" dirty="0"/>
              <a:t>To view properties:</a:t>
            </a:r>
          </a:p>
          <a:p>
            <a:pPr marL="749300" lvl="1" indent="-292100">
              <a:lnSpc>
                <a:spcPct val="110000"/>
              </a:lnSpc>
              <a:spcAft>
                <a:spcPts val="600"/>
              </a:spcAft>
              <a:buClr>
                <a:schemeClr val="bg2"/>
              </a:buClr>
              <a:buFont typeface="Wingdings" panose="05000000000000000000" pitchFamily="2" charset="2"/>
              <a:buChar char="ü"/>
            </a:pPr>
            <a:r>
              <a:rPr lang="en-US" sz="2800" dirty="0"/>
              <a:t> Right-click on the file and click</a:t>
            </a:r>
            <a:br>
              <a:rPr lang="en-US" sz="2800" dirty="0"/>
            </a:br>
            <a:r>
              <a:rPr lang="en-US" sz="2800" dirty="0"/>
              <a:t> Properties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858000" y="2971800"/>
            <a:ext cx="4935921" cy="2906654"/>
          </a:xfrm>
          <a:prstGeom prst="rect">
            <a:avLst/>
          </a:prstGeom>
          <a:ln w="6350">
            <a:solidFill>
              <a:schemeClr val="tx1"/>
            </a:solidFill>
          </a:ln>
        </p:spPr>
      </p:pic>
    </p:spTree>
    <p:extLst>
      <p:ext uri="{BB962C8B-B14F-4D97-AF65-F5344CB8AC3E}">
        <p14:creationId xmlns:p14="http://schemas.microsoft.com/office/powerpoint/2010/main" xmlns="" val="321859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76200"/>
            <a:ext cx="10972800" cy="1097280"/>
          </a:xfrm>
        </p:spPr>
        <p:txBody>
          <a:bodyPr>
            <a:normAutofit/>
          </a:bodyPr>
          <a:lstStyle/>
          <a:p>
            <a:r>
              <a:rPr lang="en-US" sz="3600" dirty="0"/>
              <a:t>OS X File Properties</a:t>
            </a:r>
          </a:p>
        </p:txBody>
      </p:sp>
      <p:sp>
        <p:nvSpPr>
          <p:cNvPr id="9" name="Content Placeholder 8"/>
          <p:cNvSpPr>
            <a:spLocks noGrp="1"/>
          </p:cNvSpPr>
          <p:nvPr>
            <p:ph idx="1"/>
          </p:nvPr>
        </p:nvSpPr>
        <p:spPr>
          <a:xfrm>
            <a:off x="930442" y="1066800"/>
            <a:ext cx="10972800" cy="4525963"/>
          </a:xfrm>
        </p:spPr>
        <p:txBody>
          <a:bodyPr/>
          <a:lstStyle/>
          <a:p>
            <a:pPr>
              <a:spcAft>
                <a:spcPts val="1200"/>
              </a:spcAft>
              <a:buClr>
                <a:schemeClr val="bg2"/>
              </a:buClr>
            </a:pPr>
            <a:r>
              <a:rPr lang="en-US" sz="3200" dirty="0"/>
              <a:t>To view and modify Properties in OS X:</a:t>
            </a:r>
          </a:p>
          <a:p>
            <a:pPr marL="685800" lvl="3">
              <a:spcAft>
                <a:spcPts val="1200"/>
              </a:spcAft>
              <a:buClr>
                <a:schemeClr val="bg2"/>
              </a:buClr>
              <a:buFont typeface="Wingdings" panose="05000000000000000000" pitchFamily="2" charset="2"/>
              <a:buChar char="ü"/>
            </a:pPr>
            <a:r>
              <a:rPr lang="en-US" sz="2800" dirty="0"/>
              <a:t>Open Finder</a:t>
            </a:r>
          </a:p>
          <a:p>
            <a:pPr marL="685800" lvl="3">
              <a:spcAft>
                <a:spcPts val="1200"/>
              </a:spcAft>
              <a:buClr>
                <a:schemeClr val="bg2"/>
              </a:buClr>
              <a:buFont typeface="Wingdings" panose="05000000000000000000" pitchFamily="2" charset="2"/>
              <a:buChar char="ü"/>
            </a:pPr>
            <a:r>
              <a:rPr lang="en-US" sz="2800" dirty="0"/>
              <a:t>Select the file</a:t>
            </a:r>
          </a:p>
          <a:p>
            <a:pPr marL="685800" lvl="3">
              <a:spcAft>
                <a:spcPts val="1200"/>
              </a:spcAft>
              <a:buClr>
                <a:schemeClr val="bg2"/>
              </a:buClr>
              <a:buFont typeface="Wingdings" panose="05000000000000000000" pitchFamily="2" charset="2"/>
              <a:buChar char="ü"/>
            </a:pPr>
            <a:r>
              <a:rPr lang="en-US" sz="2800" dirty="0"/>
              <a:t>Click Get Info</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21021" y="2286000"/>
            <a:ext cx="5105400" cy="3605508"/>
          </a:xfrm>
          <a:prstGeom prst="rect">
            <a:avLst/>
          </a:prstGeom>
          <a:ln w="6350">
            <a:solidFill>
              <a:schemeClr val="tx1"/>
            </a:solidFill>
          </a:ln>
        </p:spPr>
      </p:pic>
    </p:spTree>
    <p:extLst>
      <p:ext uri="{BB962C8B-B14F-4D97-AF65-F5344CB8AC3E}">
        <p14:creationId xmlns:p14="http://schemas.microsoft.com/office/powerpoint/2010/main" xmlns="" val="335708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442" y="-76200"/>
            <a:ext cx="11658600" cy="1097280"/>
          </a:xfrm>
        </p:spPr>
        <p:txBody>
          <a:bodyPr>
            <a:normAutofit/>
          </a:bodyPr>
          <a:lstStyle/>
          <a:p>
            <a:r>
              <a:rPr lang="en-US" sz="3600" dirty="0"/>
              <a:t>Explain the Importance of Backing Up Files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xmlns=""/>
              </a:ext>
            </a:extLst>
          </a:blip>
          <a:srcRect b="14599"/>
          <a:stretch/>
        </p:blipFill>
        <p:spPr>
          <a:xfrm>
            <a:off x="3137195" y="1524000"/>
            <a:ext cx="5917610" cy="4352499"/>
          </a:xfrm>
          <a:prstGeom prst="rect">
            <a:avLst/>
          </a:prstGeom>
        </p:spPr>
      </p:pic>
    </p:spTree>
    <p:extLst>
      <p:ext uri="{BB962C8B-B14F-4D97-AF65-F5344CB8AC3E}">
        <p14:creationId xmlns:p14="http://schemas.microsoft.com/office/powerpoint/2010/main" xmlns="" val="43623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76200"/>
            <a:ext cx="10972800" cy="1097280"/>
          </a:xfrm>
        </p:spPr>
        <p:txBody>
          <a:bodyPr>
            <a:normAutofit/>
          </a:bodyPr>
          <a:lstStyle/>
          <a:p>
            <a:r>
              <a:rPr lang="en-US" sz="3600" dirty="0"/>
              <a:t>Back Up Your Files</a:t>
            </a:r>
          </a:p>
        </p:txBody>
      </p:sp>
      <p:sp>
        <p:nvSpPr>
          <p:cNvPr id="3" name="Content Placeholder 2"/>
          <p:cNvSpPr>
            <a:spLocks noGrp="1"/>
          </p:cNvSpPr>
          <p:nvPr>
            <p:ph idx="1"/>
          </p:nvPr>
        </p:nvSpPr>
        <p:spPr>
          <a:xfrm>
            <a:off x="926432" y="1098884"/>
            <a:ext cx="10972800" cy="4525963"/>
          </a:xfrm>
        </p:spPr>
        <p:txBody>
          <a:bodyPr/>
          <a:lstStyle/>
          <a:p>
            <a:pPr>
              <a:spcBef>
                <a:spcPts val="600"/>
              </a:spcBef>
              <a:spcAft>
                <a:spcPts val="600"/>
              </a:spcAft>
              <a:buClr>
                <a:schemeClr val="bg2"/>
              </a:buClr>
            </a:pPr>
            <a:r>
              <a:rPr lang="en-US" sz="3200" dirty="0"/>
              <a:t>Backup—a copy of files stored in another location</a:t>
            </a:r>
          </a:p>
          <a:p>
            <a:pPr>
              <a:spcBef>
                <a:spcPts val="600"/>
              </a:spcBef>
              <a:spcAft>
                <a:spcPts val="600"/>
              </a:spcAft>
              <a:buClr>
                <a:schemeClr val="bg2"/>
              </a:buClr>
            </a:pPr>
            <a:r>
              <a:rPr lang="en-US" sz="3200" dirty="0"/>
              <a:t>Backup storage options: </a:t>
            </a:r>
          </a:p>
          <a:p>
            <a:pPr marL="685800" lvl="1" indent="-228600">
              <a:spcBef>
                <a:spcPts val="0"/>
              </a:spcBef>
              <a:buClr>
                <a:schemeClr val="bg2"/>
              </a:buClr>
              <a:buFont typeface="Wingdings" panose="05000000000000000000" pitchFamily="2" charset="2"/>
              <a:buChar char="ü"/>
            </a:pPr>
            <a:r>
              <a:rPr lang="en-US" sz="2800" dirty="0"/>
              <a:t>Internal hard </a:t>
            </a:r>
            <a:r>
              <a:rPr lang="en-US" sz="2800" dirty="0" smtClean="0"/>
              <a:t>drives</a:t>
            </a:r>
          </a:p>
          <a:p>
            <a:pPr marL="1085850" lvl="2">
              <a:spcBef>
                <a:spcPts val="0"/>
              </a:spcBef>
              <a:buClr>
                <a:schemeClr val="bg2"/>
              </a:buClr>
              <a:buFont typeface="Wingdings" panose="05000000000000000000" pitchFamily="2" charset="2"/>
              <a:buChar char="ü"/>
            </a:pPr>
            <a:r>
              <a:rPr lang="en-US" sz="2800" dirty="0" smtClean="0"/>
              <a:t>low price, fast speed, secure in system unit</a:t>
            </a:r>
          </a:p>
          <a:p>
            <a:pPr marL="1085850" lvl="2">
              <a:spcBef>
                <a:spcPts val="0"/>
              </a:spcBef>
              <a:buClr>
                <a:schemeClr val="bg2"/>
              </a:buClr>
              <a:buFont typeface="Wingdings" panose="05000000000000000000" pitchFamily="2" charset="2"/>
              <a:buChar char="ü"/>
            </a:pPr>
            <a:r>
              <a:rPr lang="en-US" sz="2800" dirty="0" smtClean="0"/>
              <a:t>Not recommended for back up</a:t>
            </a:r>
            <a:endParaRPr lang="en-US" sz="2800" dirty="0"/>
          </a:p>
          <a:p>
            <a:pPr marL="685800" lvl="1" indent="-228600">
              <a:spcBef>
                <a:spcPts val="0"/>
              </a:spcBef>
              <a:buClr>
                <a:schemeClr val="bg2"/>
              </a:buClr>
              <a:buFont typeface="Wingdings" panose="05000000000000000000" pitchFamily="2" charset="2"/>
              <a:buChar char="ü"/>
            </a:pPr>
            <a:r>
              <a:rPr lang="en-US" sz="2800" dirty="0"/>
              <a:t>External hard drives</a:t>
            </a:r>
          </a:p>
          <a:p>
            <a:pPr marL="685800" lvl="1" indent="-228600">
              <a:spcBef>
                <a:spcPts val="0"/>
              </a:spcBef>
              <a:buClr>
                <a:schemeClr val="bg2"/>
              </a:buClr>
              <a:buFont typeface="Wingdings" panose="05000000000000000000" pitchFamily="2" charset="2"/>
              <a:buChar char="ü"/>
            </a:pPr>
            <a:r>
              <a:rPr lang="en-US" sz="2800" dirty="0"/>
              <a:t>Optical drives</a:t>
            </a:r>
          </a:p>
          <a:p>
            <a:pPr marL="685800" lvl="1" indent="-228600">
              <a:spcBef>
                <a:spcPts val="0"/>
              </a:spcBef>
              <a:buClr>
                <a:schemeClr val="bg2"/>
              </a:buClr>
              <a:buFont typeface="Wingdings" panose="05000000000000000000" pitchFamily="2" charset="2"/>
              <a:buChar char="ü"/>
            </a:pPr>
            <a:r>
              <a:rPr lang="en-US" sz="2800" dirty="0"/>
              <a:t>Flash drives</a:t>
            </a:r>
          </a:p>
          <a:p>
            <a:pPr marL="685800" lvl="1" indent="-228600">
              <a:spcBef>
                <a:spcPts val="0"/>
              </a:spcBef>
              <a:buClr>
                <a:schemeClr val="bg2"/>
              </a:buClr>
              <a:buFont typeface="Wingdings" panose="05000000000000000000" pitchFamily="2" charset="2"/>
              <a:buChar char="ü"/>
            </a:pPr>
            <a:r>
              <a:rPr lang="en-US" sz="2800" dirty="0"/>
              <a:t>Networks</a:t>
            </a:r>
          </a:p>
          <a:p>
            <a:pPr>
              <a:spcBef>
                <a:spcPts val="600"/>
              </a:spcBef>
              <a:spcAft>
                <a:spcPts val="600"/>
              </a:spcAft>
              <a:buClr>
                <a:schemeClr val="bg2"/>
              </a:buClr>
            </a:pPr>
            <a:r>
              <a:rPr lang="en-US" sz="3200" dirty="0"/>
              <a:t>Use backup utilities to make it easy</a:t>
            </a:r>
          </a:p>
          <a:p>
            <a:pPr>
              <a:spcBef>
                <a:spcPts val="600"/>
              </a:spcBef>
              <a:spcAft>
                <a:spcPts val="600"/>
              </a:spcAft>
              <a:buClr>
                <a:schemeClr val="bg2"/>
              </a:buClr>
            </a:pPr>
            <a:r>
              <a:rPr lang="en-US" sz="3200" dirty="0"/>
              <a:t>Use online backup services for security</a:t>
            </a:r>
          </a:p>
          <a:p>
            <a:endParaRPr lang="en-US" dirty="0"/>
          </a:p>
        </p:txBody>
      </p:sp>
    </p:spTree>
    <p:extLst>
      <p:ext uri="{BB962C8B-B14F-4D97-AF65-F5344CB8AC3E}">
        <p14:creationId xmlns:p14="http://schemas.microsoft.com/office/powerpoint/2010/main" xmlns="" val="79861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394" y="-76200"/>
            <a:ext cx="9909048" cy="1097280"/>
          </a:xfrm>
        </p:spPr>
        <p:txBody>
          <a:bodyPr>
            <a:normAutofit/>
          </a:bodyPr>
          <a:lstStyle/>
          <a:p>
            <a:r>
              <a:rPr lang="en-US" sz="3600" dirty="0"/>
              <a:t>Back Up to the Cloud</a:t>
            </a:r>
          </a:p>
        </p:txBody>
      </p:sp>
      <p:sp>
        <p:nvSpPr>
          <p:cNvPr id="6" name="Content Placeholder 5"/>
          <p:cNvSpPr>
            <a:spLocks noGrp="1"/>
          </p:cNvSpPr>
          <p:nvPr>
            <p:ph sz="half" idx="1"/>
          </p:nvPr>
        </p:nvSpPr>
        <p:spPr>
          <a:xfrm>
            <a:off x="927394" y="1111249"/>
            <a:ext cx="5413248" cy="5060951"/>
          </a:xfrm>
        </p:spPr>
        <p:txBody>
          <a:bodyPr>
            <a:normAutofit fontScale="92500"/>
          </a:bodyPr>
          <a:lstStyle/>
          <a:p>
            <a:pPr>
              <a:spcAft>
                <a:spcPts val="1200"/>
              </a:spcAft>
              <a:buClr>
                <a:schemeClr val="bg2"/>
              </a:buClr>
            </a:pPr>
            <a:r>
              <a:rPr lang="en-US" sz="3200" dirty="0"/>
              <a:t>Cloud </a:t>
            </a:r>
            <a:r>
              <a:rPr lang="en-US" sz="3200" dirty="0" smtClean="0"/>
              <a:t>backup</a:t>
            </a:r>
            <a:r>
              <a:rPr lang="en-US" sz="3200" dirty="0" smtClean="0">
                <a:latin typeface="Century Gothic" panose="020B0502020202020204" pitchFamily="34" charset="0"/>
              </a:rPr>
              <a:t>—</a:t>
            </a:r>
            <a:r>
              <a:rPr lang="en-US" sz="3200" dirty="0" smtClean="0"/>
              <a:t>use </a:t>
            </a:r>
            <a:r>
              <a:rPr lang="en-US" sz="3200" dirty="0"/>
              <a:t>of Internet backup services</a:t>
            </a:r>
          </a:p>
          <a:p>
            <a:pPr lvl="1">
              <a:spcAft>
                <a:spcPts val="1200"/>
              </a:spcAft>
              <a:buClr>
                <a:schemeClr val="bg2"/>
              </a:buClr>
              <a:buFont typeface="Wingdings" panose="05000000000000000000" pitchFamily="2" charset="2"/>
              <a:buChar char="ü"/>
            </a:pPr>
            <a:r>
              <a:rPr lang="en-US" sz="2800" dirty="0"/>
              <a:t>Offer</a:t>
            </a:r>
            <a:r>
              <a:rPr lang="en-US" sz="2000" dirty="0"/>
              <a:t> </a:t>
            </a:r>
            <a:r>
              <a:rPr lang="en-US" sz="2800" dirty="0"/>
              <a:t>free</a:t>
            </a:r>
            <a:r>
              <a:rPr lang="en-US" sz="2000" dirty="0"/>
              <a:t> </a:t>
            </a:r>
            <a:r>
              <a:rPr lang="en-US" sz="2800" dirty="0"/>
              <a:t>personal</a:t>
            </a:r>
            <a:r>
              <a:rPr lang="en-US" sz="2000" dirty="0"/>
              <a:t> </a:t>
            </a:r>
            <a:r>
              <a:rPr lang="en-US" sz="2800" dirty="0"/>
              <a:t>storage</a:t>
            </a:r>
            <a:br>
              <a:rPr lang="en-US" sz="2800" dirty="0"/>
            </a:br>
            <a:r>
              <a:rPr lang="en-US" sz="2800" dirty="0"/>
              <a:t>of </a:t>
            </a:r>
            <a:r>
              <a:rPr lang="en-US" sz="2400" dirty="0"/>
              <a:t>1 or 2 GB </a:t>
            </a:r>
          </a:p>
          <a:p>
            <a:pPr lvl="1">
              <a:spcAft>
                <a:spcPts val="1200"/>
              </a:spcAft>
              <a:buClr>
                <a:schemeClr val="bg2"/>
              </a:buClr>
              <a:buFont typeface="Wingdings" panose="05000000000000000000" pitchFamily="2" charset="2"/>
              <a:buChar char="ü"/>
            </a:pPr>
            <a:r>
              <a:rPr lang="en-US" sz="2800" dirty="0"/>
              <a:t>Unlimited storage for a</a:t>
            </a:r>
            <a:br>
              <a:rPr lang="en-US" sz="2800" dirty="0"/>
            </a:br>
            <a:r>
              <a:rPr lang="en-US" sz="2800" dirty="0"/>
              <a:t>monthly or annual </a:t>
            </a:r>
            <a:r>
              <a:rPr lang="en-US" sz="2800" dirty="0" smtClean="0"/>
              <a:t>subscription</a:t>
            </a:r>
          </a:p>
          <a:p>
            <a:pPr lvl="1">
              <a:spcAft>
                <a:spcPts val="1200"/>
              </a:spcAft>
              <a:buClr>
                <a:schemeClr val="bg2"/>
              </a:buClr>
              <a:buFont typeface="Wingdings" panose="05000000000000000000" pitchFamily="2" charset="2"/>
              <a:buChar char="ü"/>
            </a:pPr>
            <a:r>
              <a:rPr lang="en-US" sz="2800" dirty="0" smtClean="0"/>
              <a:t>Set automatically</a:t>
            </a:r>
          </a:p>
          <a:p>
            <a:pPr lvl="1">
              <a:spcAft>
                <a:spcPts val="1200"/>
              </a:spcAft>
              <a:buClr>
                <a:schemeClr val="bg2"/>
              </a:buClr>
              <a:buFont typeface="Wingdings" panose="05000000000000000000" pitchFamily="2" charset="2"/>
              <a:buChar char="ü"/>
            </a:pPr>
            <a:r>
              <a:rPr lang="en-US" sz="2800" dirty="0" smtClean="0"/>
              <a:t>Easy set up</a:t>
            </a:r>
          </a:p>
          <a:p>
            <a:pPr lvl="1">
              <a:spcAft>
                <a:spcPts val="1200"/>
              </a:spcAft>
              <a:buClr>
                <a:schemeClr val="bg2"/>
              </a:buClr>
              <a:buFont typeface="Wingdings" panose="05000000000000000000" pitchFamily="2" charset="2"/>
              <a:buChar char="ü"/>
            </a:pPr>
            <a:r>
              <a:rPr lang="en-US" sz="2800" dirty="0" smtClean="0"/>
              <a:t>Not faster than other backup options</a:t>
            </a:r>
            <a:endParaRPr lang="en-US" sz="2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065293" y="2133600"/>
            <a:ext cx="5794285" cy="3810961"/>
          </a:xfrm>
          <a:prstGeom prst="rect">
            <a:avLst/>
          </a:prstGeom>
          <a:ln>
            <a:solidFill>
              <a:schemeClr val="accent1"/>
            </a:solidFill>
          </a:ln>
        </p:spPr>
      </p:pic>
    </p:spTree>
    <p:extLst>
      <p:ext uri="{BB962C8B-B14F-4D97-AF65-F5344CB8AC3E}">
        <p14:creationId xmlns:p14="http://schemas.microsoft.com/office/powerpoint/2010/main" xmlns="" val="63024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76200"/>
            <a:ext cx="7620000" cy="1097280"/>
          </a:xfrm>
        </p:spPr>
        <p:txBody>
          <a:bodyPr>
            <a:normAutofit/>
          </a:bodyPr>
          <a:lstStyle/>
          <a:p>
            <a:r>
              <a:rPr lang="en-US" sz="3600" dirty="0"/>
              <a:t>Cloud Storage (1 of 2)</a:t>
            </a:r>
          </a:p>
        </p:txBody>
      </p:sp>
      <p:sp>
        <p:nvSpPr>
          <p:cNvPr id="6" name="Content Placeholder 5"/>
          <p:cNvSpPr>
            <a:spLocks noGrp="1"/>
          </p:cNvSpPr>
          <p:nvPr>
            <p:ph sz="half" idx="1"/>
          </p:nvPr>
        </p:nvSpPr>
        <p:spPr>
          <a:xfrm>
            <a:off x="930442" y="1110916"/>
            <a:ext cx="5943600" cy="5349876"/>
          </a:xfrm>
        </p:spPr>
        <p:txBody>
          <a:bodyPr>
            <a:noAutofit/>
          </a:bodyPr>
          <a:lstStyle/>
          <a:p>
            <a:pPr>
              <a:spcAft>
                <a:spcPts val="1200"/>
              </a:spcAft>
              <a:buClr>
                <a:schemeClr val="bg2"/>
              </a:buClr>
            </a:pPr>
            <a:r>
              <a:rPr lang="en-US" sz="3200" dirty="0"/>
              <a:t>Microsoft OneDrive</a:t>
            </a:r>
          </a:p>
          <a:p>
            <a:pPr lvl="1">
              <a:spcAft>
                <a:spcPts val="1200"/>
              </a:spcAft>
              <a:buClr>
                <a:schemeClr val="bg2"/>
              </a:buClr>
              <a:buFont typeface="Wingdings" panose="05000000000000000000" pitchFamily="2" charset="2"/>
              <a:buChar char="ü"/>
            </a:pPr>
            <a:r>
              <a:rPr lang="en-US" sz="2800" dirty="0"/>
              <a:t>Save files directly from Microsoft Office apps</a:t>
            </a:r>
          </a:p>
          <a:p>
            <a:pPr lvl="1">
              <a:spcAft>
                <a:spcPts val="1200"/>
              </a:spcAft>
              <a:buClr>
                <a:schemeClr val="bg2"/>
              </a:buClr>
              <a:buFont typeface="Wingdings" panose="05000000000000000000" pitchFamily="2" charset="2"/>
              <a:buChar char="ü"/>
            </a:pPr>
            <a:r>
              <a:rPr lang="en-US" sz="2800" dirty="0"/>
              <a:t>Windows computers connect through OneDrive app</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3200" y="2971800"/>
            <a:ext cx="5283200" cy="2971800"/>
          </a:xfrm>
          <a:prstGeom prst="rect">
            <a:avLst/>
          </a:prstGeom>
          <a:ln>
            <a:solidFill>
              <a:schemeClr val="accent1"/>
            </a:solidFill>
          </a:ln>
        </p:spPr>
      </p:pic>
    </p:spTree>
    <p:extLst>
      <p:ext uri="{BB962C8B-B14F-4D97-AF65-F5344CB8AC3E}">
        <p14:creationId xmlns:p14="http://schemas.microsoft.com/office/powerpoint/2010/main" xmlns="" val="218632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76200"/>
            <a:ext cx="8991600" cy="1097280"/>
          </a:xfrm>
        </p:spPr>
        <p:txBody>
          <a:bodyPr>
            <a:normAutofit/>
          </a:bodyPr>
          <a:lstStyle/>
          <a:p>
            <a:r>
              <a:rPr lang="en-US" sz="3600" dirty="0"/>
              <a:t>Cloud Storage (2 of 2)</a:t>
            </a:r>
          </a:p>
        </p:txBody>
      </p:sp>
      <p:sp>
        <p:nvSpPr>
          <p:cNvPr id="8" name="Content Placeholder 5"/>
          <p:cNvSpPr>
            <a:spLocks noGrp="1"/>
          </p:cNvSpPr>
          <p:nvPr>
            <p:ph sz="half" idx="1"/>
          </p:nvPr>
        </p:nvSpPr>
        <p:spPr>
          <a:xfrm>
            <a:off x="930442" y="1110916"/>
            <a:ext cx="6172200" cy="4984752"/>
          </a:xfrm>
        </p:spPr>
        <p:txBody>
          <a:bodyPr>
            <a:noAutofit/>
          </a:bodyPr>
          <a:lstStyle/>
          <a:p>
            <a:pPr>
              <a:spcAft>
                <a:spcPts val="1200"/>
              </a:spcAft>
              <a:buClr>
                <a:schemeClr val="bg2"/>
              </a:buClr>
            </a:pPr>
            <a:r>
              <a:rPr lang="en-US" sz="3200" dirty="0"/>
              <a:t>OS X and iOS devices include iCloud</a:t>
            </a:r>
          </a:p>
          <a:p>
            <a:pPr lvl="1">
              <a:spcAft>
                <a:spcPts val="1200"/>
              </a:spcAft>
              <a:buClr>
                <a:schemeClr val="bg2"/>
              </a:buClr>
              <a:buFont typeface="Wingdings" panose="05000000000000000000" pitchFamily="2" charset="2"/>
              <a:buChar char="ü"/>
            </a:pPr>
            <a:r>
              <a:rPr lang="en-US" sz="2800" dirty="0"/>
              <a:t>Can be set to automatically</a:t>
            </a:r>
            <a:br>
              <a:rPr lang="en-US" sz="2800" dirty="0"/>
            </a:br>
            <a:r>
              <a:rPr lang="en-US" sz="2800" dirty="0"/>
              <a:t>sync all of your personal files</a:t>
            </a:r>
            <a:br>
              <a:rPr lang="en-US" sz="2800" dirty="0"/>
            </a:br>
            <a:r>
              <a:rPr lang="en-US" sz="2800" dirty="0"/>
              <a:t>on all  your devices to the cloud</a:t>
            </a:r>
          </a:p>
          <a:p>
            <a:pPr lvl="1">
              <a:spcAft>
                <a:spcPts val="1200"/>
              </a:spcAft>
              <a:buClr>
                <a:schemeClr val="bg2"/>
              </a:buClr>
              <a:buFont typeface="Wingdings" panose="05000000000000000000" pitchFamily="2" charset="2"/>
              <a:buChar char="ü"/>
            </a:pPr>
            <a:r>
              <a:rPr lang="en-US" sz="2800" dirty="0"/>
              <a:t>Accesses through the iCloud website</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858000" y="1752600"/>
            <a:ext cx="5174943" cy="3509356"/>
          </a:xfrm>
          <a:prstGeom prst="rect">
            <a:avLst/>
          </a:prstGeom>
          <a:ln>
            <a:solidFill>
              <a:schemeClr val="accent1"/>
            </a:solidFill>
          </a:ln>
        </p:spPr>
      </p:pic>
    </p:spTree>
    <p:extLst>
      <p:ext uri="{BB962C8B-B14F-4D97-AF65-F5344CB8AC3E}">
        <p14:creationId xmlns:p14="http://schemas.microsoft.com/office/powerpoint/2010/main" xmlns="" val="429065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442" y="-76200"/>
            <a:ext cx="11658600" cy="1097280"/>
          </a:xfrm>
        </p:spPr>
        <p:txBody>
          <a:bodyPr>
            <a:normAutofit/>
          </a:bodyPr>
          <a:lstStyle/>
          <a:p>
            <a:r>
              <a:rPr lang="en-US" sz="3600" dirty="0"/>
              <a:t>Demonstrate How to Compress Files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xmlns=""/>
              </a:ext>
            </a:extLst>
          </a:blip>
          <a:srcRect t="6416"/>
          <a:stretch/>
        </p:blipFill>
        <p:spPr>
          <a:xfrm>
            <a:off x="3358269" y="1606244"/>
            <a:ext cx="5475462" cy="4794556"/>
          </a:xfrm>
          <a:prstGeom prst="rect">
            <a:avLst/>
          </a:prstGeom>
        </p:spPr>
      </p:pic>
    </p:spTree>
    <p:extLst>
      <p:ext uri="{BB962C8B-B14F-4D97-AF65-F5344CB8AC3E}">
        <p14:creationId xmlns:p14="http://schemas.microsoft.com/office/powerpoint/2010/main" xmlns="" val="337865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972800" cy="1097280"/>
          </a:xfrm>
        </p:spPr>
        <p:txBody>
          <a:bodyPr>
            <a:normAutofit/>
          </a:bodyPr>
          <a:lstStyle/>
          <a:p>
            <a:r>
              <a:rPr lang="en-US" sz="3600" dirty="0"/>
              <a:t>File Compression (1 of 3)</a:t>
            </a:r>
          </a:p>
        </p:txBody>
      </p:sp>
      <p:sp>
        <p:nvSpPr>
          <p:cNvPr id="5" name="Content Placeholder 4"/>
          <p:cNvSpPr>
            <a:spLocks noGrp="1"/>
          </p:cNvSpPr>
          <p:nvPr>
            <p:ph idx="1"/>
          </p:nvPr>
        </p:nvSpPr>
        <p:spPr>
          <a:xfrm>
            <a:off x="930442" y="1143000"/>
            <a:ext cx="8915400" cy="4525963"/>
          </a:xfrm>
        </p:spPr>
        <p:txBody>
          <a:bodyPr/>
          <a:lstStyle/>
          <a:p>
            <a:pPr>
              <a:spcAft>
                <a:spcPts val="1200"/>
              </a:spcAft>
              <a:buClr>
                <a:schemeClr val="bg2"/>
              </a:buClr>
            </a:pPr>
            <a:r>
              <a:rPr lang="en-US" sz="3200" dirty="0"/>
              <a:t>Process of making files smaller:</a:t>
            </a:r>
          </a:p>
          <a:p>
            <a:pPr marL="685800" lvl="1" indent="-228600">
              <a:spcAft>
                <a:spcPts val="1200"/>
              </a:spcAft>
              <a:buClr>
                <a:schemeClr val="bg2"/>
              </a:buClr>
              <a:buFont typeface="Wingdings" panose="05000000000000000000" pitchFamily="2" charset="2"/>
              <a:buChar char="ü"/>
            </a:pPr>
            <a:r>
              <a:rPr lang="en-US" sz="2800" dirty="0"/>
              <a:t>Conserves disk space </a:t>
            </a:r>
          </a:p>
          <a:p>
            <a:pPr marL="685800" lvl="1" indent="-228600">
              <a:spcAft>
                <a:spcPts val="1200"/>
              </a:spcAft>
              <a:buClr>
                <a:schemeClr val="bg2"/>
              </a:buClr>
              <a:buFont typeface="Wingdings" panose="05000000000000000000" pitchFamily="2" charset="2"/>
              <a:buChar char="ü"/>
            </a:pPr>
            <a:r>
              <a:rPr lang="en-US" sz="2800" dirty="0"/>
              <a:t>Easier to transfer</a:t>
            </a:r>
          </a:p>
          <a:p>
            <a:pPr>
              <a:spcAft>
                <a:spcPts val="1200"/>
              </a:spcAft>
              <a:buClr>
                <a:schemeClr val="bg2"/>
              </a:buClr>
            </a:pPr>
            <a:r>
              <a:rPr lang="en-US" sz="3200" dirty="0"/>
              <a:t>Types of file compression algorithms:</a:t>
            </a:r>
          </a:p>
          <a:p>
            <a:pPr marL="685800" lvl="1" indent="-228600">
              <a:spcAft>
                <a:spcPts val="1200"/>
              </a:spcAft>
              <a:buClr>
                <a:schemeClr val="bg2"/>
              </a:buClr>
              <a:buFont typeface="Wingdings" panose="05000000000000000000" pitchFamily="2" charset="2"/>
              <a:buChar char="ü"/>
            </a:pPr>
            <a:r>
              <a:rPr lang="en-US" sz="2800" dirty="0"/>
              <a:t>Lossy </a:t>
            </a:r>
          </a:p>
          <a:p>
            <a:pPr marL="685800" lvl="1" indent="-228600">
              <a:spcAft>
                <a:spcPts val="1200"/>
              </a:spcAft>
              <a:buClr>
                <a:schemeClr val="bg2"/>
              </a:buClr>
              <a:buFont typeface="Wingdings" panose="05000000000000000000" pitchFamily="2" charset="2"/>
              <a:buChar char="ü"/>
            </a:pPr>
            <a:r>
              <a:rPr lang="en-US" sz="2800" dirty="0"/>
              <a:t>Lossless</a:t>
            </a:r>
          </a:p>
        </p:txBody>
      </p:sp>
      <p:pic>
        <p:nvPicPr>
          <p:cNvPr id="4" name="Picture 3"/>
          <p:cNvPicPr>
            <a:picLocks noChangeAspect="1"/>
          </p:cNvPicPr>
          <p:nvPr/>
        </p:nvPicPr>
        <p:blipFill>
          <a:blip r:embed="rId3" cstate="screen">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a:ext>
            </a:extLst>
          </a:blip>
          <a:stretch>
            <a:fillRect/>
          </a:stretch>
        </p:blipFill>
        <p:spPr>
          <a:xfrm rot="16200000">
            <a:off x="6818921" y="1820872"/>
            <a:ext cx="5869360" cy="3929117"/>
          </a:xfrm>
          <a:prstGeom prst="rect">
            <a:avLst/>
          </a:prstGeom>
        </p:spPr>
      </p:pic>
    </p:spTree>
    <p:extLst>
      <p:ext uri="{BB962C8B-B14F-4D97-AF65-F5344CB8AC3E}">
        <p14:creationId xmlns:p14="http://schemas.microsoft.com/office/powerpoint/2010/main" xmlns="" val="223125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9372600" cy="1097280"/>
          </a:xfrm>
        </p:spPr>
        <p:txBody>
          <a:bodyPr>
            <a:normAutofit/>
          </a:bodyPr>
          <a:lstStyle/>
          <a:p>
            <a:r>
              <a:rPr lang="en-US" sz="3600" dirty="0"/>
              <a:t>File Compression (2 of 3)</a:t>
            </a:r>
          </a:p>
        </p:txBody>
      </p:sp>
      <p:sp>
        <p:nvSpPr>
          <p:cNvPr id="4" name="Content Placeholder 3"/>
          <p:cNvSpPr>
            <a:spLocks noGrp="1"/>
          </p:cNvSpPr>
          <p:nvPr>
            <p:ph idx="1"/>
          </p:nvPr>
        </p:nvSpPr>
        <p:spPr>
          <a:xfrm>
            <a:off x="930442" y="1143000"/>
            <a:ext cx="10972800" cy="4953000"/>
          </a:xfrm>
        </p:spPr>
        <p:txBody>
          <a:bodyPr/>
          <a:lstStyle/>
          <a:p>
            <a:pPr>
              <a:spcAft>
                <a:spcPts val="1200"/>
              </a:spcAft>
              <a:buClr>
                <a:schemeClr val="bg2"/>
              </a:buClr>
            </a:pPr>
            <a:r>
              <a:rPr lang="en-US" sz="3200" dirty="0"/>
              <a:t>Windows uses ZIP format</a:t>
            </a:r>
          </a:p>
          <a:p>
            <a:pPr>
              <a:spcAft>
                <a:spcPts val="1200"/>
              </a:spcAft>
              <a:buClr>
                <a:schemeClr val="bg2"/>
              </a:buClr>
            </a:pPr>
            <a:r>
              <a:rPr lang="en-US" sz="3200" dirty="0"/>
              <a:t>Popular file compression programs: </a:t>
            </a:r>
          </a:p>
          <a:p>
            <a:pPr marL="685800" lvl="1" indent="-228600">
              <a:spcAft>
                <a:spcPts val="1200"/>
              </a:spcAft>
              <a:buClr>
                <a:schemeClr val="bg2"/>
              </a:buClr>
              <a:buFont typeface="Wingdings" panose="05000000000000000000" pitchFamily="2" charset="2"/>
              <a:buChar char="ü"/>
            </a:pPr>
            <a:r>
              <a:rPr lang="en-US" sz="2800" dirty="0"/>
              <a:t>7-ZIP</a:t>
            </a:r>
          </a:p>
          <a:p>
            <a:pPr marL="685800" lvl="1" indent="-228600">
              <a:spcAft>
                <a:spcPts val="1200"/>
              </a:spcAft>
              <a:buClr>
                <a:schemeClr val="bg2"/>
              </a:buClr>
              <a:buFont typeface="Wingdings" panose="05000000000000000000" pitchFamily="2" charset="2"/>
              <a:buChar char="ü"/>
            </a:pPr>
            <a:r>
              <a:rPr lang="en-US" sz="2800" dirty="0"/>
              <a:t>WinRAR</a:t>
            </a:r>
          </a:p>
          <a:p>
            <a:pPr marL="685800" lvl="1" indent="-228600">
              <a:spcAft>
                <a:spcPts val="1200"/>
              </a:spcAft>
              <a:buClr>
                <a:schemeClr val="bg2"/>
              </a:buClr>
              <a:buFont typeface="Wingdings" panose="05000000000000000000" pitchFamily="2" charset="2"/>
              <a:buChar char="ü"/>
            </a:pPr>
            <a:r>
              <a:rPr lang="en-US" sz="2800" dirty="0"/>
              <a:t>WinZip</a:t>
            </a:r>
          </a:p>
          <a:p>
            <a:pPr marL="685800" lvl="1" indent="-228600">
              <a:spcAft>
                <a:spcPts val="1200"/>
              </a:spcAft>
              <a:buClr>
                <a:schemeClr val="bg2"/>
              </a:buClr>
              <a:buFont typeface="Wingdings" panose="05000000000000000000" pitchFamily="2" charset="2"/>
              <a:buChar char="ü"/>
            </a:pPr>
            <a:r>
              <a:rPr lang="en-US" sz="2800" dirty="0" err="1" smtClean="0"/>
              <a:t>Stuffit</a:t>
            </a:r>
            <a:endParaRPr lang="en-US" sz="2800" dirty="0" smtClean="0"/>
          </a:p>
          <a:p>
            <a:pPr marL="198882" indent="-228600">
              <a:spcAft>
                <a:spcPts val="1200"/>
              </a:spcAft>
              <a:buClr>
                <a:schemeClr val="bg2"/>
              </a:buClr>
              <a:buFont typeface="Wingdings" panose="05000000000000000000" pitchFamily="2" charset="2"/>
              <a:buChar char="ü"/>
            </a:pPr>
            <a:r>
              <a:rPr lang="en-US" sz="2800" dirty="0" smtClean="0"/>
              <a:t>Algorithm – steps to solve problem</a:t>
            </a:r>
            <a:endParaRPr lang="en-US" sz="2800" dirty="0"/>
          </a:p>
          <a:p>
            <a:endParaRPr lang="en-US" dirty="0"/>
          </a:p>
        </p:txBody>
      </p:sp>
    </p:spTree>
    <p:extLst>
      <p:ext uri="{BB962C8B-B14F-4D97-AF65-F5344CB8AC3E}">
        <p14:creationId xmlns:p14="http://schemas.microsoft.com/office/powerpoint/2010/main" xmlns="" val="409982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4231" y="-80922"/>
            <a:ext cx="7699248" cy="1097280"/>
          </a:xfrm>
        </p:spPr>
        <p:txBody>
          <a:bodyPr>
            <a:normAutofit/>
          </a:bodyPr>
          <a:lstStyle/>
          <a:p>
            <a:r>
              <a:rPr lang="en-US" sz="3600" dirty="0"/>
              <a:t>Create Folders to Organize Files</a:t>
            </a:r>
          </a:p>
        </p:txBody>
      </p:sp>
      <p:pic>
        <p:nvPicPr>
          <p:cNvPr id="10" name="Picture 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19400" y="1600200"/>
            <a:ext cx="6202883" cy="4676462"/>
          </a:xfrm>
          <a:prstGeom prst="rect">
            <a:avLst/>
          </a:prstGeom>
        </p:spPr>
      </p:pic>
    </p:spTree>
    <p:extLst>
      <p:ext uri="{BB962C8B-B14F-4D97-AF65-F5344CB8AC3E}">
        <p14:creationId xmlns:p14="http://schemas.microsoft.com/office/powerpoint/2010/main" xmlns="" val="485778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1658600" cy="1097280"/>
          </a:xfrm>
        </p:spPr>
        <p:txBody>
          <a:bodyPr>
            <a:normAutofit/>
          </a:bodyPr>
          <a:lstStyle/>
          <a:p>
            <a:r>
              <a:rPr lang="en-US" sz="3600" dirty="0"/>
              <a:t>File Compression (3 of 3)</a:t>
            </a:r>
          </a:p>
        </p:txBody>
      </p:sp>
      <p:sp>
        <p:nvSpPr>
          <p:cNvPr id="3" name="Text Placeholder 2"/>
          <p:cNvSpPr>
            <a:spLocks noGrp="1"/>
          </p:cNvSpPr>
          <p:nvPr>
            <p:ph type="body" idx="1"/>
          </p:nvPr>
        </p:nvSpPr>
        <p:spPr>
          <a:xfrm>
            <a:off x="533400" y="1327467"/>
            <a:ext cx="5537200" cy="636373"/>
          </a:xfrm>
        </p:spPr>
        <p:txBody>
          <a:bodyPr>
            <a:normAutofit/>
          </a:bodyPr>
          <a:lstStyle/>
          <a:p>
            <a:pPr algn="ctr"/>
            <a:r>
              <a:rPr lang="en-US" sz="3200" dirty="0">
                <a:latin typeface="Century Gothic" pitchFamily="34" charset="0"/>
              </a:rPr>
              <a:t>Lossy</a:t>
            </a:r>
            <a:endParaRPr lang="en-US" sz="2800" dirty="0"/>
          </a:p>
        </p:txBody>
      </p:sp>
      <p:sp>
        <p:nvSpPr>
          <p:cNvPr id="4" name="Content Placeholder 3"/>
          <p:cNvSpPr>
            <a:spLocks noGrp="1"/>
          </p:cNvSpPr>
          <p:nvPr>
            <p:ph sz="half" idx="2"/>
          </p:nvPr>
        </p:nvSpPr>
        <p:spPr/>
        <p:txBody>
          <a:bodyPr>
            <a:noAutofit/>
          </a:bodyPr>
          <a:lstStyle/>
          <a:p>
            <a:pPr>
              <a:spcAft>
                <a:spcPts val="1200"/>
              </a:spcAft>
              <a:buClr>
                <a:schemeClr val="bg2"/>
              </a:buClr>
            </a:pPr>
            <a:r>
              <a:rPr lang="en-US" sz="3000" dirty="0"/>
              <a:t>Contains more info than a human can detect</a:t>
            </a:r>
          </a:p>
          <a:p>
            <a:pPr>
              <a:spcAft>
                <a:spcPts val="1200"/>
              </a:spcAft>
              <a:buClr>
                <a:schemeClr val="bg2"/>
              </a:buClr>
            </a:pPr>
            <a:r>
              <a:rPr lang="en-US" sz="3000" dirty="0"/>
              <a:t>Substantial amount of data is discarded</a:t>
            </a:r>
          </a:p>
        </p:txBody>
      </p:sp>
      <p:sp>
        <p:nvSpPr>
          <p:cNvPr id="5" name="Text Placeholder 4"/>
          <p:cNvSpPr>
            <a:spLocks noGrp="1"/>
          </p:cNvSpPr>
          <p:nvPr>
            <p:ph type="body" sz="quarter" idx="3"/>
          </p:nvPr>
        </p:nvSpPr>
        <p:spPr>
          <a:xfrm>
            <a:off x="6096000" y="1320280"/>
            <a:ext cx="6096000" cy="639762"/>
          </a:xfrm>
        </p:spPr>
        <p:txBody>
          <a:bodyPr/>
          <a:lstStyle/>
          <a:p>
            <a:pPr algn="ctr"/>
            <a:r>
              <a:rPr lang="en-US" sz="3200" dirty="0">
                <a:latin typeface="Century Gothic" pitchFamily="34" charset="0"/>
              </a:rPr>
              <a:t>Lossless</a:t>
            </a:r>
          </a:p>
        </p:txBody>
      </p:sp>
      <p:sp>
        <p:nvSpPr>
          <p:cNvPr id="6" name="Content Placeholder 5"/>
          <p:cNvSpPr>
            <a:spLocks noGrp="1"/>
          </p:cNvSpPr>
          <p:nvPr>
            <p:ph sz="quarter" idx="4"/>
          </p:nvPr>
        </p:nvSpPr>
        <p:spPr>
          <a:xfrm>
            <a:off x="6373976" y="2190641"/>
            <a:ext cx="5741823" cy="3951288"/>
          </a:xfrm>
        </p:spPr>
        <p:txBody>
          <a:bodyPr>
            <a:normAutofit lnSpcReduction="10000"/>
          </a:bodyPr>
          <a:lstStyle/>
          <a:p>
            <a:pPr>
              <a:spcAft>
                <a:spcPts val="1200"/>
              </a:spcAft>
              <a:buClr>
                <a:schemeClr val="bg2"/>
              </a:buClr>
            </a:pPr>
            <a:r>
              <a:rPr lang="en-US" sz="3000" dirty="0" smtClean="0"/>
              <a:t>Used by ZIP files</a:t>
            </a:r>
            <a:endParaRPr lang="en-US" sz="3000" dirty="0" smtClean="0"/>
          </a:p>
          <a:p>
            <a:pPr>
              <a:spcAft>
                <a:spcPts val="1200"/>
              </a:spcAft>
              <a:buClr>
                <a:schemeClr val="bg2"/>
              </a:buClr>
            </a:pPr>
            <a:r>
              <a:rPr lang="en-US" sz="3000" dirty="0" smtClean="0"/>
              <a:t>For </a:t>
            </a:r>
            <a:r>
              <a:rPr lang="en-US" sz="3000" dirty="0"/>
              <a:t>files that contain text and numbers</a:t>
            </a:r>
          </a:p>
          <a:p>
            <a:pPr>
              <a:spcAft>
                <a:spcPts val="1200"/>
              </a:spcAft>
              <a:buClr>
                <a:schemeClr val="bg2"/>
              </a:buClr>
            </a:pPr>
            <a:r>
              <a:rPr lang="en-US" sz="3000" dirty="0"/>
              <a:t>Takes advantage of redundant information</a:t>
            </a:r>
          </a:p>
          <a:p>
            <a:pPr>
              <a:spcAft>
                <a:spcPts val="1200"/>
              </a:spcAft>
              <a:buClr>
                <a:schemeClr val="bg2"/>
              </a:buClr>
            </a:pPr>
            <a:r>
              <a:rPr lang="en-US" sz="3000" dirty="0"/>
              <a:t>Can be decompressed with no loss of data</a:t>
            </a:r>
          </a:p>
        </p:txBody>
      </p:sp>
      <p:sp>
        <p:nvSpPr>
          <p:cNvPr id="11" name="Text Placeholder 2"/>
          <p:cNvSpPr txBox="1">
            <a:spLocks/>
          </p:cNvSpPr>
          <p:nvPr/>
        </p:nvSpPr>
        <p:spPr>
          <a:xfrm>
            <a:off x="5638800" y="1330217"/>
            <a:ext cx="9144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itchFamily="2" charset="2"/>
              <a:buNone/>
              <a:defRPr sz="2000" b="1" kern="1200">
                <a:solidFill>
                  <a:schemeClr val="tx1"/>
                </a:solidFill>
                <a:latin typeface="Georgia" pitchFamily="18" charset="0"/>
                <a:ea typeface="+mn-ea"/>
                <a:cs typeface="+mn-cs"/>
              </a:defRPr>
            </a:lvl1pPr>
            <a:lvl2pPr marL="457200" indent="0" algn="l" defTabSz="914400" rtl="0" eaLnBrk="1" latinLnBrk="0" hangingPunct="1">
              <a:spcBef>
                <a:spcPct val="20000"/>
              </a:spcBef>
              <a:buFont typeface="Wingdings" pitchFamily="2" charset="2"/>
              <a:buNone/>
              <a:defRPr sz="2000" b="1" kern="1200">
                <a:solidFill>
                  <a:schemeClr val="tx1"/>
                </a:solidFill>
                <a:latin typeface="Century Gothic" pitchFamily="34" charset="0"/>
                <a:ea typeface="+mn-ea"/>
                <a:cs typeface="+mn-cs"/>
              </a:defRPr>
            </a:lvl2pPr>
            <a:lvl3pPr marL="914400" indent="0" algn="l" defTabSz="914400" rtl="0" eaLnBrk="1" latinLnBrk="0" hangingPunct="1">
              <a:spcBef>
                <a:spcPct val="20000"/>
              </a:spcBef>
              <a:buFont typeface="Wingdings" pitchFamily="2" charset="2"/>
              <a:buNone/>
              <a:defRPr sz="1800" b="1" kern="1200">
                <a:solidFill>
                  <a:schemeClr val="tx1"/>
                </a:solidFill>
                <a:latin typeface="Century Gothic" pitchFamily="34" charset="0"/>
                <a:ea typeface="+mn-ea"/>
                <a:cs typeface="+mn-cs"/>
              </a:defRPr>
            </a:lvl3pPr>
            <a:lvl4pPr marL="1371600" indent="0" algn="l" defTabSz="914400" rtl="0" eaLnBrk="1" latinLnBrk="0" hangingPunct="1">
              <a:spcBef>
                <a:spcPct val="20000"/>
              </a:spcBef>
              <a:buFont typeface="Wingdings" pitchFamily="2" charset="2"/>
              <a:buNone/>
              <a:defRPr sz="1600" b="1" kern="1200">
                <a:solidFill>
                  <a:schemeClr val="tx1"/>
                </a:solidFill>
                <a:latin typeface="Century Gothic" pitchFamily="34" charset="0"/>
                <a:ea typeface="+mn-ea"/>
                <a:cs typeface="+mn-cs"/>
              </a:defRPr>
            </a:lvl4pPr>
            <a:lvl5pPr marL="1828800" indent="0" algn="l" defTabSz="914400" rtl="0" eaLnBrk="1" latinLnBrk="0" hangingPunct="1">
              <a:spcBef>
                <a:spcPct val="20000"/>
              </a:spcBef>
              <a:buFont typeface="Wingdings" pitchFamily="2" charset="2"/>
              <a:buNone/>
              <a:defRPr sz="1600" b="1" kern="1200">
                <a:solidFill>
                  <a:schemeClr val="tx1"/>
                </a:solidFill>
                <a:latin typeface="Century Gothic" pitchFamily="34"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3200" dirty="0">
                <a:latin typeface="Century Gothic" pitchFamily="34" charset="0"/>
              </a:rPr>
              <a:t>Vs.</a:t>
            </a:r>
            <a:endParaRPr lang="en-US" sz="2800" dirty="0"/>
          </a:p>
        </p:txBody>
      </p:sp>
    </p:spTree>
    <p:extLst>
      <p:ext uri="{BB962C8B-B14F-4D97-AF65-F5344CB8AC3E}">
        <p14:creationId xmlns:p14="http://schemas.microsoft.com/office/powerpoint/2010/main" xmlns="" val="391874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442" y="-76200"/>
            <a:ext cx="11658600" cy="1097280"/>
          </a:xfrm>
        </p:spPr>
        <p:txBody>
          <a:bodyPr>
            <a:noAutofit/>
          </a:bodyPr>
          <a:lstStyle/>
          <a:p>
            <a:r>
              <a:rPr lang="en-US" sz="3600" dirty="0"/>
              <a:t>Use Advanced Search Options to Locate Files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36767" y="1447800"/>
            <a:ext cx="6318466" cy="4569425"/>
          </a:xfrm>
          <a:prstGeom prst="rect">
            <a:avLst/>
          </a:prstGeom>
        </p:spPr>
      </p:pic>
    </p:spTree>
    <p:extLst>
      <p:ext uri="{BB962C8B-B14F-4D97-AF65-F5344CB8AC3E}">
        <p14:creationId xmlns:p14="http://schemas.microsoft.com/office/powerpoint/2010/main" xmlns="" val="114201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9525000" cy="1097280"/>
          </a:xfrm>
        </p:spPr>
        <p:txBody>
          <a:bodyPr>
            <a:normAutofit/>
          </a:bodyPr>
          <a:lstStyle/>
          <a:p>
            <a:r>
              <a:rPr lang="en-US" sz="3600" dirty="0"/>
              <a:t>Use Windows to Search for Files</a:t>
            </a:r>
          </a:p>
        </p:txBody>
      </p:sp>
      <p:sp>
        <p:nvSpPr>
          <p:cNvPr id="6" name="Content Placeholder 5"/>
          <p:cNvSpPr>
            <a:spLocks noGrp="1"/>
          </p:cNvSpPr>
          <p:nvPr>
            <p:ph idx="1"/>
          </p:nvPr>
        </p:nvSpPr>
        <p:spPr>
          <a:xfrm>
            <a:off x="930442" y="1143000"/>
            <a:ext cx="10972800" cy="4525963"/>
          </a:xfrm>
        </p:spPr>
        <p:txBody>
          <a:bodyPr/>
          <a:lstStyle/>
          <a:p>
            <a:pPr lvl="0">
              <a:spcBef>
                <a:spcPts val="0"/>
              </a:spcBef>
              <a:spcAft>
                <a:spcPts val="1200"/>
              </a:spcAft>
              <a:buClr>
                <a:schemeClr val="bg2"/>
              </a:buClr>
              <a:buSzTx/>
            </a:pPr>
            <a:r>
              <a:rPr lang="en-US" sz="3200" dirty="0" smtClean="0">
                <a:solidFill>
                  <a:prstClr val="black"/>
                </a:solidFill>
              </a:rPr>
              <a:t>Index – has </a:t>
            </a:r>
            <a:r>
              <a:rPr lang="en-US" sz="3200" dirty="0" smtClean="0">
                <a:solidFill>
                  <a:prstClr val="black"/>
                </a:solidFill>
              </a:rPr>
              <a:t>file info and speeds up search</a:t>
            </a:r>
            <a:endParaRPr lang="en-US" sz="3200" dirty="0" smtClean="0">
              <a:solidFill>
                <a:prstClr val="black"/>
              </a:solidFill>
            </a:endParaRPr>
          </a:p>
          <a:p>
            <a:pPr lvl="0">
              <a:spcBef>
                <a:spcPts val="0"/>
              </a:spcBef>
              <a:spcAft>
                <a:spcPts val="1200"/>
              </a:spcAft>
              <a:buClr>
                <a:schemeClr val="bg2"/>
              </a:buClr>
              <a:buSzTx/>
            </a:pPr>
            <a:r>
              <a:rPr lang="en-US" sz="3200" dirty="0" smtClean="0">
                <a:solidFill>
                  <a:prstClr val="black"/>
                </a:solidFill>
              </a:rPr>
              <a:t>Control </a:t>
            </a:r>
            <a:r>
              <a:rPr lang="en-US" sz="3200" dirty="0">
                <a:solidFill>
                  <a:prstClr val="black"/>
                </a:solidFill>
              </a:rPr>
              <a:t>Panel window</a:t>
            </a:r>
          </a:p>
          <a:p>
            <a:pPr lvl="0">
              <a:spcBef>
                <a:spcPts val="0"/>
              </a:spcBef>
              <a:spcAft>
                <a:spcPts val="1200"/>
              </a:spcAft>
              <a:buClr>
                <a:schemeClr val="bg2"/>
              </a:buClr>
              <a:buSzTx/>
            </a:pPr>
            <a:r>
              <a:rPr lang="en-US" sz="3200" dirty="0">
                <a:solidFill>
                  <a:prstClr val="black"/>
                </a:solidFill>
              </a:rPr>
              <a:t>File Explorer </a:t>
            </a:r>
            <a:r>
              <a:rPr lang="en-US" sz="3200" dirty="0" smtClean="0">
                <a:solidFill>
                  <a:prstClr val="black"/>
                </a:solidFill>
              </a:rPr>
              <a:t>window</a:t>
            </a:r>
            <a:endParaRPr lang="en-US" sz="3200"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29600" y="1676400"/>
            <a:ext cx="3657600" cy="4679811"/>
          </a:xfrm>
          <a:prstGeom prst="rect">
            <a:avLst/>
          </a:prstGeom>
          <a:ln>
            <a:solidFill>
              <a:schemeClr val="accent1"/>
            </a:solidFill>
          </a:ln>
        </p:spPr>
      </p:pic>
    </p:spTree>
    <p:extLst>
      <p:ext uri="{BB962C8B-B14F-4D97-AF65-F5344CB8AC3E}">
        <p14:creationId xmlns:p14="http://schemas.microsoft.com/office/powerpoint/2010/main" xmlns="" val="42640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972800" cy="1097280"/>
          </a:xfrm>
        </p:spPr>
        <p:txBody>
          <a:bodyPr>
            <a:normAutofit/>
          </a:bodyPr>
          <a:lstStyle/>
          <a:p>
            <a:r>
              <a:rPr lang="en-US" sz="3600" dirty="0"/>
              <a:t>Use Spotlight in OS X to Search for Files</a:t>
            </a:r>
          </a:p>
        </p:txBody>
      </p:sp>
      <p:sp>
        <p:nvSpPr>
          <p:cNvPr id="4" name="Content Placeholder 3"/>
          <p:cNvSpPr>
            <a:spLocks noGrp="1"/>
          </p:cNvSpPr>
          <p:nvPr>
            <p:ph idx="1"/>
          </p:nvPr>
        </p:nvSpPr>
        <p:spPr>
          <a:xfrm>
            <a:off x="930442" y="1143000"/>
            <a:ext cx="10956758" cy="4953000"/>
          </a:xfrm>
        </p:spPr>
        <p:txBody>
          <a:bodyPr/>
          <a:lstStyle/>
          <a:p>
            <a:pPr>
              <a:spcBef>
                <a:spcPts val="1200"/>
              </a:spcBef>
              <a:buClr>
                <a:schemeClr val="bg2"/>
              </a:buClr>
            </a:pPr>
            <a:r>
              <a:rPr lang="en-US" sz="3200" dirty="0"/>
              <a:t>Search Options in OS X:</a:t>
            </a:r>
          </a:p>
          <a:p>
            <a:pPr marL="682625" lvl="1" indent="-225425">
              <a:buClr>
                <a:schemeClr val="bg2"/>
              </a:buClr>
              <a:buFont typeface="Wingdings" panose="05000000000000000000" pitchFamily="2" charset="2"/>
              <a:buChar char="ü"/>
            </a:pPr>
            <a:r>
              <a:rPr lang="en-US" sz="2800" dirty="0"/>
              <a:t>Search field in Finder</a:t>
            </a:r>
          </a:p>
          <a:p>
            <a:pPr marL="682625" lvl="1" indent="-225425">
              <a:spcAft>
                <a:spcPts val="600"/>
              </a:spcAft>
              <a:buClr>
                <a:schemeClr val="bg2"/>
              </a:buClr>
              <a:buFont typeface="Wingdings" panose="05000000000000000000" pitchFamily="2" charset="2"/>
              <a:buChar char="ü"/>
            </a:pPr>
            <a:r>
              <a:rPr lang="en-US" sz="2800" dirty="0"/>
              <a:t>Help Center built-in search</a:t>
            </a:r>
          </a:p>
          <a:p>
            <a:pPr>
              <a:spcBef>
                <a:spcPts val="1200"/>
              </a:spcBef>
              <a:buClr>
                <a:schemeClr val="bg2"/>
              </a:buClr>
            </a:pPr>
            <a:r>
              <a:rPr lang="en-US" sz="3200" dirty="0"/>
              <a:t>Spotlight </a:t>
            </a:r>
          </a:p>
          <a:p>
            <a:pPr marL="685800" lvl="1" indent="-228600">
              <a:buClr>
                <a:schemeClr val="bg2"/>
              </a:buClr>
              <a:buFont typeface="Wingdings" panose="05000000000000000000" pitchFamily="2" charset="2"/>
              <a:buChar char="ü"/>
            </a:pPr>
            <a:r>
              <a:rPr lang="en-US" sz="2800" dirty="0"/>
              <a:t>Accessed by clicking the magnifying glass in the upper right-hand side of the screen</a:t>
            </a:r>
          </a:p>
          <a:p>
            <a:pPr marL="685800" lvl="1" indent="-228600">
              <a:spcAft>
                <a:spcPts val="600"/>
              </a:spcAft>
              <a:buClr>
                <a:schemeClr val="bg2"/>
              </a:buClr>
              <a:buFont typeface="Wingdings" panose="05000000000000000000" pitchFamily="2" charset="2"/>
              <a:buChar char="ü"/>
            </a:pPr>
            <a:r>
              <a:rPr lang="en-US" sz="2800" dirty="0"/>
              <a:t>It searches files and folders, contacts, and other objects</a:t>
            </a:r>
          </a:p>
          <a:p>
            <a:pPr>
              <a:lnSpc>
                <a:spcPts val="3200"/>
              </a:lnSpc>
              <a:spcBef>
                <a:spcPts val="1200"/>
              </a:spcBef>
              <a:buClr>
                <a:schemeClr val="bg2"/>
              </a:buClr>
            </a:pPr>
            <a:r>
              <a:rPr lang="en-US" sz="3200" dirty="0"/>
              <a:t>Siri</a:t>
            </a:r>
            <a:r>
              <a:rPr lang="en-US" sz="3200" dirty="0">
                <a:solidFill>
                  <a:prstClr val="black"/>
                </a:solidFill>
              </a:rPr>
              <a:t>—i</a:t>
            </a:r>
            <a:r>
              <a:rPr lang="en-US" sz="3200" dirty="0"/>
              <a:t>ntelligent personal assistant app that enables you to speak using natural language to interact with your Apple device</a:t>
            </a:r>
          </a:p>
          <a:p>
            <a:endParaRPr lang="en-US" dirty="0"/>
          </a:p>
        </p:txBody>
      </p:sp>
    </p:spTree>
    <p:extLst>
      <p:ext uri="{BB962C8B-B14F-4D97-AF65-F5344CB8AC3E}">
        <p14:creationId xmlns:p14="http://schemas.microsoft.com/office/powerpoint/2010/main" xmlns="" val="155771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972800" cy="1097280"/>
          </a:xfrm>
        </p:spPr>
        <p:txBody>
          <a:bodyPr>
            <a:normAutofit/>
          </a:bodyPr>
          <a:lstStyle/>
          <a:p>
            <a:r>
              <a:rPr lang="en-US" sz="3600" dirty="0"/>
              <a:t>Use Boolean Logic to Refine Searches</a:t>
            </a:r>
          </a:p>
        </p:txBody>
      </p:sp>
      <p:sp>
        <p:nvSpPr>
          <p:cNvPr id="7" name="Content Placeholder 6"/>
          <p:cNvSpPr>
            <a:spLocks noGrp="1"/>
          </p:cNvSpPr>
          <p:nvPr>
            <p:ph idx="1"/>
          </p:nvPr>
        </p:nvSpPr>
        <p:spPr>
          <a:xfrm>
            <a:off x="930442" y="1143000"/>
            <a:ext cx="10972800" cy="4525963"/>
          </a:xfrm>
        </p:spPr>
        <p:txBody>
          <a:bodyPr/>
          <a:lstStyle/>
          <a:p>
            <a:pPr>
              <a:buClr>
                <a:schemeClr val="bg2"/>
              </a:buClr>
            </a:pPr>
            <a:r>
              <a:rPr lang="en-US" sz="3200" dirty="0"/>
              <a:t>Boolean Logic</a:t>
            </a:r>
          </a:p>
          <a:p>
            <a:pPr lvl="1">
              <a:buClr>
                <a:schemeClr val="bg2"/>
              </a:buClr>
              <a:buFont typeface="Wingdings" panose="05000000000000000000" pitchFamily="2" charset="2"/>
              <a:buChar char="ü"/>
            </a:pPr>
            <a:r>
              <a:rPr lang="en-US" sz="2800" dirty="0"/>
              <a:t>Created in 19th century </a:t>
            </a:r>
          </a:p>
          <a:p>
            <a:pPr lvl="1">
              <a:buClr>
                <a:schemeClr val="bg2"/>
              </a:buClr>
              <a:buFont typeface="Wingdings" panose="05000000000000000000" pitchFamily="2" charset="2"/>
              <a:buChar char="ü"/>
            </a:pPr>
            <a:r>
              <a:rPr lang="en-US" sz="2800" dirty="0"/>
              <a:t>George Boole created the system</a:t>
            </a:r>
          </a:p>
          <a:p>
            <a:pPr lvl="1">
              <a:buClr>
                <a:schemeClr val="bg2"/>
              </a:buClr>
              <a:buFont typeface="Wingdings" panose="05000000000000000000" pitchFamily="2" charset="2"/>
              <a:buChar char="ü"/>
            </a:pPr>
            <a:r>
              <a:rPr lang="en-US" sz="2800" dirty="0"/>
              <a:t>Boolean operators: </a:t>
            </a:r>
          </a:p>
          <a:p>
            <a:pPr lvl="2">
              <a:buClr>
                <a:schemeClr val="bg2"/>
              </a:buClr>
              <a:buFont typeface="Arial" panose="020B0604020202020204" pitchFamily="34" charset="0"/>
              <a:buChar char="•"/>
            </a:pPr>
            <a:r>
              <a:rPr lang="en-US" sz="2400" dirty="0"/>
              <a:t>AND</a:t>
            </a:r>
            <a:r>
              <a:rPr lang="en-US" sz="2400" dirty="0">
                <a:solidFill>
                  <a:prstClr val="black"/>
                </a:solidFill>
              </a:rPr>
              <a:t>—</a:t>
            </a:r>
            <a:r>
              <a:rPr lang="en-US" sz="2400" dirty="0"/>
              <a:t>includes both words</a:t>
            </a:r>
          </a:p>
          <a:p>
            <a:pPr lvl="2">
              <a:buClr>
                <a:schemeClr val="bg2"/>
              </a:buClr>
              <a:buFont typeface="Arial" panose="020B0604020202020204" pitchFamily="34" charset="0"/>
              <a:buChar char="•"/>
            </a:pPr>
            <a:r>
              <a:rPr lang="en-US" sz="2400" dirty="0"/>
              <a:t>OR</a:t>
            </a:r>
            <a:r>
              <a:rPr lang="en-US" sz="2400" dirty="0">
                <a:solidFill>
                  <a:prstClr val="black"/>
                </a:solidFill>
              </a:rPr>
              <a:t>—</a:t>
            </a:r>
            <a:r>
              <a:rPr lang="en-US" sz="2400" dirty="0"/>
              <a:t>includes either word</a:t>
            </a:r>
          </a:p>
          <a:p>
            <a:pPr lvl="2">
              <a:buClr>
                <a:schemeClr val="bg2"/>
              </a:buClr>
              <a:buFont typeface="Arial" panose="020B0604020202020204" pitchFamily="34" charset="0"/>
              <a:buChar char="•"/>
            </a:pPr>
            <a:r>
              <a:rPr lang="en-US" sz="2400" dirty="0"/>
              <a:t>NOT</a:t>
            </a:r>
            <a:r>
              <a:rPr lang="en-US" sz="2400" dirty="0">
                <a:solidFill>
                  <a:prstClr val="black"/>
                </a:solidFill>
              </a:rPr>
              <a:t>—</a:t>
            </a:r>
            <a:r>
              <a:rPr lang="en-US" sz="2400" dirty="0"/>
              <a:t>includes the first word and not the second</a:t>
            </a:r>
          </a:p>
          <a:p>
            <a:pPr lvl="1">
              <a:buClr>
                <a:schemeClr val="bg2"/>
              </a:buClr>
              <a:buFont typeface="Wingdings" panose="05000000000000000000" pitchFamily="2" charset="2"/>
              <a:buChar char="ü"/>
            </a:pPr>
            <a:r>
              <a:rPr lang="en-US" sz="2800" dirty="0"/>
              <a:t>Used to create search filters in Windows, </a:t>
            </a:r>
            <a:br>
              <a:rPr lang="en-US" sz="2800" dirty="0"/>
            </a:br>
            <a:r>
              <a:rPr lang="en-US" sz="2800" dirty="0"/>
              <a:t>Spotlight, most databases, and web searches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7800" y="1066800"/>
            <a:ext cx="2648712" cy="4525229"/>
          </a:xfrm>
          <a:prstGeom prst="rect">
            <a:avLst/>
          </a:prstGeom>
        </p:spPr>
      </p:pic>
    </p:spTree>
    <p:extLst>
      <p:ext uri="{BB962C8B-B14F-4D97-AF65-F5344CB8AC3E}">
        <p14:creationId xmlns:p14="http://schemas.microsoft.com/office/powerpoint/2010/main" xmlns="" val="401134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8229600" cy="1097280"/>
          </a:xfrm>
        </p:spPr>
        <p:txBody>
          <a:bodyPr>
            <a:normAutofit/>
          </a:bodyPr>
          <a:lstStyle/>
          <a:p>
            <a:r>
              <a:rPr lang="en-US" sz="3600" dirty="0"/>
              <a:t>Default Programs</a:t>
            </a:r>
          </a:p>
        </p:txBody>
      </p:sp>
      <p:sp>
        <p:nvSpPr>
          <p:cNvPr id="4" name="Content Placeholder 3"/>
          <p:cNvSpPr>
            <a:spLocks noGrp="1"/>
          </p:cNvSpPr>
          <p:nvPr>
            <p:ph sz="half" idx="1"/>
          </p:nvPr>
        </p:nvSpPr>
        <p:spPr>
          <a:xfrm>
            <a:off x="930442" y="1143000"/>
            <a:ext cx="6248400" cy="5257800"/>
          </a:xfrm>
        </p:spPr>
        <p:txBody>
          <a:bodyPr>
            <a:normAutofit/>
          </a:bodyPr>
          <a:lstStyle/>
          <a:p>
            <a:pPr>
              <a:spcAft>
                <a:spcPts val="1200"/>
              </a:spcAft>
              <a:buClr>
                <a:schemeClr val="bg2"/>
              </a:buClr>
            </a:pPr>
            <a:r>
              <a:rPr lang="en-US" sz="3200" dirty="0"/>
              <a:t>Default program</a:t>
            </a:r>
            <a:r>
              <a:rPr lang="en-US" sz="3200" dirty="0">
                <a:latin typeface="Century Gothic" panose="020B0502020202020204" pitchFamily="34" charset="0"/>
              </a:rPr>
              <a:t>—</a:t>
            </a:r>
            <a:r>
              <a:rPr lang="en-US" sz="3200" dirty="0"/>
              <a:t>application associated with a file through</a:t>
            </a:r>
            <a:br>
              <a:rPr lang="en-US" sz="3200" dirty="0"/>
            </a:br>
            <a:r>
              <a:rPr lang="en-US" sz="3200" dirty="0"/>
              <a:t>the file’s </a:t>
            </a:r>
            <a:r>
              <a:rPr lang="en-US" sz="3200" dirty="0" smtClean="0"/>
              <a:t>extension/type</a:t>
            </a:r>
            <a:endParaRPr lang="en-US" sz="3200" dirty="0"/>
          </a:p>
          <a:p>
            <a:pPr lvl="1">
              <a:spcAft>
                <a:spcPts val="1200"/>
              </a:spcAft>
              <a:buClr>
                <a:schemeClr val="bg2"/>
              </a:buClr>
              <a:buFont typeface="Wingdings" panose="05000000000000000000" pitchFamily="2" charset="2"/>
              <a:buChar char="ü"/>
            </a:pPr>
            <a:r>
              <a:rPr lang="en-US" sz="2800" dirty="0"/>
              <a:t>Allows you to open, view, and</a:t>
            </a:r>
            <a:br>
              <a:rPr lang="en-US" sz="2800" dirty="0"/>
            </a:br>
            <a:r>
              <a:rPr lang="en-US" sz="2800" dirty="0"/>
              <a:t>edit the file in the program used</a:t>
            </a:r>
            <a:br>
              <a:rPr lang="en-US" sz="2800" dirty="0"/>
            </a:br>
            <a:r>
              <a:rPr lang="en-US" sz="2800" dirty="0"/>
              <a:t>to create </a:t>
            </a:r>
            <a:r>
              <a:rPr lang="en-US" sz="2800" dirty="0" smtClean="0"/>
              <a:t>it</a:t>
            </a:r>
          </a:p>
          <a:p>
            <a:pPr lvl="2">
              <a:spcAft>
                <a:spcPts val="1200"/>
              </a:spcAft>
              <a:buClr>
                <a:schemeClr val="bg2"/>
              </a:buClr>
              <a:buFont typeface="Wingdings" panose="05000000000000000000" pitchFamily="2" charset="2"/>
              <a:buChar char="ü"/>
            </a:pPr>
            <a:r>
              <a:rPr lang="en-US" sz="2800" dirty="0" smtClean="0"/>
              <a:t>.</a:t>
            </a:r>
            <a:r>
              <a:rPr lang="en-US" sz="2800" dirty="0" err="1" smtClean="0"/>
              <a:t>mov</a:t>
            </a:r>
            <a:r>
              <a:rPr lang="en-US" sz="2800" dirty="0" smtClean="0"/>
              <a:t> opens QuickTime</a:t>
            </a:r>
            <a:endParaRPr lang="en-US" sz="2800" dirty="0"/>
          </a:p>
          <a:p>
            <a:pPr lvl="1">
              <a:spcAft>
                <a:spcPts val="1200"/>
              </a:spcAft>
              <a:buClr>
                <a:schemeClr val="bg2"/>
              </a:buClr>
              <a:buFont typeface="Wingdings" panose="05000000000000000000" pitchFamily="2" charset="2"/>
              <a:buChar char="ü"/>
            </a:pPr>
            <a:r>
              <a:rPr lang="en-US" sz="2800" dirty="0"/>
              <a:t>Some file types, such as MP3, </a:t>
            </a:r>
            <a:br>
              <a:rPr lang="en-US" sz="2800" dirty="0"/>
            </a:br>
            <a:r>
              <a:rPr lang="en-US" sz="2800" dirty="0"/>
              <a:t>can be opened by multiple applications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6200" y="2057400"/>
            <a:ext cx="4269591" cy="3886200"/>
          </a:xfrm>
          <a:prstGeom prst="rect">
            <a:avLst/>
          </a:prstGeom>
          <a:ln>
            <a:solidFill>
              <a:schemeClr val="accent1"/>
            </a:solidFill>
          </a:ln>
        </p:spPr>
      </p:pic>
    </p:spTree>
    <p:extLst>
      <p:ext uri="{BB962C8B-B14F-4D97-AF65-F5344CB8AC3E}">
        <p14:creationId xmlns:p14="http://schemas.microsoft.com/office/powerpoint/2010/main" xmlns="" val="397189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0442" y="-76200"/>
            <a:ext cx="11658600" cy="1097280"/>
          </a:xfrm>
        </p:spPr>
        <p:txBody>
          <a:bodyPr>
            <a:normAutofit/>
          </a:bodyPr>
          <a:lstStyle/>
          <a:p>
            <a:r>
              <a:rPr lang="en-US" sz="3600" dirty="0"/>
              <a:t>Setting Program Defaults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1447800"/>
            <a:ext cx="6553200" cy="4457507"/>
          </a:xfrm>
          <a:prstGeom prst="rect">
            <a:avLst/>
          </a:prstGeom>
          <a:ln>
            <a:solidFill>
              <a:schemeClr val="accent1"/>
            </a:solidFill>
          </a:ln>
        </p:spPr>
      </p:pic>
    </p:spTree>
    <p:extLst>
      <p:ext uri="{BB962C8B-B14F-4D97-AF65-F5344CB8AC3E}">
        <p14:creationId xmlns:p14="http://schemas.microsoft.com/office/powerpoint/2010/main" xmlns="" val="54204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280" y="685800"/>
            <a:ext cx="11658599" cy="335280"/>
          </a:xfrm>
        </p:spPr>
        <p:txBody>
          <a:bodyPr>
            <a:noAutofit/>
          </a:bodyPr>
          <a:lstStyle/>
          <a:p>
            <a:pPr>
              <a:lnSpc>
                <a:spcPts val="3600"/>
              </a:lnSpc>
            </a:pPr>
            <a:r>
              <a:rPr lang="en-US" sz="3600" dirty="0"/>
              <a:t>A Place for Everything Navigating Your</a:t>
            </a:r>
            <a:r>
              <a:rPr lang="en-US" sz="2800" dirty="0"/>
              <a:t> </a:t>
            </a:r>
            <a:r>
              <a:rPr lang="en-US" sz="3600" dirty="0"/>
              <a:t>-</a:t>
            </a:r>
            <a:r>
              <a:rPr lang="en-US" sz="2800" dirty="0"/>
              <a:t> </a:t>
            </a:r>
            <a:r>
              <a:rPr lang="en-US" sz="3600" dirty="0"/>
              <a:t>Windows Computer</a:t>
            </a:r>
          </a:p>
        </p:txBody>
      </p:sp>
      <p:sp>
        <p:nvSpPr>
          <p:cNvPr id="3" name="Content Placeholder 2"/>
          <p:cNvSpPr>
            <a:spLocks noGrp="1"/>
          </p:cNvSpPr>
          <p:nvPr>
            <p:ph sz="half" idx="1"/>
          </p:nvPr>
        </p:nvSpPr>
        <p:spPr>
          <a:xfrm>
            <a:off x="928048" y="1066800"/>
            <a:ext cx="11582400" cy="5257800"/>
          </a:xfrm>
          <a:noFill/>
        </p:spPr>
        <p:txBody>
          <a:bodyPr>
            <a:noAutofit/>
          </a:bodyPr>
          <a:lstStyle/>
          <a:p>
            <a:pPr>
              <a:spcAft>
                <a:spcPts val="1200"/>
              </a:spcAft>
              <a:buClr>
                <a:schemeClr val="bg2"/>
              </a:buClr>
            </a:pPr>
            <a:r>
              <a:rPr lang="en-US" sz="3200" dirty="0"/>
              <a:t>File Explorer</a:t>
            </a:r>
            <a:r>
              <a:rPr lang="en-US" sz="3200" dirty="0">
                <a:latin typeface="Century Gothic" panose="020B0502020202020204" pitchFamily="34" charset="0"/>
              </a:rPr>
              <a:t>—</a:t>
            </a:r>
            <a:r>
              <a:rPr lang="en-US" sz="3200" dirty="0"/>
              <a:t>used to navigate your file system in a</a:t>
            </a:r>
            <a:br>
              <a:rPr lang="en-US" sz="3200" dirty="0"/>
            </a:br>
            <a:r>
              <a:rPr lang="en-US" sz="3200" dirty="0"/>
              <a:t>Windows system</a:t>
            </a:r>
          </a:p>
          <a:p>
            <a:pPr lvl="1">
              <a:spcAft>
                <a:spcPts val="1200"/>
              </a:spcAft>
              <a:buClr>
                <a:schemeClr val="bg2"/>
              </a:buClr>
              <a:buFont typeface="Wingdings" panose="05000000000000000000" pitchFamily="2" charset="2"/>
              <a:buChar char="ü"/>
            </a:pPr>
            <a:r>
              <a:rPr lang="en-US" sz="2800" dirty="0"/>
              <a:t>Search box</a:t>
            </a:r>
          </a:p>
          <a:p>
            <a:pPr lvl="1">
              <a:spcAft>
                <a:spcPts val="1200"/>
              </a:spcAft>
              <a:buClr>
                <a:schemeClr val="bg2"/>
              </a:buClr>
              <a:buFont typeface="Wingdings" panose="05000000000000000000" pitchFamily="2" charset="2"/>
              <a:buChar char="ü"/>
            </a:pPr>
            <a:r>
              <a:rPr lang="en-US" sz="2800" dirty="0"/>
              <a:t>Ribbon</a:t>
            </a:r>
          </a:p>
          <a:p>
            <a:pPr lvl="1">
              <a:spcAft>
                <a:spcPts val="1200"/>
              </a:spcAft>
              <a:buClr>
                <a:schemeClr val="bg2"/>
              </a:buClr>
              <a:buFont typeface="Wingdings" panose="05000000000000000000" pitchFamily="2" charset="2"/>
              <a:buChar char="ü"/>
            </a:pPr>
            <a:r>
              <a:rPr lang="en-US" sz="2800" dirty="0"/>
              <a:t>File list area</a:t>
            </a:r>
          </a:p>
          <a:p>
            <a:pPr lvl="1">
              <a:spcAft>
                <a:spcPts val="1200"/>
              </a:spcAft>
              <a:buClr>
                <a:schemeClr val="bg2"/>
              </a:buClr>
              <a:buFont typeface="Wingdings" panose="05000000000000000000" pitchFamily="2" charset="2"/>
              <a:buChar char="ü"/>
            </a:pPr>
            <a:r>
              <a:rPr lang="en-US" sz="2800" dirty="0"/>
              <a:t>Address bar</a:t>
            </a:r>
          </a:p>
          <a:p>
            <a:pPr lvl="1">
              <a:spcAft>
                <a:spcPts val="1200"/>
              </a:spcAft>
              <a:buClr>
                <a:schemeClr val="bg2"/>
              </a:buClr>
              <a:buFont typeface="Wingdings" panose="05000000000000000000" pitchFamily="2" charset="2"/>
              <a:buChar char="ü"/>
            </a:pPr>
            <a:r>
              <a:rPr lang="en-US" sz="2800" dirty="0"/>
              <a:t>Navigation pane</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0600" y="1905000"/>
            <a:ext cx="6487616" cy="4191000"/>
          </a:xfrm>
          <a:prstGeom prst="rect">
            <a:avLst/>
          </a:prstGeom>
          <a:ln w="6350">
            <a:solidFill>
              <a:schemeClr val="tx1"/>
            </a:solidFill>
          </a:ln>
        </p:spPr>
      </p:pic>
    </p:spTree>
    <p:extLst>
      <p:ext uri="{BB962C8B-B14F-4D97-AF65-F5344CB8AC3E}">
        <p14:creationId xmlns:p14="http://schemas.microsoft.com/office/powerpoint/2010/main" xmlns="" val="173956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280" y="685800"/>
            <a:ext cx="11658599" cy="335280"/>
          </a:xfrm>
        </p:spPr>
        <p:txBody>
          <a:bodyPr>
            <a:noAutofit/>
          </a:bodyPr>
          <a:lstStyle/>
          <a:p>
            <a:pPr>
              <a:lnSpc>
                <a:spcPts val="3600"/>
              </a:lnSpc>
            </a:pPr>
            <a:r>
              <a:rPr lang="en-US" sz="3600" dirty="0"/>
              <a:t>A Place for Everything Navigating Your</a:t>
            </a:r>
            <a:r>
              <a:rPr lang="en-US" sz="2800" dirty="0"/>
              <a:t> </a:t>
            </a:r>
            <a:r>
              <a:rPr lang="en-US" sz="3600" dirty="0"/>
              <a:t>-</a:t>
            </a:r>
            <a:r>
              <a:rPr lang="en-US" sz="2800" dirty="0"/>
              <a:t> </a:t>
            </a:r>
            <a:r>
              <a:rPr lang="en-US" sz="3600" dirty="0"/>
              <a:t>Windows Computer</a:t>
            </a:r>
          </a:p>
        </p:txBody>
      </p:sp>
      <p:sp>
        <p:nvSpPr>
          <p:cNvPr id="3" name="Content Placeholder 2"/>
          <p:cNvSpPr>
            <a:spLocks noGrp="1"/>
          </p:cNvSpPr>
          <p:nvPr>
            <p:ph sz="half" idx="1"/>
          </p:nvPr>
        </p:nvSpPr>
        <p:spPr>
          <a:xfrm>
            <a:off x="928048" y="1066800"/>
            <a:ext cx="11582400" cy="5257800"/>
          </a:xfrm>
          <a:noFill/>
        </p:spPr>
        <p:txBody>
          <a:bodyPr>
            <a:noAutofit/>
          </a:bodyPr>
          <a:lstStyle/>
          <a:p>
            <a:pPr>
              <a:spcAft>
                <a:spcPts val="1200"/>
              </a:spcAft>
              <a:buClr>
                <a:schemeClr val="bg2"/>
              </a:buClr>
            </a:pPr>
            <a:r>
              <a:rPr lang="en-US" sz="3200" dirty="0" err="1" smtClean="0"/>
              <a:t>Hierachy</a:t>
            </a:r>
            <a:r>
              <a:rPr lang="en-US" sz="3200" dirty="0" smtClean="0"/>
              <a:t> </a:t>
            </a:r>
            <a:r>
              <a:rPr lang="en-US" sz="3200" dirty="0" smtClean="0">
                <a:latin typeface="Century Gothic" panose="020B0502020202020204" pitchFamily="34" charset="0"/>
              </a:rPr>
              <a:t>— </a:t>
            </a:r>
            <a:r>
              <a:rPr lang="en-US" dirty="0" smtClean="0"/>
              <a:t>file </a:t>
            </a:r>
            <a:r>
              <a:rPr lang="en-US" dirty="0" smtClean="0"/>
              <a:t>structure used by </a:t>
            </a:r>
            <a:r>
              <a:rPr lang="en-US" dirty="0" smtClean="0"/>
              <a:t>Windows</a:t>
            </a:r>
          </a:p>
          <a:p>
            <a:pPr>
              <a:spcAft>
                <a:spcPts val="1200"/>
              </a:spcAft>
              <a:buClr>
                <a:schemeClr val="bg2"/>
              </a:buClr>
            </a:pPr>
            <a:r>
              <a:rPr lang="en-US" sz="3200" dirty="0" smtClean="0"/>
              <a:t>Ctrl + A – </a:t>
            </a:r>
            <a:r>
              <a:rPr lang="en-US" dirty="0" smtClean="0"/>
              <a:t>selects all folders</a:t>
            </a:r>
            <a:r>
              <a:rPr lang="en-US" sz="3200" dirty="0"/>
              <a:t/>
            </a:r>
            <a:br>
              <a:rPr lang="en-US" sz="3200" dirty="0"/>
            </a:b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6400" y="2438400"/>
            <a:ext cx="6487616" cy="4191000"/>
          </a:xfrm>
          <a:prstGeom prst="rect">
            <a:avLst/>
          </a:prstGeom>
          <a:ln w="6350">
            <a:solidFill>
              <a:schemeClr val="tx1"/>
            </a:solidFill>
          </a:ln>
        </p:spPr>
      </p:pic>
    </p:spTree>
    <p:extLst>
      <p:ext uri="{BB962C8B-B14F-4D97-AF65-F5344CB8AC3E}">
        <p14:creationId xmlns:p14="http://schemas.microsoft.com/office/powerpoint/2010/main" xmlns="" val="173956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048" y="-76200"/>
            <a:ext cx="11658600" cy="1097280"/>
          </a:xfrm>
        </p:spPr>
        <p:txBody>
          <a:bodyPr>
            <a:noAutofit/>
          </a:bodyPr>
          <a:lstStyle/>
          <a:p>
            <a:pPr>
              <a:lnSpc>
                <a:spcPts val="3600"/>
              </a:lnSpc>
            </a:pPr>
            <a:r>
              <a:rPr lang="en-US" sz="3600" dirty="0"/>
              <a:t>A Place for Everything Navigating Your</a:t>
            </a:r>
            <a:r>
              <a:rPr lang="en-US" sz="2800" dirty="0"/>
              <a:t> </a:t>
            </a:r>
            <a:r>
              <a:rPr lang="en-US" sz="3600" dirty="0"/>
              <a:t>-</a:t>
            </a:r>
            <a:r>
              <a:rPr lang="en-US" sz="2800" dirty="0"/>
              <a:t> </a:t>
            </a:r>
            <a:r>
              <a:rPr lang="en-US" sz="3600" dirty="0"/>
              <a:t>Mac</a:t>
            </a:r>
            <a:r>
              <a:rPr lang="en-US" sz="2400" dirty="0"/>
              <a:t> </a:t>
            </a:r>
            <a:r>
              <a:rPr lang="en-US" sz="3600" dirty="0"/>
              <a:t>Computer</a:t>
            </a:r>
          </a:p>
        </p:txBody>
      </p:sp>
      <p:sp>
        <p:nvSpPr>
          <p:cNvPr id="11" name="Content Placeholder 2"/>
          <p:cNvSpPr>
            <a:spLocks noGrp="1"/>
          </p:cNvSpPr>
          <p:nvPr>
            <p:ph sz="half" idx="1"/>
          </p:nvPr>
        </p:nvSpPr>
        <p:spPr>
          <a:xfrm>
            <a:off x="928049" y="1066800"/>
            <a:ext cx="11582399" cy="4191000"/>
          </a:xfrm>
          <a:noFill/>
        </p:spPr>
        <p:txBody>
          <a:bodyPr>
            <a:noAutofit/>
          </a:bodyPr>
          <a:lstStyle/>
          <a:p>
            <a:pPr>
              <a:spcAft>
                <a:spcPts val="1200"/>
              </a:spcAft>
              <a:buClr>
                <a:schemeClr val="bg2"/>
              </a:buClr>
            </a:pPr>
            <a:r>
              <a:rPr lang="en-US" sz="3200" dirty="0"/>
              <a:t>Finder</a:t>
            </a:r>
            <a:r>
              <a:rPr lang="en-US" sz="3200" dirty="0">
                <a:latin typeface="Century Gothic" panose="020B0502020202020204" pitchFamily="34" charset="0"/>
              </a:rPr>
              <a:t>—</a:t>
            </a:r>
            <a:r>
              <a:rPr lang="en-US" sz="3200" dirty="0"/>
              <a:t>used to find and organize files, folders, and apps</a:t>
            </a:r>
            <a:br>
              <a:rPr lang="en-US" sz="3200" dirty="0"/>
            </a:br>
            <a:r>
              <a:rPr lang="en-US" sz="3200" dirty="0"/>
              <a:t>on a Mac</a:t>
            </a:r>
          </a:p>
          <a:p>
            <a:pPr lvl="1">
              <a:spcAft>
                <a:spcPts val="1200"/>
              </a:spcAft>
              <a:buClr>
                <a:schemeClr val="bg2"/>
              </a:buClr>
              <a:buFont typeface="Wingdings" panose="05000000000000000000" pitchFamily="2" charset="2"/>
              <a:buChar char="ü"/>
            </a:pPr>
            <a:r>
              <a:rPr lang="en-US" sz="2800" dirty="0"/>
              <a:t>Sidebar</a:t>
            </a:r>
          </a:p>
          <a:p>
            <a:pPr lvl="1">
              <a:spcAft>
                <a:spcPts val="1200"/>
              </a:spcAft>
              <a:buClr>
                <a:schemeClr val="bg2"/>
              </a:buClr>
              <a:buFont typeface="Wingdings" panose="05000000000000000000" pitchFamily="2" charset="2"/>
              <a:buChar char="ü"/>
            </a:pPr>
            <a:r>
              <a:rPr lang="en-US" sz="2800" dirty="0"/>
              <a:t>Toolbar</a:t>
            </a:r>
          </a:p>
          <a:p>
            <a:pPr lvl="1">
              <a:spcAft>
                <a:spcPts val="1200"/>
              </a:spcAft>
              <a:buClr>
                <a:schemeClr val="bg2"/>
              </a:buClr>
              <a:buFont typeface="Wingdings" panose="05000000000000000000" pitchFamily="2" charset="2"/>
              <a:buChar char="ü"/>
            </a:pPr>
            <a:r>
              <a:rPr lang="en-US" sz="2800" dirty="0"/>
              <a:t>View options</a:t>
            </a:r>
          </a:p>
          <a:p>
            <a:pPr lvl="1">
              <a:spcAft>
                <a:spcPts val="1200"/>
              </a:spcAft>
              <a:buClr>
                <a:schemeClr val="bg2"/>
              </a:buClr>
              <a:buFont typeface="Wingdings" panose="05000000000000000000" pitchFamily="2" charset="2"/>
              <a:buChar char="ü"/>
            </a:pPr>
            <a:r>
              <a:rPr lang="en-US" sz="2800" dirty="0"/>
              <a:t>Search field</a:t>
            </a:r>
          </a:p>
          <a:p>
            <a:pPr lvl="1">
              <a:spcAft>
                <a:spcPts val="1200"/>
              </a:spcAft>
              <a:buClr>
                <a:schemeClr val="bg2"/>
              </a:buClr>
              <a:buFont typeface="Wingdings" panose="05000000000000000000" pitchFamily="2" charset="2"/>
              <a:buChar char="ü"/>
            </a:pPr>
            <a:r>
              <a:rPr lang="en-US" sz="2800" dirty="0"/>
              <a:t>Contents area</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0600" y="1904999"/>
            <a:ext cx="5943600" cy="4185993"/>
          </a:xfrm>
          <a:prstGeom prst="rect">
            <a:avLst/>
          </a:prstGeom>
          <a:ln w="6350">
            <a:solidFill>
              <a:schemeClr val="accent1"/>
            </a:solidFill>
          </a:ln>
        </p:spPr>
      </p:pic>
    </p:spTree>
    <p:extLst>
      <p:ext uri="{BB962C8B-B14F-4D97-AF65-F5344CB8AC3E}">
        <p14:creationId xmlns:p14="http://schemas.microsoft.com/office/powerpoint/2010/main" xmlns="" val="140576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048" y="-76200"/>
            <a:ext cx="10896600" cy="1097280"/>
          </a:xfrm>
        </p:spPr>
        <p:txBody>
          <a:bodyPr>
            <a:noAutofit/>
          </a:bodyPr>
          <a:lstStyle/>
          <a:p>
            <a:r>
              <a:rPr lang="en-US" sz="3600" dirty="0"/>
              <a:t>A Place for Everything Navigating Your</a:t>
            </a:r>
            <a:r>
              <a:rPr lang="en-US" sz="2800" dirty="0"/>
              <a:t> </a:t>
            </a:r>
            <a:r>
              <a:rPr lang="en-US" sz="3600" dirty="0"/>
              <a:t>-</a:t>
            </a:r>
            <a:r>
              <a:rPr lang="en-US" sz="2800" dirty="0"/>
              <a:t> </a:t>
            </a:r>
            <a:r>
              <a:rPr lang="en-US" sz="3600" dirty="0"/>
              <a:t>Computer</a:t>
            </a:r>
          </a:p>
        </p:txBody>
      </p:sp>
      <p:sp>
        <p:nvSpPr>
          <p:cNvPr id="11" name="Content Placeholder 2"/>
          <p:cNvSpPr>
            <a:spLocks noGrp="1"/>
          </p:cNvSpPr>
          <p:nvPr>
            <p:ph sz="half" idx="1"/>
          </p:nvPr>
        </p:nvSpPr>
        <p:spPr>
          <a:xfrm>
            <a:off x="934220" y="1066800"/>
            <a:ext cx="11652428" cy="5257800"/>
          </a:xfrm>
          <a:noFill/>
        </p:spPr>
        <p:txBody>
          <a:bodyPr>
            <a:noAutofit/>
          </a:bodyPr>
          <a:lstStyle/>
          <a:p>
            <a:pPr>
              <a:spcAft>
                <a:spcPts val="1200"/>
              </a:spcAft>
              <a:buClr>
                <a:schemeClr val="bg2"/>
              </a:buClr>
            </a:pPr>
            <a:r>
              <a:rPr lang="en-US" sz="3200" dirty="0"/>
              <a:t>Folder</a:t>
            </a:r>
            <a:r>
              <a:rPr lang="en-US" sz="3200" dirty="0">
                <a:latin typeface="Century Gothic" panose="020B0502020202020204" pitchFamily="34" charset="0"/>
              </a:rPr>
              <a:t>—</a:t>
            </a:r>
            <a:r>
              <a:rPr lang="en-US" sz="3200" dirty="0"/>
              <a:t>containers used to organize files on your computer</a:t>
            </a:r>
          </a:p>
          <a:p>
            <a:pPr>
              <a:spcAft>
                <a:spcPts val="1200"/>
              </a:spcAft>
              <a:buClr>
                <a:schemeClr val="bg2"/>
              </a:buClr>
            </a:pPr>
            <a:r>
              <a:rPr lang="en-US" sz="3200" dirty="0"/>
              <a:t>Library</a:t>
            </a:r>
            <a:r>
              <a:rPr lang="en-US" sz="3200" dirty="0">
                <a:latin typeface="Century Gothic" panose="020B0502020202020204" pitchFamily="34" charset="0"/>
              </a:rPr>
              <a:t>—</a:t>
            </a:r>
            <a:r>
              <a:rPr lang="en-US" sz="3200" dirty="0"/>
              <a:t>helps organize content by gathering files from different locations </a:t>
            </a:r>
          </a:p>
          <a:p>
            <a:pPr lvl="1">
              <a:spcAft>
                <a:spcPts val="1200"/>
              </a:spcAft>
              <a:buClr>
                <a:schemeClr val="bg2"/>
              </a:buClr>
              <a:buFont typeface="Wingdings" panose="05000000000000000000" pitchFamily="2" charset="2"/>
              <a:buChar char="ü"/>
            </a:pPr>
            <a:r>
              <a:rPr lang="en-US" sz="2800" dirty="0"/>
              <a:t>Documents</a:t>
            </a:r>
          </a:p>
          <a:p>
            <a:pPr lvl="1">
              <a:spcAft>
                <a:spcPts val="1200"/>
              </a:spcAft>
              <a:buClr>
                <a:schemeClr val="bg2"/>
              </a:buClr>
              <a:buFont typeface="Wingdings" panose="05000000000000000000" pitchFamily="2" charset="2"/>
              <a:buChar char="ü"/>
            </a:pPr>
            <a:r>
              <a:rPr lang="en-US" sz="2800" dirty="0"/>
              <a:t>Music</a:t>
            </a:r>
          </a:p>
          <a:p>
            <a:pPr lvl="1">
              <a:spcAft>
                <a:spcPts val="1200"/>
              </a:spcAft>
              <a:buClr>
                <a:schemeClr val="bg2"/>
              </a:buClr>
              <a:buFont typeface="Wingdings" panose="05000000000000000000" pitchFamily="2" charset="2"/>
              <a:buChar char="ü"/>
            </a:pPr>
            <a:r>
              <a:rPr lang="en-US" sz="2800" dirty="0"/>
              <a:t>Pictures</a:t>
            </a:r>
          </a:p>
          <a:p>
            <a:pPr lvl="1">
              <a:spcAft>
                <a:spcPts val="1200"/>
              </a:spcAft>
              <a:buClr>
                <a:schemeClr val="bg2"/>
              </a:buClr>
              <a:buFont typeface="Wingdings" panose="05000000000000000000" pitchFamily="2" charset="2"/>
              <a:buChar char="ü"/>
            </a:pPr>
            <a:r>
              <a:rPr lang="en-US" sz="2800" dirty="0"/>
              <a:t>Videos</a:t>
            </a:r>
          </a:p>
        </p:txBody>
      </p:sp>
    </p:spTree>
    <p:extLst>
      <p:ext uri="{BB962C8B-B14F-4D97-AF65-F5344CB8AC3E}">
        <p14:creationId xmlns:p14="http://schemas.microsoft.com/office/powerpoint/2010/main" xmlns="" val="213727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8048" y="-76200"/>
            <a:ext cx="11658600" cy="1097280"/>
          </a:xfrm>
        </p:spPr>
        <p:txBody>
          <a:bodyPr>
            <a:normAutofit/>
          </a:bodyPr>
          <a:lstStyle/>
          <a:p>
            <a:r>
              <a:rPr lang="en-US" sz="3600" dirty="0"/>
              <a:t>Creating and Using Folders</a:t>
            </a:r>
          </a:p>
        </p:txBody>
      </p:sp>
      <p:sp>
        <p:nvSpPr>
          <p:cNvPr id="2" name="Content Placeholder 1"/>
          <p:cNvSpPr>
            <a:spLocks noGrp="1"/>
          </p:cNvSpPr>
          <p:nvPr>
            <p:ph idx="1"/>
          </p:nvPr>
        </p:nvSpPr>
        <p:spPr>
          <a:xfrm>
            <a:off x="928048" y="1066800"/>
            <a:ext cx="6400800" cy="5426076"/>
          </a:xfrm>
        </p:spPr>
        <p:txBody>
          <a:bodyPr numCol="1">
            <a:noAutofit/>
          </a:bodyPr>
          <a:lstStyle/>
          <a:p>
            <a:pPr>
              <a:spcAft>
                <a:spcPts val="600"/>
              </a:spcAft>
              <a:buClr>
                <a:schemeClr val="bg2"/>
              </a:buClr>
            </a:pPr>
            <a:r>
              <a:rPr lang="en-US" sz="3200" dirty="0"/>
              <a:t>Folders create a unique organizational scheme</a:t>
            </a:r>
          </a:p>
          <a:p>
            <a:pPr>
              <a:spcAft>
                <a:spcPts val="600"/>
              </a:spcAft>
              <a:buClr>
                <a:schemeClr val="bg2"/>
              </a:buClr>
            </a:pPr>
            <a:r>
              <a:rPr lang="en-US" sz="3200" dirty="0"/>
              <a:t>Folders can be created in </a:t>
            </a:r>
            <a:br>
              <a:rPr lang="en-US" sz="3200" dirty="0"/>
            </a:br>
            <a:r>
              <a:rPr lang="en-US" sz="3200" dirty="0"/>
              <a:t>the Save As dialog box</a:t>
            </a:r>
          </a:p>
          <a:p>
            <a:pPr>
              <a:spcAft>
                <a:spcPts val="600"/>
              </a:spcAft>
              <a:buClr>
                <a:schemeClr val="bg2"/>
              </a:buClr>
            </a:pPr>
            <a:r>
              <a:rPr lang="en-US" sz="3200" dirty="0"/>
              <a:t>Folders can be created on </a:t>
            </a:r>
            <a:br>
              <a:rPr lang="en-US" sz="3200" dirty="0"/>
            </a:br>
            <a:r>
              <a:rPr lang="en-US" sz="3200" dirty="0"/>
              <a:t>flash drives and cloud storage</a:t>
            </a:r>
          </a:p>
          <a:p>
            <a:pPr>
              <a:spcAft>
                <a:spcPts val="600"/>
              </a:spcAft>
              <a:buClr>
                <a:schemeClr val="bg2"/>
              </a:buClr>
            </a:pPr>
            <a:r>
              <a:rPr lang="en-US" sz="3200" dirty="0"/>
              <a:t>A good folder scheme enables the quick retrieval of a file</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0" y="1219200"/>
            <a:ext cx="5142331" cy="3048000"/>
          </a:xfrm>
          <a:prstGeom prst="rect">
            <a:avLst/>
          </a:prstGeom>
          <a:ln>
            <a:solidFill>
              <a:schemeClr val="accent1"/>
            </a:solidFill>
          </a:ln>
        </p:spPr>
      </p:pic>
    </p:spTree>
    <p:extLst>
      <p:ext uri="{BB962C8B-B14F-4D97-AF65-F5344CB8AC3E}">
        <p14:creationId xmlns:p14="http://schemas.microsoft.com/office/powerpoint/2010/main" xmlns="" val="219526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00" y="-76200"/>
            <a:ext cx="8918448" cy="1097280"/>
          </a:xfrm>
        </p:spPr>
        <p:txBody>
          <a:bodyPr>
            <a:normAutofit/>
          </a:bodyPr>
          <a:lstStyle/>
          <a:p>
            <a:r>
              <a:rPr lang="en-US" sz="3600" dirty="0"/>
              <a:t>File Names and Extensions</a:t>
            </a:r>
          </a:p>
        </p:txBody>
      </p:sp>
      <p:sp>
        <p:nvSpPr>
          <p:cNvPr id="3" name="Content Placeholder 2"/>
          <p:cNvSpPr>
            <a:spLocks noGrp="1"/>
          </p:cNvSpPr>
          <p:nvPr>
            <p:ph idx="1"/>
          </p:nvPr>
        </p:nvSpPr>
        <p:spPr>
          <a:xfrm>
            <a:off x="925000" y="1115704"/>
            <a:ext cx="11509248" cy="5060951"/>
          </a:xfrm>
        </p:spPr>
        <p:txBody>
          <a:bodyPr>
            <a:normAutofit/>
          </a:bodyPr>
          <a:lstStyle/>
          <a:p>
            <a:pPr>
              <a:spcAft>
                <a:spcPts val="1200"/>
              </a:spcAft>
              <a:buClr>
                <a:schemeClr val="bg2"/>
              </a:buClr>
            </a:pPr>
            <a:r>
              <a:rPr lang="en-US" sz="3200" dirty="0"/>
              <a:t>File names contain two parts: name and extension</a:t>
            </a:r>
          </a:p>
          <a:p>
            <a:pPr>
              <a:spcAft>
                <a:spcPts val="1200"/>
              </a:spcAft>
              <a:buClr>
                <a:schemeClr val="bg2"/>
              </a:buClr>
            </a:pPr>
            <a:r>
              <a:rPr lang="en-US" sz="3200" dirty="0"/>
              <a:t>File names can be up to 260 characters long – this includes the extension and path to the </a:t>
            </a:r>
            <a:r>
              <a:rPr lang="en-US" sz="3200" dirty="0" smtClean="0"/>
              <a:t>file</a:t>
            </a:r>
          </a:p>
          <a:p>
            <a:pPr lvl="1">
              <a:spcAft>
                <a:spcPts val="1200"/>
              </a:spcAft>
              <a:buClr>
                <a:schemeClr val="bg2"/>
              </a:buClr>
            </a:pPr>
            <a:r>
              <a:rPr lang="en-US" sz="3200" dirty="0" smtClean="0"/>
              <a:t>Path – Sequence of folders to a file</a:t>
            </a:r>
            <a:endParaRPr lang="en-US" sz="3200" dirty="0"/>
          </a:p>
          <a:p>
            <a:pPr>
              <a:spcAft>
                <a:spcPts val="1200"/>
              </a:spcAft>
              <a:buClr>
                <a:schemeClr val="bg2"/>
              </a:buClr>
            </a:pPr>
            <a:r>
              <a:rPr lang="en-US" sz="3200" dirty="0"/>
              <a:t>File names may include spaces and special characters</a:t>
            </a:r>
          </a:p>
          <a:p>
            <a:pPr>
              <a:spcBef>
                <a:spcPts val="0"/>
              </a:spcBef>
              <a:spcAft>
                <a:spcPts val="1200"/>
              </a:spcAft>
              <a:buClr>
                <a:schemeClr val="bg2"/>
              </a:buClr>
            </a:pPr>
            <a:r>
              <a:rPr lang="en-US" sz="3200" dirty="0"/>
              <a:t>Characters not usable in a file name are:</a:t>
            </a:r>
            <a:br>
              <a:rPr lang="en-US" sz="3200" dirty="0"/>
            </a:br>
            <a:r>
              <a:rPr lang="en-US" sz="3200" dirty="0"/>
              <a:t>      </a:t>
            </a:r>
            <a:r>
              <a:rPr lang="en-US" sz="3200" b="1" dirty="0"/>
              <a:t>\ / ? : * ” &gt; &lt; </a:t>
            </a:r>
          </a:p>
          <a:p>
            <a:pPr marL="0" indent="0">
              <a:spcBef>
                <a:spcPts val="0"/>
              </a:spcBef>
              <a:spcAft>
                <a:spcPts val="1200"/>
              </a:spcAft>
              <a:buClr>
                <a:srgbClr val="7030A0"/>
              </a:buClr>
              <a:buNone/>
            </a:pPr>
            <a:endParaRPr lang="en-US" sz="3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588324" y="4343400"/>
            <a:ext cx="5994076" cy="2117143"/>
          </a:xfrm>
          <a:prstGeom prst="rect">
            <a:avLst/>
          </a:prstGeom>
        </p:spPr>
      </p:pic>
    </p:spTree>
    <p:extLst>
      <p:ext uri="{BB962C8B-B14F-4D97-AF65-F5344CB8AC3E}">
        <p14:creationId xmlns:p14="http://schemas.microsoft.com/office/powerpoint/2010/main" xmlns="" val="57892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48" y="-76200"/>
            <a:ext cx="10820400" cy="1097280"/>
          </a:xfrm>
        </p:spPr>
        <p:txBody>
          <a:bodyPr>
            <a:noAutofit/>
          </a:bodyPr>
          <a:lstStyle/>
          <a:p>
            <a:r>
              <a:rPr lang="en-US" sz="3600" dirty="0"/>
              <a:t>File Extensions and Default Program Association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314700" y="1097280"/>
            <a:ext cx="5524500" cy="5304375"/>
          </a:xfrm>
          <a:prstGeom prst="rect">
            <a:avLst/>
          </a:prstGeom>
        </p:spPr>
      </p:pic>
    </p:spTree>
    <p:extLst>
      <p:ext uri="{BB962C8B-B14F-4D97-AF65-F5344CB8AC3E}">
        <p14:creationId xmlns:p14="http://schemas.microsoft.com/office/powerpoint/2010/main" xmlns="" val="1451632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xmlns="" name="Lecture PowerPoint Template.potx" id="{BB855091-A68B-4669-85FD-36839019572F}" vid="{FE88110F-3934-46D6-9303-E38CB2E71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LecturePPT_Template_09062016</Template>
  <TotalTime>6017</TotalTime>
  <Words>2033</Words>
  <Application>Microsoft Office PowerPoint</Application>
  <PresentationFormat>Custom</PresentationFormat>
  <Paragraphs>208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508 Lecture</vt:lpstr>
      <vt:lpstr>Introductory Visualizing Technology</vt:lpstr>
      <vt:lpstr>Create Folders to Organize Files</vt:lpstr>
      <vt:lpstr>A Place for Everything Navigating Your - Windows Computer</vt:lpstr>
      <vt:lpstr>A Place for Everything Navigating Your - Windows Computer</vt:lpstr>
      <vt:lpstr>A Place for Everything Navigating Your - Mac Computer</vt:lpstr>
      <vt:lpstr>A Place for Everything Navigating Your - Computer</vt:lpstr>
      <vt:lpstr>Creating and Using Folders</vt:lpstr>
      <vt:lpstr>File Names and Extensions</vt:lpstr>
      <vt:lpstr>File Extensions and Default Program Association</vt:lpstr>
      <vt:lpstr>Windows File Properties</vt:lpstr>
      <vt:lpstr>OS X File Properties</vt:lpstr>
      <vt:lpstr>Explain the Importance of Backing Up Files</vt:lpstr>
      <vt:lpstr>Back Up Your Files</vt:lpstr>
      <vt:lpstr>Back Up to the Cloud</vt:lpstr>
      <vt:lpstr>Cloud Storage (1 of 2)</vt:lpstr>
      <vt:lpstr>Cloud Storage (2 of 2)</vt:lpstr>
      <vt:lpstr>Demonstrate How to Compress Files</vt:lpstr>
      <vt:lpstr>File Compression (1 of 3)</vt:lpstr>
      <vt:lpstr>File Compression (2 of 3)</vt:lpstr>
      <vt:lpstr>File Compression (3 of 3)</vt:lpstr>
      <vt:lpstr>Use Advanced Search Options to Locate Files</vt:lpstr>
      <vt:lpstr>Use Windows to Search for Files</vt:lpstr>
      <vt:lpstr>Use Spotlight in OS X to Search for Files</vt:lpstr>
      <vt:lpstr>Use Boolean Logic to Refine Searches</vt:lpstr>
      <vt:lpstr>Default Programs</vt:lpstr>
      <vt:lpstr>Setting Program Defaults</vt:lpstr>
    </vt:vector>
  </TitlesOfParts>
  <Company>Marion Technical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dc:creator>
  <cp:lastModifiedBy>Ralph</cp:lastModifiedBy>
  <cp:revision>432</cp:revision>
  <cp:lastPrinted>2017-06-19T21:44:47Z</cp:lastPrinted>
  <dcterms:created xsi:type="dcterms:W3CDTF">2014-04-16T21:44:23Z</dcterms:created>
  <dcterms:modified xsi:type="dcterms:W3CDTF">2017-07-14T01:54:26Z</dcterms:modified>
</cp:coreProperties>
</file>