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F443D3-38C3-44FA-9506-1793BB1AA051}" type="datetimeFigureOut">
              <a:rPr lang="en-US" smtClean="0"/>
              <a:t>3/18/2020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4F63EA-630B-44B9-B93F-64437E58E159}" type="slidenum">
              <a:rPr lang="en-US" smtClean="0"/>
              <a:t>‹#›</a:t>
            </a:fld>
            <a:endParaRPr lang="en-US"/>
          </a:p>
        </p:txBody>
      </p:sp>
    </p:spTree>
    <p:extLst>
      <p:ext uri="{BB962C8B-B14F-4D97-AF65-F5344CB8AC3E}">
        <p14:creationId xmlns:p14="http://schemas.microsoft.com/office/powerpoint/2010/main" val="3440642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2515230-C361-4995-99AA-A337AF6DCE4A}" type="datetime1">
              <a:rPr lang="en-US" smtClean="0"/>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ED5A05-1BFD-4B55-9CF4-8F48EA5A336B}"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848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47CACF-E173-4FC9-8BFA-678B84F53809}" type="datetime1">
              <a:rPr lang="en-US" smtClean="0"/>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ED5A05-1BFD-4B55-9CF4-8F48EA5A336B}" type="slidenum">
              <a:rPr lang="en-US" smtClean="0"/>
              <a:t>‹#›</a:t>
            </a:fld>
            <a:endParaRPr lang="en-US"/>
          </a:p>
        </p:txBody>
      </p:sp>
    </p:spTree>
    <p:extLst>
      <p:ext uri="{BB962C8B-B14F-4D97-AF65-F5344CB8AC3E}">
        <p14:creationId xmlns:p14="http://schemas.microsoft.com/office/powerpoint/2010/main" val="737439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CF53EE-E402-4C7B-9F6A-4DAD0DF67266}" type="datetime1">
              <a:rPr lang="en-US" smtClean="0"/>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ED5A05-1BFD-4B55-9CF4-8F48EA5A336B}" type="slidenum">
              <a:rPr lang="en-US" smtClean="0"/>
              <a:t>‹#›</a:t>
            </a:fld>
            <a:endParaRPr lang="en-US"/>
          </a:p>
        </p:txBody>
      </p:sp>
    </p:spTree>
    <p:extLst>
      <p:ext uri="{BB962C8B-B14F-4D97-AF65-F5344CB8AC3E}">
        <p14:creationId xmlns:p14="http://schemas.microsoft.com/office/powerpoint/2010/main" val="3764921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54DFB8-FC06-49C3-AD63-F70F54ABB8F9}" type="datetime1">
              <a:rPr lang="en-US" smtClean="0"/>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ED5A05-1BFD-4B55-9CF4-8F48EA5A336B}" type="slidenum">
              <a:rPr lang="en-US" smtClean="0"/>
              <a:t>‹#›</a:t>
            </a:fld>
            <a:endParaRPr lang="en-US"/>
          </a:p>
        </p:txBody>
      </p:sp>
    </p:spTree>
    <p:extLst>
      <p:ext uri="{BB962C8B-B14F-4D97-AF65-F5344CB8AC3E}">
        <p14:creationId xmlns:p14="http://schemas.microsoft.com/office/powerpoint/2010/main" val="953789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6CB27F-79AD-47BC-A9A7-DC2A079DC2F7}" type="datetime1">
              <a:rPr lang="en-US" smtClean="0"/>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ED5A05-1BFD-4B55-9CF4-8F48EA5A336B}"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1704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9FD449E-A9E0-418F-B2DA-52E7383D6A80}" type="datetime1">
              <a:rPr lang="en-US" smtClean="0"/>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ED5A05-1BFD-4B55-9CF4-8F48EA5A336B}" type="slidenum">
              <a:rPr lang="en-US" smtClean="0"/>
              <a:t>‹#›</a:t>
            </a:fld>
            <a:endParaRPr lang="en-US"/>
          </a:p>
        </p:txBody>
      </p:sp>
    </p:spTree>
    <p:extLst>
      <p:ext uri="{BB962C8B-B14F-4D97-AF65-F5344CB8AC3E}">
        <p14:creationId xmlns:p14="http://schemas.microsoft.com/office/powerpoint/2010/main" val="3250933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33C9267-E988-433D-8055-4B4BC8D24920}" type="datetime1">
              <a:rPr lang="en-US" smtClean="0"/>
              <a:t>3/18/2020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ED5A05-1BFD-4B55-9CF4-8F48EA5A336B}" type="slidenum">
              <a:rPr lang="en-US" smtClean="0"/>
              <a:t>‹#›</a:t>
            </a:fld>
            <a:endParaRPr lang="en-US"/>
          </a:p>
        </p:txBody>
      </p:sp>
    </p:spTree>
    <p:extLst>
      <p:ext uri="{BB962C8B-B14F-4D97-AF65-F5344CB8AC3E}">
        <p14:creationId xmlns:p14="http://schemas.microsoft.com/office/powerpoint/2010/main" val="3694248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28F9586-FDF1-484B-9E5E-3473CFFC4D6C}" type="datetime1">
              <a:rPr lang="en-US" smtClean="0"/>
              <a:t>3/18/2020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ED5A05-1BFD-4B55-9CF4-8F48EA5A336B}" type="slidenum">
              <a:rPr lang="en-US" smtClean="0"/>
              <a:t>‹#›</a:t>
            </a:fld>
            <a:endParaRPr lang="en-US"/>
          </a:p>
        </p:txBody>
      </p:sp>
    </p:spTree>
    <p:extLst>
      <p:ext uri="{BB962C8B-B14F-4D97-AF65-F5344CB8AC3E}">
        <p14:creationId xmlns:p14="http://schemas.microsoft.com/office/powerpoint/2010/main" val="1623188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9913455-AA41-4021-B877-41BD243A493E}" type="datetime1">
              <a:rPr lang="en-US" smtClean="0"/>
              <a:t>3/18/2020</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BEED5A05-1BFD-4B55-9CF4-8F48EA5A336B}" type="slidenum">
              <a:rPr lang="en-US" smtClean="0"/>
              <a:t>‹#›</a:t>
            </a:fld>
            <a:endParaRPr lang="en-US"/>
          </a:p>
        </p:txBody>
      </p:sp>
    </p:spTree>
    <p:extLst>
      <p:ext uri="{BB962C8B-B14F-4D97-AF65-F5344CB8AC3E}">
        <p14:creationId xmlns:p14="http://schemas.microsoft.com/office/powerpoint/2010/main" val="2732852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83449C0-68B0-4FDB-A323-E8B334E02924}" type="datetime1">
              <a:rPr lang="en-US" smtClean="0"/>
              <a:t>3/18/2020</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EED5A05-1BFD-4B55-9CF4-8F48EA5A336B}" type="slidenum">
              <a:rPr lang="en-US" smtClean="0"/>
              <a:t>‹#›</a:t>
            </a:fld>
            <a:endParaRPr lang="en-US"/>
          </a:p>
        </p:txBody>
      </p:sp>
    </p:spTree>
    <p:extLst>
      <p:ext uri="{BB962C8B-B14F-4D97-AF65-F5344CB8AC3E}">
        <p14:creationId xmlns:p14="http://schemas.microsoft.com/office/powerpoint/2010/main" val="3530872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F94F28D-E6C2-46A0-8E86-5E8614956F71}" type="datetime1">
              <a:rPr lang="en-US" smtClean="0"/>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ED5A05-1BFD-4B55-9CF4-8F48EA5A336B}" type="slidenum">
              <a:rPr lang="en-US" smtClean="0"/>
              <a:t>‹#›</a:t>
            </a:fld>
            <a:endParaRPr lang="en-US"/>
          </a:p>
        </p:txBody>
      </p:sp>
    </p:spTree>
    <p:extLst>
      <p:ext uri="{BB962C8B-B14F-4D97-AF65-F5344CB8AC3E}">
        <p14:creationId xmlns:p14="http://schemas.microsoft.com/office/powerpoint/2010/main" val="4189180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CFC5C26-A285-48C4-A47D-2846218B8D7D}" type="datetime1">
              <a:rPr lang="en-US" smtClean="0"/>
              <a:t>3/18/2020</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EED5A05-1BFD-4B55-9CF4-8F48EA5A336B}"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20428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94AD0-B690-45EA-8ED0-248FD70E82C6}"/>
              </a:ext>
            </a:extLst>
          </p:cNvPr>
          <p:cNvSpPr>
            <a:spLocks noGrp="1"/>
          </p:cNvSpPr>
          <p:nvPr>
            <p:ph type="ctrTitle"/>
          </p:nvPr>
        </p:nvSpPr>
        <p:spPr/>
        <p:txBody>
          <a:bodyPr/>
          <a:lstStyle/>
          <a:p>
            <a:r>
              <a:rPr lang="en-US" dirty="0" smtClean="0"/>
              <a:t>Arrays</a:t>
            </a:r>
            <a:endParaRPr lang="en-US" dirty="0"/>
          </a:p>
        </p:txBody>
      </p:sp>
      <p:sp>
        <p:nvSpPr>
          <p:cNvPr id="3" name="Subtitle 2">
            <a:extLst>
              <a:ext uri="{FF2B5EF4-FFF2-40B4-BE49-F238E27FC236}">
                <a16:creationId xmlns:a16="http://schemas.microsoft.com/office/drawing/2014/main" id="{54273D60-0A5E-45FF-A96E-9E3BAC7F842B}"/>
              </a:ext>
            </a:extLst>
          </p:cNvPr>
          <p:cNvSpPr>
            <a:spLocks noGrp="1"/>
          </p:cNvSpPr>
          <p:nvPr>
            <p:ph type="subTitle" idx="1"/>
          </p:nvPr>
        </p:nvSpPr>
        <p:spPr/>
        <p:txBody>
          <a:bodyPr/>
          <a:lstStyle/>
          <a:p>
            <a:r>
              <a:rPr lang="en-US" dirty="0" smtClean="0"/>
              <a:t>1-2-many dimensional arrays, Set Associative arrays, dynamically size of Arrays</a:t>
            </a:r>
            <a:endParaRPr lang="en-US" dirty="0"/>
          </a:p>
        </p:txBody>
      </p:sp>
      <p:sp>
        <p:nvSpPr>
          <p:cNvPr id="4" name="Slide Number Placeholder 3"/>
          <p:cNvSpPr>
            <a:spLocks noGrp="1"/>
          </p:cNvSpPr>
          <p:nvPr>
            <p:ph type="sldNum" sz="quarter" idx="12"/>
          </p:nvPr>
        </p:nvSpPr>
        <p:spPr/>
        <p:txBody>
          <a:bodyPr/>
          <a:lstStyle/>
          <a:p>
            <a:fld id="{BEED5A05-1BFD-4B55-9CF4-8F48EA5A336B}" type="slidenum">
              <a:rPr lang="en-US" smtClean="0"/>
              <a:t>1</a:t>
            </a:fld>
            <a:endParaRPr lang="en-US"/>
          </a:p>
        </p:txBody>
      </p:sp>
    </p:spTree>
    <p:extLst>
      <p:ext uri="{BB962C8B-B14F-4D97-AF65-F5344CB8AC3E}">
        <p14:creationId xmlns:p14="http://schemas.microsoft.com/office/powerpoint/2010/main" val="116547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Declaring arrays in various languages </a:t>
            </a:r>
            <a:endParaRPr lang="en-US" dirty="0"/>
          </a:p>
        </p:txBody>
      </p:sp>
      <p:sp>
        <p:nvSpPr>
          <p:cNvPr id="3" name="Content Placeholder 2"/>
          <p:cNvSpPr>
            <a:spLocks noGrp="1"/>
          </p:cNvSpPr>
          <p:nvPr>
            <p:ph idx="1"/>
          </p:nvPr>
        </p:nvSpPr>
        <p:spPr/>
        <p:txBody>
          <a:bodyPr/>
          <a:lstStyle/>
          <a:p>
            <a:r>
              <a:rPr lang="en-US" dirty="0" smtClean="0"/>
              <a:t>Various programming languages have rules on declaring and using arrays</a:t>
            </a:r>
          </a:p>
          <a:p>
            <a:r>
              <a:rPr lang="en-US" dirty="0" smtClean="0"/>
              <a:t>- Default base index 0 (C, C++, Java, JavaScript, Python) - 1 (</a:t>
            </a:r>
            <a:r>
              <a:rPr lang="en-US" dirty="0" err="1" smtClean="0"/>
              <a:t>Matlab</a:t>
            </a:r>
            <a:r>
              <a:rPr lang="en-US" dirty="0" smtClean="0"/>
              <a:t>, Fortran, Julia, R) </a:t>
            </a:r>
          </a:p>
          <a:p>
            <a:r>
              <a:rPr lang="en-US" dirty="0" smtClean="0"/>
              <a:t>- Bound check – checking if the element being calculated in actually within the array</a:t>
            </a:r>
          </a:p>
          <a:p>
            <a:r>
              <a:rPr lang="en-US" dirty="0" smtClean="0"/>
              <a:t>- Multidimensional arrays:  </a:t>
            </a:r>
          </a:p>
          <a:p>
            <a:pPr lvl="1"/>
            <a:r>
              <a:rPr lang="en-US" dirty="0" smtClean="0"/>
              <a:t>- 1(Basic, RPG), </a:t>
            </a:r>
          </a:p>
          <a:p>
            <a:pPr lvl="1"/>
            <a:r>
              <a:rPr lang="en-US" dirty="0" smtClean="0"/>
              <a:t>multi(C#,</a:t>
            </a:r>
            <a:r>
              <a:rPr lang="en-US" dirty="0" err="1" smtClean="0"/>
              <a:t>MATLAB,php</a:t>
            </a:r>
            <a:r>
              <a:rPr lang="en-US" dirty="0" smtClean="0"/>
              <a:t>) , </a:t>
            </a:r>
          </a:p>
          <a:p>
            <a:pPr lvl="1"/>
            <a:r>
              <a:rPr lang="en-US" dirty="0" err="1" smtClean="0"/>
              <a:t>AofA</a:t>
            </a:r>
            <a:r>
              <a:rPr lang="en-US" dirty="0" smtClean="0"/>
              <a:t> (Do, Java, JavaScript, Python)</a:t>
            </a:r>
          </a:p>
          <a:p>
            <a:pPr marL="201168" lvl="1" indent="0">
              <a:buNone/>
            </a:pPr>
            <a:endParaRPr lang="en-US" dirty="0"/>
          </a:p>
          <a:p>
            <a:pPr marL="201168" lvl="1" indent="0">
              <a:buNone/>
            </a:pPr>
            <a:r>
              <a:rPr lang="en-US" dirty="0" smtClean="0"/>
              <a:t>- Dynamic Size – yes(Java, JavaScript, Python) no(Go, PL1, RPG) </a:t>
            </a:r>
            <a:endParaRPr lang="en-US" dirty="0"/>
          </a:p>
        </p:txBody>
      </p:sp>
      <p:sp>
        <p:nvSpPr>
          <p:cNvPr id="4" name="Slide Number Placeholder 3"/>
          <p:cNvSpPr>
            <a:spLocks noGrp="1"/>
          </p:cNvSpPr>
          <p:nvPr>
            <p:ph type="sldNum" sz="quarter" idx="12"/>
          </p:nvPr>
        </p:nvSpPr>
        <p:spPr/>
        <p:txBody>
          <a:bodyPr/>
          <a:lstStyle/>
          <a:p>
            <a:fld id="{BEED5A05-1BFD-4B55-9CF4-8F48EA5A336B}" type="slidenum">
              <a:rPr lang="en-US" smtClean="0"/>
              <a:t>10</a:t>
            </a:fld>
            <a:endParaRPr lang="en-US"/>
          </a:p>
        </p:txBody>
      </p:sp>
    </p:spTree>
    <p:extLst>
      <p:ext uri="{BB962C8B-B14F-4D97-AF65-F5344CB8AC3E}">
        <p14:creationId xmlns:p14="http://schemas.microsoft.com/office/powerpoint/2010/main" val="153755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 array elements in languages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35542368"/>
              </p:ext>
            </p:extLst>
          </p:nvPr>
        </p:nvGraphicFramePr>
        <p:xfrm>
          <a:off x="1097280" y="1890345"/>
          <a:ext cx="10058082" cy="3233279"/>
        </p:xfrm>
        <a:graphic>
          <a:graphicData uri="http://schemas.openxmlformats.org/drawingml/2006/table">
            <a:tbl>
              <a:tblPr firstRow="1" lastRow="1" bandRow="1">
                <a:tableStyleId>{5C22544A-7EE6-4342-B048-85BDC9FD1C3A}</a:tableStyleId>
              </a:tblPr>
              <a:tblGrid>
                <a:gridCol w="2666061">
                  <a:extLst>
                    <a:ext uri="{9D8B030D-6E8A-4147-A177-3AD203B41FA5}">
                      <a16:colId xmlns:a16="http://schemas.microsoft.com/office/drawing/2014/main" val="2045907730"/>
                    </a:ext>
                  </a:extLst>
                </a:gridCol>
                <a:gridCol w="7392021">
                  <a:extLst>
                    <a:ext uri="{9D8B030D-6E8A-4147-A177-3AD203B41FA5}">
                      <a16:colId xmlns:a16="http://schemas.microsoft.com/office/drawing/2014/main" val="1240873112"/>
                    </a:ext>
                  </a:extLst>
                </a:gridCol>
              </a:tblGrid>
              <a:tr h="330907">
                <a:tc>
                  <a:txBody>
                    <a:bodyPr/>
                    <a:lstStyle/>
                    <a:p>
                      <a:r>
                        <a:rPr lang="en-US" dirty="0" smtClean="0"/>
                        <a:t>Access an element</a:t>
                      </a:r>
                      <a:endParaRPr lang="en-US" dirty="0"/>
                    </a:p>
                  </a:txBody>
                  <a:tcPr/>
                </a:tc>
                <a:tc>
                  <a:txBody>
                    <a:bodyPr/>
                    <a:lstStyle/>
                    <a:p>
                      <a:r>
                        <a:rPr lang="en-US" dirty="0" smtClean="0"/>
                        <a:t>Languages</a:t>
                      </a:r>
                      <a:endParaRPr lang="en-US" dirty="0"/>
                    </a:p>
                  </a:txBody>
                  <a:tcPr/>
                </a:tc>
                <a:extLst>
                  <a:ext uri="{0D108BD9-81ED-4DB2-BD59-A6C34878D82A}">
                    <a16:rowId xmlns:a16="http://schemas.microsoft.com/office/drawing/2014/main" val="1042409172"/>
                  </a:ext>
                </a:extLst>
              </a:tr>
              <a:tr h="8272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smtClean="0">
                          <a:solidFill>
                            <a:schemeClr val="dk1"/>
                          </a:solidFill>
                          <a:effectLst/>
                          <a:latin typeface="+mn-lt"/>
                          <a:ea typeface="+mn-ea"/>
                          <a:cs typeface="+mn-cs"/>
                        </a:rPr>
                        <a:t>name</a:t>
                      </a:r>
                      <a:r>
                        <a:rPr lang="en-US" sz="1800" b="1" i="0" kern="1200" dirty="0" smtClean="0">
                          <a:solidFill>
                            <a:schemeClr val="dk1"/>
                          </a:solidFill>
                          <a:effectLst/>
                          <a:latin typeface="+mn-lt"/>
                          <a:ea typeface="+mn-ea"/>
                          <a:cs typeface="+mn-cs"/>
                        </a:rPr>
                        <a:t>[</a:t>
                      </a:r>
                      <a:r>
                        <a:rPr lang="en-US" sz="1800" b="0" i="0" kern="1200" dirty="0" smtClean="0">
                          <a:solidFill>
                            <a:schemeClr val="dk1"/>
                          </a:solidFill>
                          <a:effectLst/>
                          <a:latin typeface="+mn-lt"/>
                          <a:ea typeface="+mn-ea"/>
                          <a:cs typeface="+mn-cs"/>
                        </a:rPr>
                        <a:t>index</a:t>
                      </a:r>
                      <a:r>
                        <a:rPr lang="en-US" sz="1800" b="1" i="0" kern="1200" dirty="0" smtClean="0">
                          <a:solidFill>
                            <a:schemeClr val="dk1"/>
                          </a:solidFill>
                          <a:effectLst/>
                          <a:latin typeface="+mn-lt"/>
                          <a:ea typeface="+mn-ea"/>
                          <a:cs typeface="+mn-cs"/>
                        </a:rPr>
                        <a:t>] </a:t>
                      </a:r>
                      <a:r>
                        <a:rPr lang="en-US" sz="1800" b="1" i="0" kern="1200" baseline="0" dirty="0" smtClean="0">
                          <a:solidFill>
                            <a:schemeClr val="dk1"/>
                          </a:solidFill>
                          <a:effectLst/>
                          <a:latin typeface="+mn-lt"/>
                          <a:ea typeface="+mn-ea"/>
                          <a:cs typeface="+mn-cs"/>
                        </a:rPr>
                        <a:t> </a:t>
                      </a:r>
                      <a:r>
                        <a:rPr lang="en-US" sz="1800" b="0" i="0" kern="1200" dirty="0" smtClean="0">
                          <a:solidFill>
                            <a:schemeClr val="dk1"/>
                          </a:solidFill>
                          <a:effectLst/>
                          <a:latin typeface="+mn-lt"/>
                          <a:ea typeface="+mn-ea"/>
                          <a:cs typeface="+mn-cs"/>
                        </a:rPr>
                        <a:t>name</a:t>
                      </a:r>
                      <a:r>
                        <a:rPr lang="en-US" sz="1800" b="1" i="0" kern="1200" dirty="0" smtClean="0">
                          <a:solidFill>
                            <a:schemeClr val="dk1"/>
                          </a:solidFill>
                          <a:effectLst/>
                          <a:latin typeface="+mn-lt"/>
                          <a:ea typeface="+mn-ea"/>
                          <a:cs typeface="+mn-cs"/>
                        </a:rPr>
                        <a:t>[</a:t>
                      </a:r>
                      <a:r>
                        <a:rPr lang="en-US" sz="1800" b="0" i="0" kern="1200" dirty="0" smtClean="0">
                          <a:solidFill>
                            <a:schemeClr val="dk1"/>
                          </a:solidFill>
                          <a:effectLst/>
                          <a:latin typeface="+mn-lt"/>
                          <a:ea typeface="+mn-ea"/>
                          <a:cs typeface="+mn-cs"/>
                        </a:rPr>
                        <a:t>index1,index2</a:t>
                      </a:r>
                      <a:r>
                        <a:rPr lang="en-US" sz="1800" b="1" i="0" kern="1200" dirty="0" smtClean="0">
                          <a:solidFill>
                            <a:schemeClr val="dk1"/>
                          </a:solidFill>
                          <a:effectLst/>
                          <a:latin typeface="+mn-lt"/>
                          <a:ea typeface="+mn-ea"/>
                          <a:cs typeface="+mn-cs"/>
                        </a:rPr>
                        <a:t>] </a:t>
                      </a:r>
                      <a:endParaRPr lang="en-US" dirty="0" smtClean="0"/>
                    </a:p>
                    <a:p>
                      <a:endParaRPr lang="en-US" dirty="0"/>
                    </a:p>
                  </a:txBody>
                  <a:tcPr/>
                </a:tc>
                <a:tc>
                  <a:txBody>
                    <a:bodyPr/>
                    <a:lstStyle/>
                    <a:p>
                      <a:r>
                        <a:rPr lang="en-US" sz="1800" b="0" i="0" u="sng" kern="1200" dirty="0" smtClean="0">
                          <a:solidFill>
                            <a:schemeClr val="dk1"/>
                          </a:solidFill>
                          <a:effectLst/>
                          <a:latin typeface="+mn-lt"/>
                          <a:ea typeface="+mn-ea"/>
                          <a:cs typeface="+mn-cs"/>
                        </a:rPr>
                        <a:t>ALGOL 58</a:t>
                      </a:r>
                      <a:r>
                        <a:rPr lang="en-US" sz="1800" b="0" i="0" kern="1200" dirty="0" smtClean="0">
                          <a:solidFill>
                            <a:schemeClr val="dk1"/>
                          </a:solidFill>
                          <a:effectLst/>
                          <a:latin typeface="+mn-lt"/>
                          <a:ea typeface="+mn-ea"/>
                          <a:cs typeface="+mn-cs"/>
                        </a:rPr>
                        <a:t>, </a:t>
                      </a:r>
                      <a:r>
                        <a:rPr lang="en-US" sz="1800" b="0" i="0" u="none" strike="noStrike" kern="1200" dirty="0" smtClean="0">
                          <a:solidFill>
                            <a:schemeClr val="dk1"/>
                          </a:solidFill>
                          <a:effectLst/>
                          <a:latin typeface="+mn-lt"/>
                          <a:ea typeface="+mn-ea"/>
                          <a:cs typeface="+mn-cs"/>
                        </a:rPr>
                        <a:t>ALGOL 60</a:t>
                      </a:r>
                      <a:r>
                        <a:rPr lang="en-US" sz="1800" b="0" i="0" kern="1200" dirty="0" smtClean="0">
                          <a:solidFill>
                            <a:schemeClr val="dk1"/>
                          </a:solidFill>
                          <a:effectLst/>
                          <a:latin typeface="+mn-lt"/>
                          <a:ea typeface="+mn-ea"/>
                          <a:cs typeface="+mn-cs"/>
                        </a:rPr>
                        <a:t>, </a:t>
                      </a:r>
                      <a:r>
                        <a:rPr lang="en-US" sz="1800" b="0" i="0" u="none" strike="noStrike" kern="1200" dirty="0" smtClean="0">
                          <a:solidFill>
                            <a:schemeClr val="dk1"/>
                          </a:solidFill>
                          <a:effectLst/>
                          <a:latin typeface="+mn-lt"/>
                          <a:ea typeface="+mn-ea"/>
                          <a:cs typeface="+mn-cs"/>
                        </a:rPr>
                        <a:t>ALGOL 68</a:t>
                      </a:r>
                      <a:r>
                        <a:rPr lang="en-US" sz="1800" b="0" i="0" kern="1200" dirty="0" smtClean="0">
                          <a:solidFill>
                            <a:schemeClr val="dk1"/>
                          </a:solidFill>
                          <a:effectLst/>
                          <a:latin typeface="+mn-lt"/>
                          <a:ea typeface="+mn-ea"/>
                          <a:cs typeface="+mn-cs"/>
                        </a:rPr>
                        <a:t>, </a:t>
                      </a:r>
                      <a:r>
                        <a:rPr lang="en-US" sz="1800" b="0" i="0" u="none" strike="noStrike" kern="1200" dirty="0" smtClean="0">
                          <a:solidFill>
                            <a:schemeClr val="dk1"/>
                          </a:solidFill>
                          <a:effectLst/>
                          <a:latin typeface="+mn-lt"/>
                          <a:ea typeface="+mn-ea"/>
                          <a:cs typeface="+mn-cs"/>
                        </a:rPr>
                        <a:t>AWK</a:t>
                      </a:r>
                      <a:r>
                        <a:rPr lang="en-US" sz="1800" b="0" i="0" kern="1200" dirty="0" smtClean="0">
                          <a:solidFill>
                            <a:schemeClr val="dk1"/>
                          </a:solidFill>
                          <a:effectLst/>
                          <a:latin typeface="+mn-lt"/>
                          <a:ea typeface="+mn-ea"/>
                          <a:cs typeface="+mn-cs"/>
                        </a:rPr>
                        <a:t>, </a:t>
                      </a:r>
                      <a:r>
                        <a:rPr lang="en-US" sz="1800" b="0" i="0" u="none" strike="noStrike" kern="1200" dirty="0" smtClean="0">
                          <a:solidFill>
                            <a:schemeClr val="dk1"/>
                          </a:solidFill>
                          <a:effectLst/>
                          <a:latin typeface="+mn-lt"/>
                          <a:ea typeface="+mn-ea"/>
                          <a:cs typeface="+mn-cs"/>
                        </a:rPr>
                        <a:t>Modula</a:t>
                      </a:r>
                      <a:r>
                        <a:rPr lang="en-US" sz="1800" b="0" i="0" kern="1200" dirty="0" smtClean="0">
                          <a:solidFill>
                            <a:schemeClr val="dk1"/>
                          </a:solidFill>
                          <a:effectLst/>
                          <a:latin typeface="+mn-lt"/>
                          <a:ea typeface="+mn-ea"/>
                          <a:cs typeface="+mn-cs"/>
                        </a:rPr>
                        <a:t>, </a:t>
                      </a:r>
                      <a:r>
                        <a:rPr lang="en-US" sz="1800" b="0" i="0" u="none" strike="noStrike" kern="1200" dirty="0" smtClean="0">
                          <a:solidFill>
                            <a:schemeClr val="dk1"/>
                          </a:solidFill>
                          <a:effectLst/>
                          <a:latin typeface="+mn-lt"/>
                          <a:ea typeface="+mn-ea"/>
                          <a:cs typeface="+mn-cs"/>
                        </a:rPr>
                        <a:t>Pascal</a:t>
                      </a:r>
                      <a:r>
                        <a:rPr lang="en-US" sz="1800" b="0" i="0" kern="1200" dirty="0" smtClean="0">
                          <a:solidFill>
                            <a:schemeClr val="dk1"/>
                          </a:solidFill>
                          <a:effectLst/>
                          <a:latin typeface="+mn-lt"/>
                          <a:ea typeface="+mn-ea"/>
                          <a:cs typeface="+mn-cs"/>
                        </a:rPr>
                        <a:t>, </a:t>
                      </a:r>
                      <a:r>
                        <a:rPr lang="en-US" sz="1800" b="0" i="0" u="none" strike="noStrike" kern="1200" dirty="0" smtClean="0">
                          <a:solidFill>
                            <a:schemeClr val="dk1"/>
                          </a:solidFill>
                          <a:effectLst/>
                          <a:latin typeface="+mn-lt"/>
                          <a:ea typeface="+mn-ea"/>
                          <a:cs typeface="+mn-cs"/>
                        </a:rPr>
                        <a:t>Object Pascal</a:t>
                      </a:r>
                      <a:r>
                        <a:rPr lang="en-US" sz="1800" b="0" i="0" kern="1200" dirty="0" smtClean="0">
                          <a:solidFill>
                            <a:schemeClr val="dk1"/>
                          </a:solidFill>
                          <a:effectLst/>
                          <a:latin typeface="+mn-lt"/>
                          <a:ea typeface="+mn-ea"/>
                          <a:cs typeface="+mn-cs"/>
                        </a:rPr>
                        <a:t>, </a:t>
                      </a:r>
                      <a:r>
                        <a:rPr lang="en-US" sz="1800" b="0" i="0" u="none" strike="noStrike" kern="1200" dirty="0" smtClean="0">
                          <a:solidFill>
                            <a:schemeClr val="dk1"/>
                          </a:solidFill>
                          <a:effectLst/>
                          <a:latin typeface="+mn-lt"/>
                          <a:ea typeface="+mn-ea"/>
                          <a:cs typeface="+mn-cs"/>
                        </a:rPr>
                        <a:t>C#</a:t>
                      </a:r>
                      <a:endParaRPr lang="en-US" dirty="0"/>
                    </a:p>
                  </a:txBody>
                  <a:tcPr/>
                </a:tc>
                <a:extLst>
                  <a:ext uri="{0D108BD9-81ED-4DB2-BD59-A6C34878D82A}">
                    <a16:rowId xmlns:a16="http://schemas.microsoft.com/office/drawing/2014/main" val="2214557958"/>
                  </a:ext>
                </a:extLst>
              </a:tr>
              <a:tr h="330907">
                <a:tc>
                  <a:txBody>
                    <a:bodyPr/>
                    <a:lstStyle/>
                    <a:p>
                      <a:r>
                        <a:rPr lang="en-US" sz="1800" b="0" i="0" kern="1200" dirty="0" smtClean="0">
                          <a:solidFill>
                            <a:schemeClr val="dk1"/>
                          </a:solidFill>
                          <a:effectLst/>
                          <a:latin typeface="+mn-lt"/>
                          <a:ea typeface="+mn-ea"/>
                          <a:cs typeface="+mn-cs"/>
                        </a:rPr>
                        <a:t>name</a:t>
                      </a:r>
                      <a:r>
                        <a:rPr lang="en-US" sz="1800" b="1" i="0" kern="1200" dirty="0" smtClean="0">
                          <a:solidFill>
                            <a:schemeClr val="dk1"/>
                          </a:solidFill>
                          <a:effectLst/>
                          <a:latin typeface="+mn-lt"/>
                          <a:ea typeface="+mn-ea"/>
                          <a:cs typeface="+mn-cs"/>
                        </a:rPr>
                        <a:t>[</a:t>
                      </a:r>
                      <a:r>
                        <a:rPr lang="en-US" sz="1800" b="0" i="0" kern="1200" dirty="0" smtClean="0">
                          <a:solidFill>
                            <a:schemeClr val="dk1"/>
                          </a:solidFill>
                          <a:effectLst/>
                          <a:latin typeface="+mn-lt"/>
                          <a:ea typeface="+mn-ea"/>
                          <a:cs typeface="+mn-cs"/>
                        </a:rPr>
                        <a:t>index</a:t>
                      </a:r>
                      <a:r>
                        <a:rPr lang="en-US" sz="1800" b="1" i="0" kern="1200" dirty="0" smtClean="0">
                          <a:solidFill>
                            <a:schemeClr val="dk1"/>
                          </a:solidFill>
                          <a:effectLst/>
                          <a:latin typeface="+mn-lt"/>
                          <a:ea typeface="+mn-ea"/>
                          <a:cs typeface="+mn-cs"/>
                        </a:rPr>
                        <a:t>]</a:t>
                      </a:r>
                      <a:endParaRPr lang="en-US" dirty="0"/>
                    </a:p>
                  </a:txBody>
                  <a:tcPr/>
                </a:tc>
                <a:tc>
                  <a:txBody>
                    <a:bodyPr/>
                    <a:lstStyle/>
                    <a:p>
                      <a:r>
                        <a:rPr lang="en-US" sz="1800" b="0" i="0" u="none" strike="noStrike" kern="1200" dirty="0" smtClean="0">
                          <a:solidFill>
                            <a:schemeClr val="dk1"/>
                          </a:solidFill>
                          <a:effectLst/>
                          <a:latin typeface="+mn-lt"/>
                          <a:ea typeface="+mn-ea"/>
                          <a:cs typeface="+mn-cs"/>
                        </a:rPr>
                        <a:t>C</a:t>
                      </a:r>
                      <a:r>
                        <a:rPr lang="en-US" sz="1800" b="0" i="0" kern="1200" dirty="0" smtClean="0">
                          <a:solidFill>
                            <a:schemeClr val="dk1"/>
                          </a:solidFill>
                          <a:effectLst/>
                          <a:latin typeface="+mn-lt"/>
                          <a:ea typeface="+mn-ea"/>
                          <a:cs typeface="+mn-cs"/>
                        </a:rPr>
                        <a:t>, </a:t>
                      </a:r>
                      <a:r>
                        <a:rPr lang="en-US" sz="1800" b="0" i="0" u="none" strike="noStrike" kern="1200" dirty="0" smtClean="0">
                          <a:solidFill>
                            <a:schemeClr val="dk1"/>
                          </a:solidFill>
                          <a:effectLst/>
                          <a:latin typeface="+mn-lt"/>
                          <a:ea typeface="+mn-ea"/>
                          <a:cs typeface="+mn-cs"/>
                        </a:rPr>
                        <a:t>C++</a:t>
                      </a:r>
                      <a:r>
                        <a:rPr lang="en-US" sz="1800" b="0" i="0" kern="1200" dirty="0" smtClean="0">
                          <a:solidFill>
                            <a:schemeClr val="dk1"/>
                          </a:solidFill>
                          <a:effectLst/>
                          <a:latin typeface="+mn-lt"/>
                          <a:ea typeface="+mn-ea"/>
                          <a:cs typeface="+mn-cs"/>
                        </a:rPr>
                        <a:t>, </a:t>
                      </a:r>
                      <a:r>
                        <a:rPr lang="en-US" sz="1800" b="0" i="0" u="none" strike="noStrike" kern="1200" dirty="0" smtClean="0">
                          <a:solidFill>
                            <a:schemeClr val="dk1"/>
                          </a:solidFill>
                          <a:effectLst/>
                          <a:latin typeface="+mn-lt"/>
                          <a:ea typeface="+mn-ea"/>
                          <a:cs typeface="+mn-cs"/>
                        </a:rPr>
                        <a:t>Go</a:t>
                      </a:r>
                      <a:r>
                        <a:rPr lang="en-US" sz="1800" b="0" i="0" kern="1200" dirty="0" smtClean="0">
                          <a:solidFill>
                            <a:schemeClr val="dk1"/>
                          </a:solidFill>
                          <a:effectLst/>
                          <a:latin typeface="+mn-lt"/>
                          <a:ea typeface="+mn-ea"/>
                          <a:cs typeface="+mn-cs"/>
                        </a:rPr>
                        <a:t>, </a:t>
                      </a:r>
                      <a:r>
                        <a:rPr lang="en-US" sz="1800" b="0" i="0" u="none" strike="noStrike" kern="1200" dirty="0" smtClean="0">
                          <a:solidFill>
                            <a:schemeClr val="dk1"/>
                          </a:solidFill>
                          <a:effectLst/>
                          <a:latin typeface="+mn-lt"/>
                          <a:ea typeface="+mn-ea"/>
                          <a:cs typeface="+mn-cs"/>
                        </a:rPr>
                        <a:t>Java</a:t>
                      </a:r>
                      <a:r>
                        <a:rPr lang="en-US" sz="1800" b="0" i="0" kern="1200" dirty="0" smtClean="0">
                          <a:solidFill>
                            <a:schemeClr val="dk1"/>
                          </a:solidFill>
                          <a:effectLst/>
                          <a:latin typeface="+mn-lt"/>
                          <a:ea typeface="+mn-ea"/>
                          <a:cs typeface="+mn-cs"/>
                        </a:rPr>
                        <a:t>, </a:t>
                      </a:r>
                      <a:r>
                        <a:rPr lang="en-US" sz="1800" b="0" i="0" u="none" strike="noStrike" kern="1200" dirty="0" smtClean="0">
                          <a:solidFill>
                            <a:schemeClr val="dk1"/>
                          </a:solidFill>
                          <a:effectLst/>
                          <a:latin typeface="+mn-lt"/>
                          <a:ea typeface="+mn-ea"/>
                          <a:cs typeface="+mn-cs"/>
                        </a:rPr>
                        <a:t>JavaScript</a:t>
                      </a:r>
                      <a:r>
                        <a:rPr lang="en-US" sz="1800" b="0" i="0" kern="1200" dirty="0" smtClean="0">
                          <a:solidFill>
                            <a:schemeClr val="dk1"/>
                          </a:solidFill>
                          <a:effectLst/>
                          <a:latin typeface="+mn-lt"/>
                          <a:ea typeface="+mn-ea"/>
                          <a:cs typeface="+mn-cs"/>
                        </a:rPr>
                        <a:t>, </a:t>
                      </a:r>
                      <a:r>
                        <a:rPr lang="en-US" sz="1800" b="0" i="0" u="none" strike="noStrike" kern="1200" dirty="0" smtClean="0">
                          <a:solidFill>
                            <a:schemeClr val="dk1"/>
                          </a:solidFill>
                          <a:effectLst/>
                          <a:latin typeface="+mn-lt"/>
                          <a:ea typeface="+mn-ea"/>
                          <a:cs typeface="+mn-cs"/>
                        </a:rPr>
                        <a:t>Julia</a:t>
                      </a:r>
                      <a:r>
                        <a:rPr lang="en-US" sz="1800" b="0" i="0" kern="1200" dirty="0" smtClean="0">
                          <a:solidFill>
                            <a:schemeClr val="dk1"/>
                          </a:solidFill>
                          <a:effectLst/>
                          <a:latin typeface="+mn-lt"/>
                          <a:ea typeface="+mn-ea"/>
                          <a:cs typeface="+mn-cs"/>
                        </a:rPr>
                        <a:t>, </a:t>
                      </a:r>
                      <a:r>
                        <a:rPr lang="en-US" sz="1800" b="0" i="0" u="none" strike="noStrike" kern="1200" dirty="0" err="1" smtClean="0">
                          <a:solidFill>
                            <a:schemeClr val="dk1"/>
                          </a:solidFill>
                          <a:effectLst/>
                          <a:latin typeface="+mn-lt"/>
                          <a:ea typeface="+mn-ea"/>
                          <a:cs typeface="+mn-cs"/>
                        </a:rPr>
                        <a:t>Perl</a:t>
                      </a:r>
                      <a:r>
                        <a:rPr lang="en-US" sz="1800" b="0" i="0" kern="1200" dirty="0" err="1" smtClean="0">
                          <a:solidFill>
                            <a:schemeClr val="dk1"/>
                          </a:solidFill>
                          <a:effectLst/>
                          <a:latin typeface="+mn-lt"/>
                          <a:ea typeface="+mn-ea"/>
                          <a:cs typeface="+mn-cs"/>
                        </a:rPr>
                        <a:t>,</a:t>
                      </a:r>
                      <a:r>
                        <a:rPr lang="en-US" sz="1800" b="0" i="0" u="none" strike="noStrike" kern="1200" dirty="0" err="1" smtClean="0">
                          <a:solidFill>
                            <a:schemeClr val="dk1"/>
                          </a:solidFill>
                          <a:effectLst/>
                          <a:latin typeface="+mn-lt"/>
                          <a:ea typeface="+mn-ea"/>
                          <a:cs typeface="+mn-cs"/>
                        </a:rPr>
                        <a:t>Python</a:t>
                      </a:r>
                      <a:r>
                        <a:rPr lang="en-US" sz="1800" b="0" i="0" kern="1200" dirty="0" smtClean="0">
                          <a:solidFill>
                            <a:schemeClr val="dk1"/>
                          </a:solidFill>
                          <a:effectLst/>
                          <a:latin typeface="+mn-lt"/>
                          <a:ea typeface="+mn-ea"/>
                          <a:cs typeface="+mn-cs"/>
                        </a:rPr>
                        <a:t>, </a:t>
                      </a:r>
                      <a:r>
                        <a:rPr lang="en-US" sz="1800" b="0" i="0" u="none" strike="noStrike" kern="1200" dirty="0" smtClean="0">
                          <a:solidFill>
                            <a:schemeClr val="dk1"/>
                          </a:solidFill>
                          <a:effectLst/>
                          <a:latin typeface="+mn-lt"/>
                          <a:ea typeface="+mn-ea"/>
                          <a:cs typeface="+mn-cs"/>
                        </a:rPr>
                        <a:t>R</a:t>
                      </a:r>
                      <a:r>
                        <a:rPr lang="en-US" sz="1800" b="0" i="0" u="none" strike="noStrike" kern="1200" baseline="0" dirty="0" smtClean="0">
                          <a:solidFill>
                            <a:schemeClr val="dk1"/>
                          </a:solidFill>
                          <a:effectLst/>
                          <a:latin typeface="+mn-lt"/>
                          <a:ea typeface="+mn-ea"/>
                          <a:cs typeface="+mn-cs"/>
                        </a:rPr>
                        <a:t> </a:t>
                      </a:r>
                      <a:r>
                        <a:rPr lang="en-US" sz="1800" b="0" i="0" kern="1200" dirty="0" smtClean="0">
                          <a:solidFill>
                            <a:schemeClr val="dk1"/>
                          </a:solidFill>
                          <a:effectLst/>
                          <a:latin typeface="+mn-lt"/>
                          <a:ea typeface="+mn-ea"/>
                          <a:cs typeface="+mn-cs"/>
                        </a:rPr>
                        <a:t>, </a:t>
                      </a:r>
                      <a:r>
                        <a:rPr lang="en-US" sz="1800" b="0" i="0" u="none" strike="noStrike" kern="1200" dirty="0" smtClean="0">
                          <a:solidFill>
                            <a:schemeClr val="dk1"/>
                          </a:solidFill>
                          <a:effectLst/>
                          <a:latin typeface="+mn-lt"/>
                          <a:ea typeface="+mn-ea"/>
                          <a:cs typeface="+mn-cs"/>
                        </a:rPr>
                        <a:t>Ruby</a:t>
                      </a:r>
                      <a:r>
                        <a:rPr lang="en-US" sz="1800" b="0" i="0" kern="1200" dirty="0" smtClean="0">
                          <a:solidFill>
                            <a:schemeClr val="dk1"/>
                          </a:solidFill>
                          <a:effectLst/>
                          <a:latin typeface="+mn-lt"/>
                          <a:ea typeface="+mn-ea"/>
                          <a:cs typeface="+mn-cs"/>
                        </a:rPr>
                        <a:t>, </a:t>
                      </a:r>
                      <a:r>
                        <a:rPr lang="en-US" sz="1800" b="0" i="0" u="none" strike="noStrike" kern="1200" dirty="0" smtClean="0">
                          <a:solidFill>
                            <a:schemeClr val="dk1"/>
                          </a:solidFill>
                          <a:effectLst/>
                          <a:latin typeface="+mn-lt"/>
                          <a:ea typeface="+mn-ea"/>
                          <a:cs typeface="+mn-cs"/>
                        </a:rPr>
                        <a:t>Swift</a:t>
                      </a:r>
                      <a:endParaRPr lang="en-US" dirty="0"/>
                    </a:p>
                  </a:txBody>
                  <a:tcPr/>
                </a:tc>
                <a:extLst>
                  <a:ext uri="{0D108BD9-81ED-4DB2-BD59-A6C34878D82A}">
                    <a16:rowId xmlns:a16="http://schemas.microsoft.com/office/drawing/2014/main" val="3651063701"/>
                  </a:ext>
                </a:extLst>
              </a:tr>
              <a:tr h="330907">
                <a:tc>
                  <a:txBody>
                    <a:bodyPr/>
                    <a:lstStyle/>
                    <a:p>
                      <a:r>
                        <a:rPr lang="en-US" sz="1800" b="1" i="0" kern="1200" dirty="0" smtClean="0">
                          <a:solidFill>
                            <a:schemeClr val="dk1"/>
                          </a:solidFill>
                          <a:effectLst/>
                          <a:latin typeface="+mn-lt"/>
                          <a:ea typeface="+mn-ea"/>
                          <a:cs typeface="+mn-cs"/>
                        </a:rPr>
                        <a:t>$</a:t>
                      </a:r>
                      <a:r>
                        <a:rPr lang="en-US" sz="1800" b="0" i="0" kern="1200" dirty="0" smtClean="0">
                          <a:solidFill>
                            <a:schemeClr val="dk1"/>
                          </a:solidFill>
                          <a:effectLst/>
                          <a:latin typeface="+mn-lt"/>
                          <a:ea typeface="+mn-ea"/>
                          <a:cs typeface="+mn-cs"/>
                        </a:rPr>
                        <a:t>name</a:t>
                      </a:r>
                      <a:r>
                        <a:rPr lang="en-US" sz="1800" b="1" i="0" kern="1200" dirty="0" smtClean="0">
                          <a:solidFill>
                            <a:schemeClr val="dk1"/>
                          </a:solidFill>
                          <a:effectLst/>
                          <a:latin typeface="+mn-lt"/>
                          <a:ea typeface="+mn-ea"/>
                          <a:cs typeface="+mn-cs"/>
                        </a:rPr>
                        <a:t>[</a:t>
                      </a:r>
                      <a:r>
                        <a:rPr lang="en-US" sz="1800" b="0" i="0" kern="1200" dirty="0" smtClean="0">
                          <a:solidFill>
                            <a:schemeClr val="dk1"/>
                          </a:solidFill>
                          <a:effectLst/>
                          <a:latin typeface="+mn-lt"/>
                          <a:ea typeface="+mn-ea"/>
                          <a:cs typeface="+mn-cs"/>
                        </a:rPr>
                        <a:t>index</a:t>
                      </a:r>
                      <a:r>
                        <a:rPr lang="en-US" sz="1800" b="1" i="0" kern="1200" dirty="0" smtClean="0">
                          <a:solidFill>
                            <a:schemeClr val="dk1"/>
                          </a:solidFill>
                          <a:effectLst/>
                          <a:latin typeface="+mn-lt"/>
                          <a:ea typeface="+mn-ea"/>
                          <a:cs typeface="+mn-cs"/>
                        </a:rPr>
                        <a:t>]</a:t>
                      </a:r>
                      <a:endParaRPr lang="en-US" dirty="0"/>
                    </a:p>
                  </a:txBody>
                  <a:tcPr/>
                </a:tc>
                <a:tc>
                  <a:txBody>
                    <a:bodyPr/>
                    <a:lstStyle/>
                    <a:p>
                      <a:r>
                        <a:rPr lang="en-US" dirty="0" smtClean="0"/>
                        <a:t>Perl, PHP</a:t>
                      </a:r>
                      <a:endParaRPr lang="en-US" dirty="0"/>
                    </a:p>
                  </a:txBody>
                  <a:tcPr/>
                </a:tc>
                <a:extLst>
                  <a:ext uri="{0D108BD9-81ED-4DB2-BD59-A6C34878D82A}">
                    <a16:rowId xmlns:a16="http://schemas.microsoft.com/office/drawing/2014/main" val="1647665838"/>
                  </a:ext>
                </a:extLst>
              </a:tr>
              <a:tr h="579087">
                <a:tc>
                  <a:txBody>
                    <a:bodyPr/>
                    <a:lstStyle/>
                    <a:p>
                      <a:r>
                        <a:rPr lang="en-US" sz="1800" b="0" i="0" kern="1200" dirty="0" smtClean="0">
                          <a:solidFill>
                            <a:schemeClr val="dk1"/>
                          </a:solidFill>
                          <a:effectLst/>
                          <a:latin typeface="+mn-lt"/>
                          <a:ea typeface="+mn-ea"/>
                          <a:cs typeface="+mn-cs"/>
                        </a:rPr>
                        <a:t>name</a:t>
                      </a:r>
                      <a:r>
                        <a:rPr lang="en-US" sz="1800" b="1" i="0" kern="1200" dirty="0" smtClean="0">
                          <a:solidFill>
                            <a:schemeClr val="dk1"/>
                          </a:solidFill>
                          <a:effectLst/>
                          <a:latin typeface="+mn-lt"/>
                          <a:ea typeface="+mn-ea"/>
                          <a:cs typeface="+mn-cs"/>
                        </a:rPr>
                        <a:t>(</a:t>
                      </a:r>
                      <a:r>
                        <a:rPr lang="en-US" sz="1800" b="0" i="0" kern="1200" dirty="0" smtClean="0">
                          <a:solidFill>
                            <a:schemeClr val="dk1"/>
                          </a:solidFill>
                          <a:effectLst/>
                          <a:latin typeface="+mn-lt"/>
                          <a:ea typeface="+mn-ea"/>
                          <a:cs typeface="+mn-cs"/>
                        </a:rPr>
                        <a:t>index</a:t>
                      </a:r>
                      <a:r>
                        <a:rPr lang="en-US" sz="1800" b="1" i="0" kern="1200" dirty="0" smtClean="0">
                          <a:solidFill>
                            <a:schemeClr val="dk1"/>
                          </a:solidFill>
                          <a:effectLst/>
                          <a:latin typeface="+mn-lt"/>
                          <a:ea typeface="+mn-ea"/>
                          <a:cs typeface="+mn-cs"/>
                        </a:rPr>
                        <a:t>)</a:t>
                      </a:r>
                      <a:r>
                        <a:rPr lang="en-US" sz="1800" b="0" i="0" kern="1200" dirty="0" smtClean="0">
                          <a:solidFill>
                            <a:schemeClr val="dk1"/>
                          </a:solidFill>
                          <a:effectLst/>
                          <a:latin typeface="+mn-lt"/>
                          <a:ea typeface="+mn-ea"/>
                          <a:cs typeface="+mn-cs"/>
                        </a:rPr>
                        <a:t> or name</a:t>
                      </a:r>
                      <a:r>
                        <a:rPr lang="en-US" sz="1800" b="1" i="0" kern="1200" dirty="0" smtClean="0">
                          <a:solidFill>
                            <a:schemeClr val="dk1"/>
                          </a:solidFill>
                          <a:effectLst/>
                          <a:latin typeface="+mn-lt"/>
                          <a:ea typeface="+mn-ea"/>
                          <a:cs typeface="+mn-cs"/>
                        </a:rPr>
                        <a:t>(</a:t>
                      </a:r>
                      <a:r>
                        <a:rPr lang="en-US" sz="1800" b="0" i="0" kern="1200" dirty="0" smtClean="0">
                          <a:solidFill>
                            <a:schemeClr val="dk1"/>
                          </a:solidFill>
                          <a:effectLst/>
                          <a:latin typeface="+mn-lt"/>
                          <a:ea typeface="+mn-ea"/>
                          <a:cs typeface="+mn-cs"/>
                        </a:rPr>
                        <a:t>index</a:t>
                      </a:r>
                      <a:r>
                        <a:rPr lang="en-US" sz="1800" b="0" i="0" kern="1200" baseline="-25000" dirty="0" smtClean="0">
                          <a:solidFill>
                            <a:schemeClr val="dk1"/>
                          </a:solidFill>
                          <a:effectLst/>
                          <a:latin typeface="+mn-lt"/>
                          <a:ea typeface="+mn-ea"/>
                          <a:cs typeface="+mn-cs"/>
                        </a:rPr>
                        <a:t>1</a:t>
                      </a:r>
                      <a:r>
                        <a:rPr lang="en-US" sz="1800" b="1" i="0" kern="1200" dirty="0" smtClean="0">
                          <a:solidFill>
                            <a:schemeClr val="dk1"/>
                          </a:solidFill>
                          <a:effectLst/>
                          <a:latin typeface="+mn-lt"/>
                          <a:ea typeface="+mn-ea"/>
                          <a:cs typeface="+mn-cs"/>
                        </a:rPr>
                        <a:t>,</a:t>
                      </a:r>
                      <a:r>
                        <a:rPr lang="en-US" sz="1800" b="0" i="0" kern="1200" dirty="0" smtClean="0">
                          <a:solidFill>
                            <a:schemeClr val="dk1"/>
                          </a:solidFill>
                          <a:effectLst/>
                          <a:latin typeface="+mn-lt"/>
                          <a:ea typeface="+mn-ea"/>
                          <a:cs typeface="+mn-cs"/>
                        </a:rPr>
                        <a:t> index</a:t>
                      </a:r>
                      <a:r>
                        <a:rPr lang="en-US" sz="1800" b="0" i="0" kern="1200" baseline="-25000" dirty="0" smtClean="0">
                          <a:solidFill>
                            <a:schemeClr val="dk1"/>
                          </a:solidFill>
                          <a:effectLst/>
                          <a:latin typeface="+mn-lt"/>
                          <a:ea typeface="+mn-ea"/>
                          <a:cs typeface="+mn-cs"/>
                        </a:rPr>
                        <a:t>2</a:t>
                      </a:r>
                      <a:r>
                        <a:rPr lang="en-US" sz="1800" b="1" i="0" kern="1200" dirty="0" smtClean="0">
                          <a:solidFill>
                            <a:schemeClr val="dk1"/>
                          </a:solidFill>
                          <a:effectLst/>
                          <a:latin typeface="+mn-lt"/>
                          <a:ea typeface="+mn-ea"/>
                          <a:cs typeface="+mn-cs"/>
                        </a:rPr>
                        <a:t>)</a:t>
                      </a:r>
                      <a:endParaRPr lang="en-US" dirty="0"/>
                    </a:p>
                  </a:txBody>
                  <a:tcPr/>
                </a:tc>
                <a:tc>
                  <a:txBody>
                    <a:bodyPr/>
                    <a:lstStyle/>
                    <a:p>
                      <a:r>
                        <a:rPr lang="en-US" u="none" strike="noStrike" dirty="0">
                          <a:solidFill>
                            <a:srgbClr val="0B0080"/>
                          </a:solidFill>
                          <a:effectLst/>
                        </a:rPr>
                        <a:t/>
                      </a:r>
                      <a:br>
                        <a:rPr lang="en-US" u="none" strike="noStrike" dirty="0">
                          <a:solidFill>
                            <a:srgbClr val="0B0080"/>
                          </a:solidFill>
                          <a:effectLst/>
                        </a:rPr>
                      </a:br>
                      <a:r>
                        <a:rPr lang="en-US" u="none" strike="noStrike" dirty="0" err="1" smtClean="0">
                          <a:solidFill>
                            <a:srgbClr val="0B0080"/>
                          </a:solidFill>
                          <a:effectLst/>
                        </a:rPr>
                        <a:t>Ada</a:t>
                      </a:r>
                      <a:r>
                        <a:rPr lang="en-US" dirty="0" err="1" smtClean="0">
                          <a:effectLst/>
                        </a:rPr>
                        <a:t>,</a:t>
                      </a:r>
                      <a:r>
                        <a:rPr lang="en-US" u="none" strike="noStrike" dirty="0" err="1" smtClean="0">
                          <a:solidFill>
                            <a:srgbClr val="0B0080"/>
                          </a:solidFill>
                          <a:effectLst/>
                        </a:rPr>
                        <a:t>COBOL</a:t>
                      </a:r>
                      <a:r>
                        <a:rPr lang="en-US" dirty="0">
                          <a:effectLst/>
                        </a:rPr>
                        <a:t>, </a:t>
                      </a:r>
                      <a:r>
                        <a:rPr lang="en-US" b="1" u="none" strike="noStrike" dirty="0">
                          <a:solidFill>
                            <a:srgbClr val="0B0080"/>
                          </a:solidFill>
                          <a:effectLst/>
                        </a:rPr>
                        <a:t>Fortran</a:t>
                      </a:r>
                      <a:r>
                        <a:rPr lang="en-US" dirty="0">
                          <a:effectLst/>
                        </a:rPr>
                        <a:t>, </a:t>
                      </a:r>
                      <a:r>
                        <a:rPr lang="en-US" u="none" strike="noStrike" dirty="0">
                          <a:solidFill>
                            <a:srgbClr val="0B0080"/>
                          </a:solidFill>
                          <a:effectLst/>
                        </a:rPr>
                        <a:t>RPG</a:t>
                      </a:r>
                      <a:r>
                        <a:rPr lang="en-US" dirty="0" smtClean="0">
                          <a:effectLst/>
                        </a:rPr>
                        <a:t>,</a:t>
                      </a:r>
                      <a:r>
                        <a:rPr lang="en-US" dirty="0">
                          <a:effectLst/>
                        </a:rPr>
                        <a:t> </a:t>
                      </a:r>
                      <a:r>
                        <a:rPr lang="en-US" u="none" strike="noStrike" dirty="0">
                          <a:solidFill>
                            <a:srgbClr val="0B0080"/>
                          </a:solidFill>
                          <a:effectLst/>
                        </a:rPr>
                        <a:t>MATLAB</a:t>
                      </a:r>
                      <a:r>
                        <a:rPr lang="en-US" dirty="0">
                          <a:effectLst/>
                        </a:rPr>
                        <a:t>, </a:t>
                      </a:r>
                      <a:r>
                        <a:rPr lang="en-US" u="none" strike="noStrike" dirty="0">
                          <a:solidFill>
                            <a:srgbClr val="0B0080"/>
                          </a:solidFill>
                          <a:effectLst/>
                        </a:rPr>
                        <a:t>PL/I</a:t>
                      </a:r>
                      <a:r>
                        <a:rPr lang="en-US" dirty="0">
                          <a:effectLst/>
                        </a:rPr>
                        <a:t>, </a:t>
                      </a:r>
                      <a:r>
                        <a:rPr lang="en-US" u="none" strike="noStrike" dirty="0">
                          <a:solidFill>
                            <a:srgbClr val="0B0080"/>
                          </a:solidFill>
                          <a:effectLst/>
                        </a:rPr>
                        <a:t>Scala</a:t>
                      </a:r>
                      <a:r>
                        <a:rPr lang="en-US" dirty="0">
                          <a:effectLst/>
                        </a:rPr>
                        <a:t>, </a:t>
                      </a:r>
                      <a:r>
                        <a:rPr lang="en-US" u="none" strike="noStrike" dirty="0">
                          <a:solidFill>
                            <a:srgbClr val="0B0080"/>
                          </a:solidFill>
                          <a:effectLst/>
                        </a:rPr>
                        <a:t>Visual Basic</a:t>
                      </a:r>
                      <a:r>
                        <a:rPr lang="en-US" dirty="0">
                          <a:effectLst/>
                        </a:rPr>
                        <a:t>, </a:t>
                      </a:r>
                      <a:r>
                        <a:rPr lang="en-US" u="none" strike="noStrike" dirty="0">
                          <a:solidFill>
                            <a:srgbClr val="0B0080"/>
                          </a:solidFill>
                          <a:effectLst/>
                        </a:rPr>
                        <a:t>Visual Basic .</a:t>
                      </a:r>
                      <a:r>
                        <a:rPr lang="en-US" u="none" strike="noStrike" dirty="0" smtClean="0">
                          <a:solidFill>
                            <a:srgbClr val="0B0080"/>
                          </a:solidFill>
                          <a:effectLst/>
                        </a:rPr>
                        <a:t>NET</a:t>
                      </a:r>
                      <a:endParaRPr lang="en-US" dirty="0">
                        <a:effectLst/>
                      </a:endParaRPr>
                    </a:p>
                  </a:txBody>
                  <a:tcPr anchor="ctr"/>
                </a:tc>
                <a:extLst>
                  <a:ext uri="{0D108BD9-81ED-4DB2-BD59-A6C34878D82A}">
                    <a16:rowId xmlns:a16="http://schemas.microsoft.com/office/drawing/2014/main" val="3224973234"/>
                  </a:ext>
                </a:extLst>
              </a:tr>
              <a:tr h="581519">
                <a:tc gridSpan="2">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4118435046"/>
                  </a:ext>
                </a:extLst>
              </a:tr>
            </a:tbl>
          </a:graphicData>
        </a:graphic>
      </p:graphicFrame>
      <p:sp>
        <p:nvSpPr>
          <p:cNvPr id="4" name="Slide Number Placeholder 3"/>
          <p:cNvSpPr>
            <a:spLocks noGrp="1"/>
          </p:cNvSpPr>
          <p:nvPr>
            <p:ph type="sldNum" sz="quarter" idx="12"/>
          </p:nvPr>
        </p:nvSpPr>
        <p:spPr/>
        <p:txBody>
          <a:bodyPr/>
          <a:lstStyle/>
          <a:p>
            <a:fld id="{BEED5A05-1BFD-4B55-9CF4-8F48EA5A336B}" type="slidenum">
              <a:rPr lang="en-US" smtClean="0"/>
              <a:t>11</a:t>
            </a:fld>
            <a:endParaRPr lang="en-US"/>
          </a:p>
        </p:txBody>
      </p:sp>
    </p:spTree>
    <p:extLst>
      <p:ext uri="{BB962C8B-B14F-4D97-AF65-F5344CB8AC3E}">
        <p14:creationId xmlns:p14="http://schemas.microsoft.com/office/powerpoint/2010/main" val="3021803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Iterating through an array with for</a:t>
            </a:r>
            <a:endParaRPr lang="en-US" dirty="0"/>
          </a:p>
        </p:txBody>
      </p:sp>
      <p:sp>
        <p:nvSpPr>
          <p:cNvPr id="3" name="Content Placeholder 2"/>
          <p:cNvSpPr>
            <a:spLocks noGrp="1"/>
          </p:cNvSpPr>
          <p:nvPr>
            <p:ph idx="1"/>
          </p:nvPr>
        </p:nvSpPr>
        <p:spPr/>
        <p:txBody>
          <a:bodyPr/>
          <a:lstStyle/>
          <a:p>
            <a:r>
              <a:rPr lang="en-US" dirty="0" smtClean="0"/>
              <a:t>A[10] = {100, 200, 300, 400, 500, 600, 700, 800, 900, 1000]</a:t>
            </a:r>
          </a:p>
          <a:p>
            <a:endParaRPr lang="en-US" dirty="0" smtClean="0"/>
          </a:p>
          <a:p>
            <a:r>
              <a:rPr lang="en-US" dirty="0" smtClean="0"/>
              <a:t>for (</a:t>
            </a:r>
            <a:r>
              <a:rPr lang="en-US" dirty="0" err="1" smtClean="0"/>
              <a:t>int</a:t>
            </a:r>
            <a:r>
              <a:rPr lang="en-US" dirty="0" smtClean="0"/>
              <a:t> </a:t>
            </a:r>
            <a:r>
              <a:rPr lang="en-US" dirty="0" err="1" smtClean="0"/>
              <a:t>i</a:t>
            </a:r>
            <a:r>
              <a:rPr lang="en-US" dirty="0" smtClean="0"/>
              <a:t>=0; </a:t>
            </a:r>
            <a:r>
              <a:rPr lang="en-US" dirty="0" err="1" smtClean="0"/>
              <a:t>i</a:t>
            </a:r>
            <a:r>
              <a:rPr lang="en-US" dirty="0" smtClean="0"/>
              <a:t> &lt;= (length(A) – 1; </a:t>
            </a:r>
            <a:r>
              <a:rPr lang="en-US" dirty="0" err="1" smtClean="0"/>
              <a:t>i</a:t>
            </a:r>
            <a:r>
              <a:rPr lang="en-US" dirty="0" smtClean="0"/>
              <a:t>++)   // assuming the array </a:t>
            </a:r>
            <a:r>
              <a:rPr lang="en-US" smtClean="0"/>
              <a:t>is indexed from 0 to n-1</a:t>
            </a:r>
            <a:endParaRPr lang="en-US" dirty="0" smtClean="0"/>
          </a:p>
          <a:p>
            <a:r>
              <a:rPr lang="en-US" dirty="0" smtClean="0"/>
              <a:t>{</a:t>
            </a:r>
          </a:p>
          <a:p>
            <a:r>
              <a:rPr lang="en-US" dirty="0"/>
              <a:t> </a:t>
            </a:r>
            <a:r>
              <a:rPr lang="en-US" dirty="0" smtClean="0"/>
              <a:t>      print(A[</a:t>
            </a:r>
            <a:r>
              <a:rPr lang="en-US" dirty="0" err="1" smtClean="0"/>
              <a:t>i</a:t>
            </a:r>
            <a:r>
              <a:rPr lang="en-US" dirty="0" smtClean="0"/>
              <a:t>]);</a:t>
            </a:r>
          </a:p>
          <a:p>
            <a:r>
              <a:rPr lang="en-US" dirty="0"/>
              <a:t>}</a:t>
            </a:r>
          </a:p>
        </p:txBody>
      </p:sp>
      <p:sp>
        <p:nvSpPr>
          <p:cNvPr id="4" name="Slide Number Placeholder 3"/>
          <p:cNvSpPr>
            <a:spLocks noGrp="1"/>
          </p:cNvSpPr>
          <p:nvPr>
            <p:ph type="sldNum" sz="quarter" idx="12"/>
          </p:nvPr>
        </p:nvSpPr>
        <p:spPr/>
        <p:txBody>
          <a:bodyPr/>
          <a:lstStyle/>
          <a:p>
            <a:fld id="{BEED5A05-1BFD-4B55-9CF4-8F48EA5A336B}" type="slidenum">
              <a:rPr lang="en-US" smtClean="0"/>
              <a:t>12</a:t>
            </a:fld>
            <a:endParaRPr lang="en-US"/>
          </a:p>
        </p:txBody>
      </p:sp>
    </p:spTree>
    <p:extLst>
      <p:ext uri="{BB962C8B-B14F-4D97-AF65-F5344CB8AC3E}">
        <p14:creationId xmlns:p14="http://schemas.microsoft.com/office/powerpoint/2010/main" val="2252546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 that are common in nature</a:t>
            </a:r>
            <a:endParaRPr lang="en-US" dirty="0"/>
          </a:p>
        </p:txBody>
      </p:sp>
      <p:sp>
        <p:nvSpPr>
          <p:cNvPr id="3" name="Content Placeholder 2"/>
          <p:cNvSpPr>
            <a:spLocks noGrp="1"/>
          </p:cNvSpPr>
          <p:nvPr>
            <p:ph idx="1"/>
          </p:nvPr>
        </p:nvSpPr>
        <p:spPr/>
        <p:txBody>
          <a:bodyPr/>
          <a:lstStyle/>
          <a:p>
            <a:r>
              <a:rPr lang="en-US" dirty="0" err="1" smtClean="0"/>
              <a:t>teamP</a:t>
            </a:r>
            <a:r>
              <a:rPr lang="en-US" dirty="0" smtClean="0"/>
              <a:t> = “Phillies”</a:t>
            </a:r>
          </a:p>
          <a:p>
            <a:r>
              <a:rPr lang="en-US" dirty="0" err="1" smtClean="0"/>
              <a:t>teamM</a:t>
            </a:r>
            <a:r>
              <a:rPr lang="en-US" dirty="0" smtClean="0"/>
              <a:t> = “Mets”</a:t>
            </a:r>
          </a:p>
          <a:p>
            <a:r>
              <a:rPr lang="en-US" dirty="0" err="1" smtClean="0"/>
              <a:t>teamY</a:t>
            </a:r>
            <a:r>
              <a:rPr lang="en-US" dirty="0" smtClean="0"/>
              <a:t> = “Yankees”</a:t>
            </a:r>
          </a:p>
          <a:p>
            <a:endParaRPr lang="en-US" dirty="0" smtClean="0"/>
          </a:p>
          <a:p>
            <a:r>
              <a:rPr lang="en-US" dirty="0" smtClean="0">
                <a:solidFill>
                  <a:srgbClr val="7030A0"/>
                </a:solidFill>
              </a:rPr>
              <a:t>// print the team names</a:t>
            </a:r>
          </a:p>
          <a:p>
            <a:r>
              <a:rPr lang="en-US" dirty="0" smtClean="0"/>
              <a:t>Print(</a:t>
            </a:r>
            <a:r>
              <a:rPr lang="en-US" dirty="0" err="1" smtClean="0"/>
              <a:t>teamP</a:t>
            </a:r>
            <a:r>
              <a:rPr lang="en-US" dirty="0" smtClean="0"/>
              <a:t>)</a:t>
            </a:r>
          </a:p>
          <a:p>
            <a:r>
              <a:rPr lang="en-US" dirty="0" smtClean="0"/>
              <a:t>Print(</a:t>
            </a:r>
            <a:r>
              <a:rPr lang="en-US" dirty="0" err="1" smtClean="0"/>
              <a:t>teamM</a:t>
            </a:r>
            <a:r>
              <a:rPr lang="en-US" dirty="0" smtClean="0"/>
              <a:t>)</a:t>
            </a:r>
          </a:p>
          <a:p>
            <a:r>
              <a:rPr lang="en-US" dirty="0" smtClean="0"/>
              <a:t>Print(</a:t>
            </a:r>
            <a:r>
              <a:rPr lang="en-US" dirty="0" err="1" smtClean="0"/>
              <a:t>teamY</a:t>
            </a:r>
            <a:r>
              <a:rPr lang="en-US" dirty="0" smtClean="0"/>
              <a:t>)</a:t>
            </a:r>
            <a:endParaRPr lang="en-US" dirty="0"/>
          </a:p>
        </p:txBody>
      </p:sp>
      <p:sp>
        <p:nvSpPr>
          <p:cNvPr id="4" name="Slide Number Placeholder 3"/>
          <p:cNvSpPr>
            <a:spLocks noGrp="1"/>
          </p:cNvSpPr>
          <p:nvPr>
            <p:ph type="sldNum" sz="quarter" idx="12"/>
          </p:nvPr>
        </p:nvSpPr>
        <p:spPr/>
        <p:txBody>
          <a:bodyPr/>
          <a:lstStyle/>
          <a:p>
            <a:fld id="{BEED5A05-1BFD-4B55-9CF4-8F48EA5A336B}" type="slidenum">
              <a:rPr lang="en-US" smtClean="0"/>
              <a:t>2</a:t>
            </a:fld>
            <a:endParaRPr lang="en-US"/>
          </a:p>
        </p:txBody>
      </p:sp>
    </p:spTree>
    <p:extLst>
      <p:ext uri="{BB962C8B-B14F-4D97-AF65-F5344CB8AC3E}">
        <p14:creationId xmlns:p14="http://schemas.microsoft.com/office/powerpoint/2010/main" val="1791475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Array – variables with a common name</a:t>
            </a:r>
            <a:endParaRPr lang="en-US" dirty="0"/>
          </a:p>
        </p:txBody>
      </p:sp>
      <p:sp>
        <p:nvSpPr>
          <p:cNvPr id="3" name="Content Placeholder 2"/>
          <p:cNvSpPr>
            <a:spLocks noGrp="1"/>
          </p:cNvSpPr>
          <p:nvPr>
            <p:ph idx="1"/>
          </p:nvPr>
        </p:nvSpPr>
        <p:spPr/>
        <p:txBody>
          <a:bodyPr/>
          <a:lstStyle/>
          <a:p>
            <a:r>
              <a:rPr lang="en-US" dirty="0" smtClean="0"/>
              <a:t>Teams[3]  // create an array of teams that can hold 3 names</a:t>
            </a:r>
          </a:p>
          <a:p>
            <a:r>
              <a:rPr lang="en-US" dirty="0" smtClean="0"/>
              <a:t>Teams[0] = “Phillies”</a:t>
            </a:r>
          </a:p>
          <a:p>
            <a:r>
              <a:rPr lang="en-US" dirty="0" smtClean="0"/>
              <a:t>Teams[1] = “Mets”</a:t>
            </a:r>
          </a:p>
          <a:p>
            <a:r>
              <a:rPr lang="en-US" dirty="0" smtClean="0"/>
              <a:t>Teams[2] = “Yankees”</a:t>
            </a:r>
          </a:p>
          <a:p>
            <a:r>
              <a:rPr lang="en-US" dirty="0" smtClean="0">
                <a:solidFill>
                  <a:srgbClr val="7030A0"/>
                </a:solidFill>
              </a:rPr>
              <a:t>// print the team names</a:t>
            </a:r>
          </a:p>
          <a:p>
            <a:r>
              <a:rPr lang="en-US" dirty="0" smtClean="0"/>
              <a:t>For (</a:t>
            </a:r>
            <a:r>
              <a:rPr lang="en-US" dirty="0" err="1" smtClean="0"/>
              <a:t>i</a:t>
            </a:r>
            <a:r>
              <a:rPr lang="en-US" dirty="0" smtClean="0"/>
              <a:t>=0; </a:t>
            </a:r>
            <a:r>
              <a:rPr lang="en-US" dirty="0" err="1" smtClean="0"/>
              <a:t>i</a:t>
            </a:r>
            <a:r>
              <a:rPr lang="en-US" dirty="0" smtClean="0"/>
              <a:t>&lt;=2; </a:t>
            </a:r>
            <a:r>
              <a:rPr lang="en-US" dirty="0" err="1" smtClean="0"/>
              <a:t>i</a:t>
            </a:r>
            <a:r>
              <a:rPr lang="en-US" dirty="0" smtClean="0"/>
              <a:t>=i+1)</a:t>
            </a:r>
          </a:p>
          <a:p>
            <a:r>
              <a:rPr lang="en-US" dirty="0" smtClean="0"/>
              <a:t>{</a:t>
            </a:r>
          </a:p>
          <a:p>
            <a:r>
              <a:rPr lang="en-US" dirty="0"/>
              <a:t> </a:t>
            </a:r>
            <a:r>
              <a:rPr lang="en-US" dirty="0" smtClean="0"/>
              <a:t>   print(Teams[</a:t>
            </a:r>
            <a:r>
              <a:rPr lang="en-US" dirty="0" err="1" smtClean="0"/>
              <a:t>i</a:t>
            </a:r>
            <a:r>
              <a:rPr lang="en-US" dirty="0" smtClean="0"/>
              <a:t>]);</a:t>
            </a:r>
          </a:p>
          <a:p>
            <a:r>
              <a:rPr lang="en-US" dirty="0"/>
              <a:t>}</a:t>
            </a:r>
          </a:p>
        </p:txBody>
      </p:sp>
      <p:sp>
        <p:nvSpPr>
          <p:cNvPr id="4" name="Slide Number Placeholder 3"/>
          <p:cNvSpPr>
            <a:spLocks noGrp="1"/>
          </p:cNvSpPr>
          <p:nvPr>
            <p:ph type="sldNum" sz="quarter" idx="12"/>
          </p:nvPr>
        </p:nvSpPr>
        <p:spPr/>
        <p:txBody>
          <a:bodyPr/>
          <a:lstStyle/>
          <a:p>
            <a:fld id="{BEED5A05-1BFD-4B55-9CF4-8F48EA5A336B}" type="slidenum">
              <a:rPr lang="en-US" smtClean="0"/>
              <a:t>3</a:t>
            </a:fld>
            <a:endParaRPr lang="en-US"/>
          </a:p>
        </p:txBody>
      </p:sp>
    </p:spTree>
    <p:extLst>
      <p:ext uri="{BB962C8B-B14F-4D97-AF65-F5344CB8AC3E}">
        <p14:creationId xmlns:p14="http://schemas.microsoft.com/office/powerpoint/2010/main" val="2115583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Numbering of elements in array 0 </a:t>
            </a:r>
            <a:r>
              <a:rPr lang="en-US" dirty="0" smtClean="0">
                <a:sym typeface="Wingdings" panose="05000000000000000000" pitchFamily="2" charset="2"/>
              </a:rPr>
              <a:t> n-1</a:t>
            </a:r>
            <a:endParaRPr lang="en-US" dirty="0"/>
          </a:p>
        </p:txBody>
      </p:sp>
      <p:sp>
        <p:nvSpPr>
          <p:cNvPr id="3" name="Content Placeholder 2"/>
          <p:cNvSpPr>
            <a:spLocks noGrp="1"/>
          </p:cNvSpPr>
          <p:nvPr>
            <p:ph idx="1"/>
          </p:nvPr>
        </p:nvSpPr>
        <p:spPr/>
        <p:txBody>
          <a:bodyPr/>
          <a:lstStyle/>
          <a:p>
            <a:r>
              <a:rPr lang="en-US" dirty="0" smtClean="0"/>
              <a:t>If a book has n pages, the pages are numbered from 1 to n. </a:t>
            </a:r>
          </a:p>
          <a:p>
            <a:r>
              <a:rPr lang="en-US" dirty="0" smtClean="0"/>
              <a:t>If an array is n elements in it, shouldn’t the elements be numbered 1 to n like pages in a book?</a:t>
            </a:r>
          </a:p>
          <a:p>
            <a:r>
              <a:rPr lang="en-US" dirty="0">
                <a:solidFill>
                  <a:srgbClr val="FF0000"/>
                </a:solidFill>
              </a:rPr>
              <a:t>Answer: No!!!</a:t>
            </a:r>
          </a:p>
          <a:p>
            <a:r>
              <a:rPr lang="en-US" dirty="0" smtClean="0"/>
              <a:t>The way a computer finds the location of an element in an array is to use the array name as the location of where the array starts in memory, then adds the index number (times the size of the elements) to the beginning of the array.  </a:t>
            </a:r>
          </a:p>
          <a:p>
            <a:endParaRPr lang="en-US" dirty="0"/>
          </a:p>
          <a:p>
            <a:r>
              <a:rPr lang="en-US" dirty="0" smtClean="0"/>
              <a:t>Couldn’t the programming language simply add a 1 to the (array start) + offset + 1 to be likes books which people are used to?  </a:t>
            </a:r>
          </a:p>
          <a:p>
            <a:r>
              <a:rPr lang="en-US" dirty="0" smtClean="0">
                <a:solidFill>
                  <a:srgbClr val="FF0000"/>
                </a:solidFill>
              </a:rPr>
              <a:t>Answer: Yes and some languages do just that. </a:t>
            </a:r>
          </a:p>
        </p:txBody>
      </p:sp>
      <p:sp>
        <p:nvSpPr>
          <p:cNvPr id="4" name="Slide Number Placeholder 3"/>
          <p:cNvSpPr>
            <a:spLocks noGrp="1"/>
          </p:cNvSpPr>
          <p:nvPr>
            <p:ph type="sldNum" sz="quarter" idx="12"/>
          </p:nvPr>
        </p:nvSpPr>
        <p:spPr/>
        <p:txBody>
          <a:bodyPr/>
          <a:lstStyle/>
          <a:p>
            <a:fld id="{BEED5A05-1BFD-4B55-9CF4-8F48EA5A336B}" type="slidenum">
              <a:rPr lang="en-US" smtClean="0"/>
              <a:t>4</a:t>
            </a:fld>
            <a:endParaRPr lang="en-US"/>
          </a:p>
        </p:txBody>
      </p:sp>
    </p:spTree>
    <p:extLst>
      <p:ext uri="{BB962C8B-B14F-4D97-AF65-F5344CB8AC3E}">
        <p14:creationId xmlns:p14="http://schemas.microsoft.com/office/powerpoint/2010/main" val="1518497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Array Element Address </a:t>
            </a:r>
            <a:r>
              <a:rPr lang="en-US" dirty="0"/>
              <a:t>C</a:t>
            </a:r>
            <a:r>
              <a:rPr lang="en-US" dirty="0" smtClean="0"/>
              <a:t>alculation</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11114" y="1846263"/>
            <a:ext cx="7030098" cy="4022725"/>
          </a:xfrm>
        </p:spPr>
      </p:pic>
      <p:sp>
        <p:nvSpPr>
          <p:cNvPr id="5" name="Slide Number Placeholder 4"/>
          <p:cNvSpPr>
            <a:spLocks noGrp="1"/>
          </p:cNvSpPr>
          <p:nvPr>
            <p:ph type="sldNum" sz="quarter" idx="12"/>
          </p:nvPr>
        </p:nvSpPr>
        <p:spPr/>
        <p:txBody>
          <a:bodyPr/>
          <a:lstStyle/>
          <a:p>
            <a:fld id="{BEED5A05-1BFD-4B55-9CF4-8F48EA5A336B}" type="slidenum">
              <a:rPr lang="en-US" smtClean="0"/>
              <a:t>5</a:t>
            </a:fld>
            <a:endParaRPr lang="en-US"/>
          </a:p>
        </p:txBody>
      </p:sp>
    </p:spTree>
    <p:extLst>
      <p:ext uri="{BB962C8B-B14F-4D97-AF65-F5344CB8AC3E}">
        <p14:creationId xmlns:p14="http://schemas.microsoft.com/office/powerpoint/2010/main" val="177826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Multidimensional Arrays</a:t>
            </a:r>
            <a:endParaRPr lang="en-US" dirty="0"/>
          </a:p>
        </p:txBody>
      </p:sp>
      <p:sp>
        <p:nvSpPr>
          <p:cNvPr id="3" name="Content Placeholder 2"/>
          <p:cNvSpPr>
            <a:spLocks noGrp="1"/>
          </p:cNvSpPr>
          <p:nvPr>
            <p:ph idx="1"/>
          </p:nvPr>
        </p:nvSpPr>
        <p:spPr/>
        <p:txBody>
          <a:bodyPr/>
          <a:lstStyle/>
          <a:p>
            <a:r>
              <a:rPr lang="en-US" dirty="0" smtClean="0"/>
              <a:t>Cards[13][4]  </a:t>
            </a:r>
            <a:r>
              <a:rPr lang="en-US" dirty="0" smtClean="0">
                <a:solidFill>
                  <a:srgbClr val="FF0000"/>
                </a:solidFill>
              </a:rPr>
              <a:t>// create a deck of 52 playing cards</a:t>
            </a:r>
          </a:p>
          <a:p>
            <a:r>
              <a:rPr lang="en-US" dirty="0" smtClean="0"/>
              <a:t>Cards[0][0] = “Ace of Spades”</a:t>
            </a:r>
          </a:p>
          <a:p>
            <a:r>
              <a:rPr lang="en-US" dirty="0"/>
              <a:t>Cards[0</a:t>
            </a:r>
            <a:r>
              <a:rPr lang="en-US" dirty="0" smtClean="0"/>
              <a:t>][</a:t>
            </a:r>
            <a:r>
              <a:rPr lang="en-US" dirty="0"/>
              <a:t>1</a:t>
            </a:r>
            <a:r>
              <a:rPr lang="en-US" dirty="0" smtClean="0"/>
              <a:t>] </a:t>
            </a:r>
            <a:r>
              <a:rPr lang="en-US" dirty="0"/>
              <a:t>= “Ace of </a:t>
            </a:r>
            <a:r>
              <a:rPr lang="en-US" dirty="0" smtClean="0"/>
              <a:t>Clubs</a:t>
            </a:r>
            <a:r>
              <a:rPr lang="en-US" dirty="0"/>
              <a:t>”</a:t>
            </a:r>
          </a:p>
          <a:p>
            <a:r>
              <a:rPr lang="en-US" dirty="0"/>
              <a:t>Cards[0</a:t>
            </a:r>
            <a:r>
              <a:rPr lang="en-US" dirty="0" smtClean="0"/>
              <a:t>][2] </a:t>
            </a:r>
            <a:r>
              <a:rPr lang="en-US" dirty="0"/>
              <a:t>= “Ace of </a:t>
            </a:r>
            <a:r>
              <a:rPr lang="en-US" dirty="0" smtClean="0"/>
              <a:t>Hearts</a:t>
            </a:r>
            <a:r>
              <a:rPr lang="en-US" dirty="0"/>
              <a:t>”</a:t>
            </a:r>
          </a:p>
          <a:p>
            <a:r>
              <a:rPr lang="en-US" dirty="0"/>
              <a:t>Cards[0</a:t>
            </a:r>
            <a:r>
              <a:rPr lang="en-US" dirty="0" smtClean="0"/>
              <a:t>][</a:t>
            </a:r>
            <a:r>
              <a:rPr lang="en-US" dirty="0"/>
              <a:t>3</a:t>
            </a:r>
            <a:r>
              <a:rPr lang="en-US" dirty="0" smtClean="0"/>
              <a:t>] </a:t>
            </a:r>
            <a:r>
              <a:rPr lang="en-US" dirty="0"/>
              <a:t>= “Ace of </a:t>
            </a:r>
            <a:r>
              <a:rPr lang="en-US" dirty="0" smtClean="0"/>
              <a:t>Diamonds</a:t>
            </a:r>
            <a:r>
              <a:rPr lang="en-US" dirty="0"/>
              <a:t>”</a:t>
            </a:r>
          </a:p>
          <a:p>
            <a:r>
              <a:rPr lang="en-US" dirty="0" smtClean="0"/>
              <a:t>Cards[1][</a:t>
            </a:r>
            <a:r>
              <a:rPr lang="en-US" dirty="0"/>
              <a:t>0] = </a:t>
            </a:r>
            <a:r>
              <a:rPr lang="en-US" dirty="0" smtClean="0"/>
              <a:t>“Two </a:t>
            </a:r>
            <a:r>
              <a:rPr lang="en-US" dirty="0"/>
              <a:t>of Spades”</a:t>
            </a:r>
          </a:p>
          <a:p>
            <a:r>
              <a:rPr lang="en-US" dirty="0" smtClean="0"/>
              <a:t>Cards[1][</a:t>
            </a:r>
            <a:r>
              <a:rPr lang="en-US" dirty="0"/>
              <a:t>1] = </a:t>
            </a:r>
            <a:r>
              <a:rPr lang="en-US" dirty="0" smtClean="0"/>
              <a:t>“Two </a:t>
            </a:r>
            <a:r>
              <a:rPr lang="en-US" dirty="0"/>
              <a:t>of Clubs”</a:t>
            </a:r>
          </a:p>
          <a:p>
            <a:r>
              <a:rPr lang="en-US" dirty="0" smtClean="0"/>
              <a:t>Cards[1][</a:t>
            </a:r>
            <a:r>
              <a:rPr lang="en-US" dirty="0"/>
              <a:t>2] = </a:t>
            </a:r>
            <a:r>
              <a:rPr lang="en-US" dirty="0" smtClean="0"/>
              <a:t>“Two </a:t>
            </a:r>
            <a:r>
              <a:rPr lang="en-US" dirty="0"/>
              <a:t>of Hearts”</a:t>
            </a:r>
          </a:p>
          <a:p>
            <a:r>
              <a:rPr lang="en-US" dirty="0" smtClean="0"/>
              <a:t>Cards[1][</a:t>
            </a:r>
            <a:r>
              <a:rPr lang="en-US" dirty="0"/>
              <a:t>3] = </a:t>
            </a:r>
            <a:r>
              <a:rPr lang="en-US" dirty="0" smtClean="0"/>
              <a:t>“Two </a:t>
            </a:r>
            <a:r>
              <a:rPr lang="en-US" dirty="0"/>
              <a:t>of Diamonds”</a:t>
            </a:r>
          </a:p>
          <a:p>
            <a:endParaRPr lang="en-US" dirty="0"/>
          </a:p>
          <a:p>
            <a:endParaRPr lang="en-US" dirty="0"/>
          </a:p>
        </p:txBody>
      </p:sp>
      <p:sp>
        <p:nvSpPr>
          <p:cNvPr id="4" name="Slide Number Placeholder 3"/>
          <p:cNvSpPr>
            <a:spLocks noGrp="1"/>
          </p:cNvSpPr>
          <p:nvPr>
            <p:ph type="sldNum" sz="quarter" idx="12"/>
          </p:nvPr>
        </p:nvSpPr>
        <p:spPr/>
        <p:txBody>
          <a:bodyPr/>
          <a:lstStyle/>
          <a:p>
            <a:fld id="{BEED5A05-1BFD-4B55-9CF4-8F48EA5A336B}" type="slidenum">
              <a:rPr lang="en-US" smtClean="0"/>
              <a:t>6</a:t>
            </a:fld>
            <a:endParaRPr lang="en-US"/>
          </a:p>
        </p:txBody>
      </p:sp>
    </p:spTree>
    <p:extLst>
      <p:ext uri="{BB962C8B-B14F-4D97-AF65-F5344CB8AC3E}">
        <p14:creationId xmlns:p14="http://schemas.microsoft.com/office/powerpoint/2010/main" val="1356274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is a 2 dimensional array stored</a:t>
            </a:r>
            <a:endParaRPr lang="en-US" dirty="0"/>
          </a:p>
        </p:txBody>
      </p:sp>
      <p:sp>
        <p:nvSpPr>
          <p:cNvPr id="3" name="Content Placeholder 2"/>
          <p:cNvSpPr>
            <a:spLocks noGrp="1"/>
          </p:cNvSpPr>
          <p:nvPr>
            <p:ph idx="1"/>
          </p:nvPr>
        </p:nvSpPr>
        <p:spPr>
          <a:xfrm>
            <a:off x="1097280" y="1845734"/>
            <a:ext cx="5804682" cy="4023360"/>
          </a:xfrm>
        </p:spPr>
        <p:txBody>
          <a:bodyPr/>
          <a:lstStyle/>
          <a:p>
            <a:r>
              <a:rPr lang="en-US" dirty="0" smtClean="0"/>
              <a:t>Computer memory is linear. </a:t>
            </a:r>
          </a:p>
          <a:p>
            <a:r>
              <a:rPr lang="en-US" dirty="0" smtClean="0"/>
              <a:t>A 2 dimensional array has a row and column value Cards[row][column]</a:t>
            </a:r>
          </a:p>
          <a:p>
            <a:r>
              <a:rPr lang="en-US" dirty="0" smtClean="0"/>
              <a:t>Should the computer store the array as one row after another or one column after another. </a:t>
            </a:r>
          </a:p>
          <a:p>
            <a:endParaRPr lang="en-US" dirty="0"/>
          </a:p>
        </p:txBody>
      </p:sp>
      <p:pic>
        <p:nvPicPr>
          <p:cNvPr id="4" name="Picture 3"/>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610916" y="1845735"/>
            <a:ext cx="3115700" cy="4154266"/>
          </a:xfrm>
          <a:prstGeom prst="rect">
            <a:avLst/>
          </a:prstGeom>
        </p:spPr>
      </p:pic>
      <p:sp>
        <p:nvSpPr>
          <p:cNvPr id="5" name="Slide Number Placeholder 4"/>
          <p:cNvSpPr>
            <a:spLocks noGrp="1"/>
          </p:cNvSpPr>
          <p:nvPr>
            <p:ph type="sldNum" sz="quarter" idx="12"/>
          </p:nvPr>
        </p:nvSpPr>
        <p:spPr/>
        <p:txBody>
          <a:bodyPr/>
          <a:lstStyle/>
          <a:p>
            <a:fld id="{BEED5A05-1BFD-4B55-9CF4-8F48EA5A336B}" type="slidenum">
              <a:rPr lang="en-US" smtClean="0"/>
              <a:t>7</a:t>
            </a:fld>
            <a:endParaRPr lang="en-US"/>
          </a:p>
        </p:txBody>
      </p:sp>
    </p:spTree>
    <p:extLst>
      <p:ext uri="{BB962C8B-B14F-4D97-AF65-F5344CB8AC3E}">
        <p14:creationId xmlns:p14="http://schemas.microsoft.com/office/powerpoint/2010/main" val="2073245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Offset of 2D array in memory</a:t>
            </a:r>
            <a:endParaRPr lang="en-US" dirty="0"/>
          </a:p>
        </p:txBody>
      </p:sp>
      <p:sp>
        <p:nvSpPr>
          <p:cNvPr id="3" name="Content Placeholder 2"/>
          <p:cNvSpPr>
            <a:spLocks noGrp="1"/>
          </p:cNvSpPr>
          <p:nvPr>
            <p:ph idx="1"/>
          </p:nvPr>
        </p:nvSpPr>
        <p:spPr>
          <a:xfrm>
            <a:off x="1097280" y="1845734"/>
            <a:ext cx="5312312" cy="4023360"/>
          </a:xfrm>
        </p:spPr>
        <p:txBody>
          <a:bodyPr/>
          <a:lstStyle/>
          <a:p>
            <a:r>
              <a:rPr lang="en-US" dirty="0" smtClean="0"/>
              <a:t>Row major</a:t>
            </a:r>
          </a:p>
          <a:p>
            <a:r>
              <a:rPr lang="en-US" dirty="0" smtClean="0"/>
              <a:t>Offset = (</a:t>
            </a:r>
            <a:r>
              <a:rPr lang="en-US" dirty="0" err="1" smtClean="0"/>
              <a:t>rowNumber</a:t>
            </a:r>
            <a:r>
              <a:rPr lang="en-US" dirty="0" smtClean="0"/>
              <a:t> +</a:t>
            </a:r>
            <a:r>
              <a:rPr lang="en-US" dirty="0" err="1" smtClean="0"/>
              <a:t>rowlength</a:t>
            </a:r>
            <a:r>
              <a:rPr lang="en-US" dirty="0" smtClean="0"/>
              <a:t>) + </a:t>
            </a:r>
            <a:r>
              <a:rPr lang="en-US" dirty="0" err="1" smtClean="0"/>
              <a:t>colNumber</a:t>
            </a:r>
            <a:endParaRPr lang="en-US" dirty="0" smtClean="0"/>
          </a:p>
          <a:p>
            <a:endParaRPr lang="en-US" dirty="0"/>
          </a:p>
          <a:p>
            <a:endParaRPr lang="en-US" dirty="0" smtClean="0"/>
          </a:p>
          <a:p>
            <a:endParaRPr lang="en-US" dirty="0" smtClean="0"/>
          </a:p>
          <a:p>
            <a:r>
              <a:rPr lang="en-US" dirty="0" smtClean="0"/>
              <a:t>Column </a:t>
            </a:r>
            <a:r>
              <a:rPr lang="en-US" dirty="0"/>
              <a:t>major</a:t>
            </a:r>
          </a:p>
          <a:p>
            <a:r>
              <a:rPr lang="en-US" dirty="0"/>
              <a:t>Offset = </a:t>
            </a:r>
            <a:r>
              <a:rPr lang="en-US" dirty="0" smtClean="0"/>
              <a:t>(</a:t>
            </a:r>
            <a:r>
              <a:rPr lang="en-US" dirty="0" err="1" smtClean="0"/>
              <a:t>colNumber</a:t>
            </a:r>
            <a:r>
              <a:rPr lang="en-US" dirty="0" smtClean="0"/>
              <a:t> +</a:t>
            </a:r>
            <a:r>
              <a:rPr lang="en-US" dirty="0" err="1" smtClean="0"/>
              <a:t>colLength</a:t>
            </a:r>
            <a:r>
              <a:rPr lang="en-US" dirty="0"/>
              <a:t>) + </a:t>
            </a:r>
            <a:r>
              <a:rPr lang="en-US" dirty="0" err="1" smtClean="0"/>
              <a:t>rowNumber</a:t>
            </a:r>
            <a:endParaRPr lang="en-US" dirty="0"/>
          </a:p>
          <a:p>
            <a:endParaRPr lang="en-US" dirty="0"/>
          </a:p>
        </p:txBody>
      </p:sp>
      <p:sp>
        <p:nvSpPr>
          <p:cNvPr id="4" name="Slide Number Placeholder 3"/>
          <p:cNvSpPr>
            <a:spLocks noGrp="1"/>
          </p:cNvSpPr>
          <p:nvPr>
            <p:ph type="sldNum" sz="quarter" idx="12"/>
          </p:nvPr>
        </p:nvSpPr>
        <p:spPr/>
        <p:txBody>
          <a:bodyPr/>
          <a:lstStyle/>
          <a:p>
            <a:fld id="{BEED5A05-1BFD-4B55-9CF4-8F48EA5A336B}" type="slidenum">
              <a:rPr lang="en-US" smtClean="0"/>
              <a:t>8</a:t>
            </a:fld>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09592" y="1792982"/>
            <a:ext cx="4905056" cy="4273712"/>
          </a:xfrm>
          <a:prstGeom prst="rect">
            <a:avLst/>
          </a:prstGeom>
        </p:spPr>
      </p:pic>
    </p:spTree>
    <p:extLst>
      <p:ext uri="{BB962C8B-B14F-4D97-AF65-F5344CB8AC3E}">
        <p14:creationId xmlns:p14="http://schemas.microsoft.com/office/powerpoint/2010/main" val="599661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Array of Arrays</a:t>
            </a:r>
            <a:endParaRPr lang="en-US" dirty="0"/>
          </a:p>
        </p:txBody>
      </p:sp>
      <p:sp>
        <p:nvSpPr>
          <p:cNvPr id="3" name="Content Placeholder 2"/>
          <p:cNvSpPr>
            <a:spLocks noGrp="1"/>
          </p:cNvSpPr>
          <p:nvPr>
            <p:ph idx="1"/>
          </p:nvPr>
        </p:nvSpPr>
        <p:spPr/>
        <p:txBody>
          <a:bodyPr/>
          <a:lstStyle/>
          <a:p>
            <a:r>
              <a:rPr lang="en-US" dirty="0" smtClean="0"/>
              <a:t>Some programming languages allow the user to create an array of arrays.</a:t>
            </a:r>
          </a:p>
          <a:p>
            <a:r>
              <a:rPr lang="en-US" dirty="0" smtClean="0"/>
              <a:t>This allows the rows to be different sizes. </a:t>
            </a:r>
            <a:endParaRPr lang="en-US" dirty="0"/>
          </a:p>
        </p:txBody>
      </p:sp>
      <p:sp>
        <p:nvSpPr>
          <p:cNvPr id="4" name="Slide Number Placeholder 3"/>
          <p:cNvSpPr>
            <a:spLocks noGrp="1"/>
          </p:cNvSpPr>
          <p:nvPr>
            <p:ph type="sldNum" sz="quarter" idx="12"/>
          </p:nvPr>
        </p:nvSpPr>
        <p:spPr/>
        <p:txBody>
          <a:bodyPr/>
          <a:lstStyle/>
          <a:p>
            <a:fld id="{BEED5A05-1BFD-4B55-9CF4-8F48EA5A336B}" type="slidenum">
              <a:rPr lang="en-US" smtClean="0"/>
              <a:t>9</a:t>
            </a:fld>
            <a:endParaRPr lang="en-US"/>
          </a:p>
        </p:txBody>
      </p:sp>
    </p:spTree>
    <p:extLst>
      <p:ext uri="{BB962C8B-B14F-4D97-AF65-F5344CB8AC3E}">
        <p14:creationId xmlns:p14="http://schemas.microsoft.com/office/powerpoint/2010/main" val="1177317225"/>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424</TotalTime>
  <Words>716</Words>
  <Application>Microsoft Office PowerPoint</Application>
  <PresentationFormat>Widescreen</PresentationFormat>
  <Paragraphs>95</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Calibri</vt:lpstr>
      <vt:lpstr>Calibri Light</vt:lpstr>
      <vt:lpstr>Wingdings</vt:lpstr>
      <vt:lpstr>Retrospect</vt:lpstr>
      <vt:lpstr>Arrays</vt:lpstr>
      <vt:lpstr>Variables that are common in nature</vt:lpstr>
      <vt:lpstr>Array – variables with a common name</vt:lpstr>
      <vt:lpstr>Numbering of elements in array 0  n-1</vt:lpstr>
      <vt:lpstr>Array Element Address Calculation</vt:lpstr>
      <vt:lpstr>Multidimensional Arrays</vt:lpstr>
      <vt:lpstr>How is a 2 dimensional array stored</vt:lpstr>
      <vt:lpstr>Offset of 2D array in memory</vt:lpstr>
      <vt:lpstr>Array of Arrays</vt:lpstr>
      <vt:lpstr>Declaring arrays in various languages </vt:lpstr>
      <vt:lpstr>Access array elements in languages</vt:lpstr>
      <vt:lpstr>Iterating through an array with for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Loops</dc:title>
  <dc:creator>Mitchell Nelson</dc:creator>
  <cp:lastModifiedBy>Byrne, William</cp:lastModifiedBy>
  <cp:revision>56</cp:revision>
  <dcterms:created xsi:type="dcterms:W3CDTF">2019-12-28T18:00:13Z</dcterms:created>
  <dcterms:modified xsi:type="dcterms:W3CDTF">2020-03-18T16:53:49Z</dcterms:modified>
</cp:coreProperties>
</file>