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581" autoAdjust="0"/>
  </p:normalViewPr>
  <p:slideViewPr>
    <p:cSldViewPr>
      <p:cViewPr varScale="1">
        <p:scale>
          <a:sx n="78" d="100"/>
          <a:sy n="78" d="100"/>
        </p:scale>
        <p:origin x="-274"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12/8/2011</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Design Patterns</a:t>
            </a:r>
            <a:endParaRPr lang="en-US" dirty="0"/>
          </a:p>
        </p:txBody>
      </p:sp>
      <p:sp>
        <p:nvSpPr>
          <p:cNvPr id="3" name="Subtitle 2"/>
          <p:cNvSpPr>
            <a:spLocks noGrp="1"/>
          </p:cNvSpPr>
          <p:nvPr>
            <p:ph type="subTitle" idx="1"/>
          </p:nvPr>
        </p:nvSpPr>
        <p:spPr/>
        <p:txBody>
          <a:bodyPr/>
          <a:lstStyle/>
          <a:p>
            <a:r>
              <a:rPr lang="en-US" dirty="0" smtClean="0"/>
              <a:t>C++</a:t>
            </a:r>
          </a:p>
          <a:p>
            <a:r>
              <a:rPr lang="en-US" dirty="0" smtClean="0"/>
              <a:t>Java</a:t>
            </a:r>
          </a:p>
          <a:p>
            <a:r>
              <a:rPr lang="en-US" dirty="0" smtClean="0"/>
              <a:t>C# </a:t>
            </a:r>
            <a:endParaRPr lang="en-US" dirty="0"/>
          </a:p>
        </p:txBody>
      </p:sp>
    </p:spTree>
    <p:extLst>
      <p:ext uri="{BB962C8B-B14F-4D97-AF65-F5344CB8AC3E}">
        <p14:creationId xmlns:p14="http://schemas.microsoft.com/office/powerpoint/2010/main" val="20303490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Adapter Pattern</a:t>
            </a:r>
            <a:endParaRPr lang="en-US" dirty="0"/>
          </a:p>
        </p:txBody>
      </p:sp>
      <p:sp>
        <p:nvSpPr>
          <p:cNvPr id="3" name="Content Placeholder 2"/>
          <p:cNvSpPr>
            <a:spLocks noGrp="1"/>
          </p:cNvSpPr>
          <p:nvPr>
            <p:ph idx="1"/>
          </p:nvPr>
        </p:nvSpPr>
        <p:spPr/>
        <p:txBody>
          <a:bodyPr>
            <a:normAutofit lnSpcReduction="10000"/>
          </a:bodyPr>
          <a:lstStyle/>
          <a:p>
            <a:r>
              <a:rPr lang="en-US" dirty="0"/>
              <a:t>In computer programming, the </a:t>
            </a:r>
            <a:r>
              <a:rPr lang="en-US" b="1" dirty="0"/>
              <a:t>adapter design pattern</a:t>
            </a:r>
            <a:r>
              <a:rPr lang="en-US" dirty="0"/>
              <a:t> (often referred to as the </a:t>
            </a:r>
            <a:r>
              <a:rPr lang="en-US" b="1" dirty="0"/>
              <a:t>wrapper pattern</a:t>
            </a:r>
            <a:r>
              <a:rPr lang="en-US" dirty="0"/>
              <a:t> or simply a </a:t>
            </a:r>
            <a:r>
              <a:rPr lang="en-US" b="1" dirty="0"/>
              <a:t>wrapper</a:t>
            </a:r>
            <a:r>
              <a:rPr lang="en-US" dirty="0"/>
              <a:t>) translates one interface for a class into a compatible interface. </a:t>
            </a:r>
            <a:endParaRPr lang="en-US" dirty="0" smtClean="0"/>
          </a:p>
          <a:p>
            <a:endParaRPr lang="en-US" dirty="0" smtClean="0"/>
          </a:p>
          <a:p>
            <a:r>
              <a:rPr lang="en-US" dirty="0" smtClean="0"/>
              <a:t>An </a:t>
            </a:r>
            <a:r>
              <a:rPr lang="en-US" i="1" dirty="0"/>
              <a:t>adapter</a:t>
            </a:r>
            <a:r>
              <a:rPr lang="en-US" dirty="0"/>
              <a:t> allows classes to work together that normally could not because of incompatible interfaces, by providing its interface to clients while using the original interface. </a:t>
            </a:r>
            <a:endParaRPr lang="en-US" dirty="0" smtClean="0"/>
          </a:p>
          <a:p>
            <a:endParaRPr lang="en-US" dirty="0" smtClean="0"/>
          </a:p>
          <a:p>
            <a:r>
              <a:rPr lang="en-US" dirty="0" smtClean="0"/>
              <a:t>The </a:t>
            </a:r>
            <a:r>
              <a:rPr lang="en-US" dirty="0"/>
              <a:t>adapter translates calls to its interface into calls to the original interface, and the amount of code necessary to do this is typically small. The adapter is also responsible for transforming data into appropriate forms</a:t>
            </a:r>
            <a:endParaRPr lang="en-US" dirty="0"/>
          </a:p>
        </p:txBody>
      </p:sp>
    </p:spTree>
    <p:extLst>
      <p:ext uri="{BB962C8B-B14F-4D97-AF65-F5344CB8AC3E}">
        <p14:creationId xmlns:p14="http://schemas.microsoft.com/office/powerpoint/2010/main" val="310636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1"/>
                </a:solidFill>
              </a:rPr>
              <a:t>Example : lines and rectangles (1 of 2)</a:t>
            </a:r>
            <a:endParaRPr lang="en-US" dirty="0">
              <a:solidFill>
                <a:schemeClr val="tx1"/>
              </a:solidFill>
            </a:endParaRPr>
          </a:p>
        </p:txBody>
      </p:sp>
      <p:sp>
        <p:nvSpPr>
          <p:cNvPr id="3" name="Content Placeholder 2"/>
          <p:cNvSpPr>
            <a:spLocks noGrp="1"/>
          </p:cNvSpPr>
          <p:nvPr>
            <p:ph idx="1"/>
          </p:nvPr>
        </p:nvSpPr>
        <p:spPr/>
        <p:txBody>
          <a:bodyPr>
            <a:normAutofit/>
          </a:bodyPr>
          <a:lstStyle/>
          <a:p>
            <a:pPr marL="0" indent="0">
              <a:buNone/>
            </a:pPr>
            <a:r>
              <a:rPr lang="en-US" sz="2000" dirty="0">
                <a:solidFill>
                  <a:srgbClr val="FF0000"/>
                </a:solidFill>
              </a:rPr>
              <a:t>class </a:t>
            </a:r>
            <a:r>
              <a:rPr lang="en-US" sz="2000" dirty="0" smtClean="0">
                <a:solidFill>
                  <a:srgbClr val="FF0000"/>
                </a:solidFill>
              </a:rPr>
              <a:t>Line</a:t>
            </a:r>
          </a:p>
          <a:p>
            <a:pPr marL="0" indent="0">
              <a:buNone/>
            </a:pPr>
            <a:r>
              <a:rPr lang="en-US" sz="2000" dirty="0" smtClean="0">
                <a:solidFill>
                  <a:srgbClr val="FF0000"/>
                </a:solidFill>
              </a:rPr>
              <a:t>{    </a:t>
            </a:r>
            <a:r>
              <a:rPr lang="en-US" sz="2000" dirty="0">
                <a:solidFill>
                  <a:srgbClr val="FF0000"/>
                </a:solidFill>
              </a:rPr>
              <a:t>public void draw(</a:t>
            </a:r>
            <a:r>
              <a:rPr lang="en-US" sz="2000" dirty="0" err="1">
                <a:solidFill>
                  <a:srgbClr val="FF0000"/>
                </a:solidFill>
              </a:rPr>
              <a:t>int</a:t>
            </a:r>
            <a:r>
              <a:rPr lang="en-US" sz="2000" dirty="0">
                <a:solidFill>
                  <a:srgbClr val="FF0000"/>
                </a:solidFill>
              </a:rPr>
              <a:t> x1, </a:t>
            </a:r>
            <a:r>
              <a:rPr lang="en-US" sz="2000" dirty="0" err="1">
                <a:solidFill>
                  <a:srgbClr val="FF0000"/>
                </a:solidFill>
              </a:rPr>
              <a:t>int</a:t>
            </a:r>
            <a:r>
              <a:rPr lang="en-US" sz="2000" dirty="0">
                <a:solidFill>
                  <a:srgbClr val="FF0000"/>
                </a:solidFill>
              </a:rPr>
              <a:t> y1, </a:t>
            </a:r>
            <a:r>
              <a:rPr lang="en-US" sz="2000" dirty="0" err="1">
                <a:solidFill>
                  <a:srgbClr val="FF0000"/>
                </a:solidFill>
              </a:rPr>
              <a:t>int</a:t>
            </a:r>
            <a:r>
              <a:rPr lang="en-US" sz="2000" dirty="0">
                <a:solidFill>
                  <a:srgbClr val="FF0000"/>
                </a:solidFill>
              </a:rPr>
              <a:t> x2, </a:t>
            </a:r>
            <a:r>
              <a:rPr lang="en-US" sz="2000" dirty="0" err="1">
                <a:solidFill>
                  <a:srgbClr val="FF0000"/>
                </a:solidFill>
              </a:rPr>
              <a:t>int</a:t>
            </a:r>
            <a:r>
              <a:rPr lang="en-US" sz="2000" dirty="0">
                <a:solidFill>
                  <a:srgbClr val="FF0000"/>
                </a:solidFill>
              </a:rPr>
              <a:t> y2)    </a:t>
            </a:r>
            <a:endParaRPr lang="en-US" sz="2000" dirty="0" smtClean="0">
              <a:solidFill>
                <a:srgbClr val="FF0000"/>
              </a:solidFill>
            </a:endParaRPr>
          </a:p>
          <a:p>
            <a:pPr marL="0" indent="0">
              <a:buNone/>
            </a:pPr>
            <a:r>
              <a:rPr lang="en-US" sz="2000" dirty="0">
                <a:solidFill>
                  <a:srgbClr val="FF0000"/>
                </a:solidFill>
              </a:rPr>
              <a:t> </a:t>
            </a:r>
            <a:r>
              <a:rPr lang="en-US" sz="2000" dirty="0" smtClean="0">
                <a:solidFill>
                  <a:srgbClr val="FF0000"/>
                </a:solidFill>
              </a:rPr>
              <a:t>   {        </a:t>
            </a:r>
          </a:p>
          <a:p>
            <a:pPr marL="0" indent="0">
              <a:buNone/>
            </a:pPr>
            <a:r>
              <a:rPr lang="en-US" sz="2000" dirty="0" smtClean="0">
                <a:solidFill>
                  <a:srgbClr val="FF0000"/>
                </a:solidFill>
              </a:rPr>
              <a:t>        </a:t>
            </a:r>
            <a:r>
              <a:rPr lang="en-US" sz="2000" dirty="0" err="1" smtClean="0">
                <a:solidFill>
                  <a:srgbClr val="FF0000"/>
                </a:solidFill>
              </a:rPr>
              <a:t>System.out.println</a:t>
            </a:r>
            <a:r>
              <a:rPr lang="en-US" sz="2000" dirty="0">
                <a:solidFill>
                  <a:srgbClr val="FF0000"/>
                </a:solidFill>
              </a:rPr>
              <a:t>("line("+x1+','+y1+") to </a:t>
            </a:r>
            <a:r>
              <a:rPr lang="en-US" sz="2000" dirty="0" smtClean="0">
                <a:solidFill>
                  <a:srgbClr val="FF0000"/>
                </a:solidFill>
              </a:rPr>
              <a:t>("+</a:t>
            </a:r>
            <a:r>
              <a:rPr lang="en-US" sz="2000" dirty="0">
                <a:solidFill>
                  <a:srgbClr val="FF0000"/>
                </a:solidFill>
              </a:rPr>
              <a:t>x2+',' + y2 + ')');    </a:t>
            </a:r>
            <a:endParaRPr lang="en-US" sz="2000" dirty="0" smtClean="0">
              <a:solidFill>
                <a:srgbClr val="FF0000"/>
              </a:solidFill>
            </a:endParaRPr>
          </a:p>
          <a:p>
            <a:pPr marL="0" indent="0">
              <a:buNone/>
            </a:pPr>
            <a:r>
              <a:rPr lang="en-US" sz="2000" dirty="0">
                <a:solidFill>
                  <a:srgbClr val="FF0000"/>
                </a:solidFill>
              </a:rPr>
              <a:t> </a:t>
            </a:r>
            <a:r>
              <a:rPr lang="en-US" sz="2000" dirty="0" smtClean="0">
                <a:solidFill>
                  <a:srgbClr val="FF0000"/>
                </a:solidFill>
              </a:rPr>
              <a:t>   }</a:t>
            </a:r>
          </a:p>
          <a:p>
            <a:pPr marL="0" indent="0">
              <a:buNone/>
            </a:pPr>
            <a:r>
              <a:rPr lang="en-US" sz="2000" dirty="0" smtClean="0">
                <a:solidFill>
                  <a:srgbClr val="FF0000"/>
                </a:solidFill>
              </a:rPr>
              <a:t>} </a:t>
            </a:r>
          </a:p>
          <a:p>
            <a:pPr marL="0" indent="0">
              <a:buNone/>
            </a:pPr>
            <a:endParaRPr lang="en-US" sz="2000" dirty="0" smtClean="0"/>
          </a:p>
          <a:p>
            <a:pPr marL="0" indent="0">
              <a:buNone/>
            </a:pPr>
            <a:r>
              <a:rPr lang="en-US" sz="2000" dirty="0" smtClean="0">
                <a:solidFill>
                  <a:srgbClr val="7030A0"/>
                </a:solidFill>
              </a:rPr>
              <a:t>class Rectangle</a:t>
            </a:r>
          </a:p>
          <a:p>
            <a:pPr marL="0" indent="0">
              <a:buNone/>
            </a:pPr>
            <a:r>
              <a:rPr lang="en-US" sz="2000" dirty="0" smtClean="0">
                <a:solidFill>
                  <a:srgbClr val="7030A0"/>
                </a:solidFill>
              </a:rPr>
              <a:t>{    </a:t>
            </a:r>
            <a:r>
              <a:rPr lang="en-US" sz="2000" dirty="0">
                <a:solidFill>
                  <a:srgbClr val="7030A0"/>
                </a:solidFill>
              </a:rPr>
              <a:t>public void draw(</a:t>
            </a:r>
            <a:r>
              <a:rPr lang="en-US" sz="2000" dirty="0" err="1">
                <a:solidFill>
                  <a:srgbClr val="7030A0"/>
                </a:solidFill>
              </a:rPr>
              <a:t>int</a:t>
            </a:r>
            <a:r>
              <a:rPr lang="en-US" sz="2000" dirty="0">
                <a:solidFill>
                  <a:srgbClr val="7030A0"/>
                </a:solidFill>
              </a:rPr>
              <a:t> x, </a:t>
            </a:r>
            <a:r>
              <a:rPr lang="en-US" sz="2000" dirty="0" err="1">
                <a:solidFill>
                  <a:srgbClr val="7030A0"/>
                </a:solidFill>
              </a:rPr>
              <a:t>int</a:t>
            </a:r>
            <a:r>
              <a:rPr lang="en-US" sz="2000" dirty="0">
                <a:solidFill>
                  <a:srgbClr val="7030A0"/>
                </a:solidFill>
              </a:rPr>
              <a:t> y, </a:t>
            </a:r>
            <a:r>
              <a:rPr lang="en-US" sz="2000" dirty="0" err="1">
                <a:solidFill>
                  <a:srgbClr val="7030A0"/>
                </a:solidFill>
              </a:rPr>
              <a:t>int</a:t>
            </a:r>
            <a:r>
              <a:rPr lang="en-US" sz="2000" dirty="0">
                <a:solidFill>
                  <a:srgbClr val="7030A0"/>
                </a:solidFill>
              </a:rPr>
              <a:t> w, </a:t>
            </a:r>
            <a:r>
              <a:rPr lang="en-US" sz="2000" dirty="0" err="1">
                <a:solidFill>
                  <a:srgbClr val="7030A0"/>
                </a:solidFill>
              </a:rPr>
              <a:t>int</a:t>
            </a:r>
            <a:r>
              <a:rPr lang="en-US" sz="2000" dirty="0">
                <a:solidFill>
                  <a:srgbClr val="7030A0"/>
                </a:solidFill>
              </a:rPr>
              <a:t> h)    </a:t>
            </a:r>
            <a:endParaRPr lang="en-US" sz="2000" dirty="0" smtClean="0">
              <a:solidFill>
                <a:srgbClr val="7030A0"/>
              </a:solidFill>
            </a:endParaRPr>
          </a:p>
          <a:p>
            <a:pPr marL="0" indent="0">
              <a:buNone/>
            </a:pPr>
            <a:r>
              <a:rPr lang="en-US" sz="2000" dirty="0">
                <a:solidFill>
                  <a:srgbClr val="7030A0"/>
                </a:solidFill>
              </a:rPr>
              <a:t> </a:t>
            </a:r>
            <a:r>
              <a:rPr lang="en-US" sz="2000" dirty="0" smtClean="0">
                <a:solidFill>
                  <a:srgbClr val="7030A0"/>
                </a:solidFill>
              </a:rPr>
              <a:t>   {        </a:t>
            </a:r>
          </a:p>
          <a:p>
            <a:pPr marL="0" indent="0">
              <a:buNone/>
            </a:pPr>
            <a:r>
              <a:rPr lang="en-US" sz="2000" dirty="0" smtClean="0">
                <a:solidFill>
                  <a:srgbClr val="7030A0"/>
                </a:solidFill>
              </a:rPr>
              <a:t>        </a:t>
            </a:r>
            <a:r>
              <a:rPr lang="en-US" sz="2000" dirty="0" err="1" smtClean="0">
                <a:solidFill>
                  <a:srgbClr val="7030A0"/>
                </a:solidFill>
              </a:rPr>
              <a:t>System.out.println</a:t>
            </a:r>
            <a:r>
              <a:rPr lang="en-US" sz="2000" dirty="0">
                <a:solidFill>
                  <a:srgbClr val="7030A0"/>
                </a:solidFill>
              </a:rPr>
              <a:t>("</a:t>
            </a:r>
            <a:r>
              <a:rPr lang="en-US" sz="2000" dirty="0" err="1">
                <a:solidFill>
                  <a:srgbClr val="7030A0"/>
                </a:solidFill>
              </a:rPr>
              <a:t>rect</a:t>
            </a:r>
            <a:r>
              <a:rPr lang="en-US" sz="2000" dirty="0">
                <a:solidFill>
                  <a:srgbClr val="7030A0"/>
                </a:solidFill>
              </a:rPr>
              <a:t> at ("+x+','+y+")width " + w </a:t>
            </a:r>
            <a:r>
              <a:rPr lang="en-US" sz="2000" dirty="0" smtClean="0">
                <a:solidFill>
                  <a:srgbClr val="7030A0"/>
                </a:solidFill>
              </a:rPr>
              <a:t>+" </a:t>
            </a:r>
            <a:r>
              <a:rPr lang="en-US" sz="2000" dirty="0">
                <a:solidFill>
                  <a:srgbClr val="7030A0"/>
                </a:solidFill>
              </a:rPr>
              <a:t>height "+ h);    </a:t>
            </a:r>
            <a:endParaRPr lang="en-US" sz="2000" dirty="0" smtClean="0">
              <a:solidFill>
                <a:srgbClr val="7030A0"/>
              </a:solidFill>
            </a:endParaRPr>
          </a:p>
          <a:p>
            <a:pPr marL="0" indent="0">
              <a:buNone/>
            </a:pPr>
            <a:r>
              <a:rPr lang="en-US" sz="2000" dirty="0" smtClean="0">
                <a:solidFill>
                  <a:srgbClr val="7030A0"/>
                </a:solidFill>
              </a:rPr>
              <a:t>    }</a:t>
            </a:r>
          </a:p>
          <a:p>
            <a:pPr marL="0" indent="0">
              <a:buNone/>
            </a:pPr>
            <a:r>
              <a:rPr lang="en-US" sz="2000" dirty="0" smtClean="0">
                <a:solidFill>
                  <a:srgbClr val="7030A0"/>
                </a:solidFill>
              </a:rPr>
              <a:t>}</a:t>
            </a:r>
            <a:endParaRPr lang="en-US" sz="2000" dirty="0">
              <a:solidFill>
                <a:srgbClr val="7030A0"/>
              </a:solidFill>
            </a:endParaRPr>
          </a:p>
        </p:txBody>
      </p:sp>
    </p:spTree>
    <p:extLst>
      <p:ext uri="{BB962C8B-B14F-4D97-AF65-F5344CB8AC3E}">
        <p14:creationId xmlns:p14="http://schemas.microsoft.com/office/powerpoint/2010/main" val="21526633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tx1"/>
                </a:solidFill>
              </a:rPr>
              <a:t>Example : lines and rectangles (1 of 2)</a:t>
            </a:r>
            <a:endParaRPr lang="en-US" dirty="0">
              <a:solidFill>
                <a:schemeClr val="tx1"/>
              </a:solidFill>
            </a:endParaRPr>
          </a:p>
        </p:txBody>
      </p:sp>
      <p:sp>
        <p:nvSpPr>
          <p:cNvPr id="3" name="Content Placeholder 2"/>
          <p:cNvSpPr>
            <a:spLocks noGrp="1"/>
          </p:cNvSpPr>
          <p:nvPr>
            <p:ph idx="1"/>
          </p:nvPr>
        </p:nvSpPr>
        <p:spPr/>
        <p:txBody>
          <a:bodyPr>
            <a:normAutofit/>
          </a:bodyPr>
          <a:lstStyle/>
          <a:p>
            <a:pPr marL="0" indent="0">
              <a:buNone/>
            </a:pPr>
            <a:r>
              <a:rPr lang="en-US" sz="1800" dirty="0">
                <a:solidFill>
                  <a:srgbClr val="FF0000"/>
                </a:solidFill>
              </a:rPr>
              <a:t>public class </a:t>
            </a:r>
            <a:r>
              <a:rPr lang="en-US" sz="1800" dirty="0" err="1" smtClean="0">
                <a:solidFill>
                  <a:srgbClr val="FF0000"/>
                </a:solidFill>
              </a:rPr>
              <a:t>AdapterDemo</a:t>
            </a:r>
            <a:endParaRPr lang="en-US" sz="1800" dirty="0" smtClean="0">
              <a:solidFill>
                <a:srgbClr val="FF0000"/>
              </a:solidFill>
            </a:endParaRPr>
          </a:p>
          <a:p>
            <a:pPr marL="0" indent="0">
              <a:buNone/>
            </a:pPr>
            <a:r>
              <a:rPr lang="en-US" sz="1800" dirty="0" smtClean="0">
                <a:solidFill>
                  <a:srgbClr val="FF0000"/>
                </a:solidFill>
              </a:rPr>
              <a:t>{    </a:t>
            </a:r>
            <a:r>
              <a:rPr lang="en-US" sz="1800" dirty="0">
                <a:solidFill>
                  <a:srgbClr val="FF0000"/>
                </a:solidFill>
              </a:rPr>
              <a:t>public static void main(String[] </a:t>
            </a:r>
            <a:r>
              <a:rPr lang="en-US" sz="1800" dirty="0" err="1">
                <a:solidFill>
                  <a:srgbClr val="FF0000"/>
                </a:solidFill>
              </a:rPr>
              <a:t>args</a:t>
            </a:r>
            <a:r>
              <a:rPr lang="en-US" sz="1800" dirty="0">
                <a:solidFill>
                  <a:srgbClr val="FF0000"/>
                </a:solidFill>
              </a:rPr>
              <a:t>)    </a:t>
            </a:r>
            <a:endParaRPr lang="en-US" sz="1800" dirty="0" smtClean="0">
              <a:solidFill>
                <a:srgbClr val="FF0000"/>
              </a:solidFill>
            </a:endParaRPr>
          </a:p>
          <a:p>
            <a:pPr marL="0" indent="0">
              <a:buNone/>
            </a:pPr>
            <a:r>
              <a:rPr lang="en-US" sz="1800" dirty="0">
                <a:solidFill>
                  <a:srgbClr val="FF0000"/>
                </a:solidFill>
              </a:rPr>
              <a:t> </a:t>
            </a:r>
            <a:r>
              <a:rPr lang="en-US" sz="1800" dirty="0" smtClean="0">
                <a:solidFill>
                  <a:srgbClr val="FF0000"/>
                </a:solidFill>
              </a:rPr>
              <a:t>   {   </a:t>
            </a:r>
          </a:p>
          <a:p>
            <a:pPr marL="0" indent="0">
              <a:buNone/>
            </a:pPr>
            <a:r>
              <a:rPr lang="en-US" sz="1800" dirty="0" smtClean="0">
                <a:solidFill>
                  <a:srgbClr val="FF0000"/>
                </a:solidFill>
              </a:rPr>
              <a:t>         Object</a:t>
            </a:r>
            <a:r>
              <a:rPr lang="en-US" sz="1800" dirty="0">
                <a:solidFill>
                  <a:srgbClr val="FF0000"/>
                </a:solidFill>
              </a:rPr>
              <a:t>[] shapes =  </a:t>
            </a:r>
            <a:r>
              <a:rPr lang="en-US" sz="1800" dirty="0" smtClean="0">
                <a:solidFill>
                  <a:srgbClr val="FF0000"/>
                </a:solidFill>
              </a:rPr>
              <a:t>{   </a:t>
            </a:r>
            <a:r>
              <a:rPr lang="en-US" sz="1800" dirty="0">
                <a:solidFill>
                  <a:srgbClr val="FF0000"/>
                </a:solidFill>
              </a:rPr>
              <a:t>new </a:t>
            </a:r>
            <a:r>
              <a:rPr lang="en-US" sz="1800" dirty="0" smtClean="0">
                <a:solidFill>
                  <a:srgbClr val="FF0000"/>
                </a:solidFill>
              </a:rPr>
              <a:t>Line</a:t>
            </a:r>
            <a:r>
              <a:rPr lang="en-US" sz="1800" dirty="0">
                <a:solidFill>
                  <a:srgbClr val="FF0000"/>
                </a:solidFill>
              </a:rPr>
              <a:t>(), new </a:t>
            </a:r>
            <a:r>
              <a:rPr lang="en-US" sz="1800" dirty="0" smtClean="0">
                <a:solidFill>
                  <a:srgbClr val="FF0000"/>
                </a:solidFill>
              </a:rPr>
              <a:t>Rectangle</a:t>
            </a:r>
            <a:r>
              <a:rPr lang="en-US" sz="1800" dirty="0">
                <a:solidFill>
                  <a:srgbClr val="FF0000"/>
                </a:solidFill>
              </a:rPr>
              <a:t>()       </a:t>
            </a:r>
            <a:r>
              <a:rPr lang="en-US" sz="1800" dirty="0" smtClean="0">
                <a:solidFill>
                  <a:srgbClr val="FF0000"/>
                </a:solidFill>
              </a:rPr>
              <a:t>};        </a:t>
            </a:r>
          </a:p>
          <a:p>
            <a:pPr marL="0" indent="0">
              <a:buNone/>
            </a:pPr>
            <a:r>
              <a:rPr lang="en-US" sz="1800" dirty="0">
                <a:solidFill>
                  <a:srgbClr val="FF0000"/>
                </a:solidFill>
              </a:rPr>
              <a:t> </a:t>
            </a:r>
            <a:r>
              <a:rPr lang="en-US" sz="1800" dirty="0" smtClean="0">
                <a:solidFill>
                  <a:srgbClr val="FF0000"/>
                </a:solidFill>
              </a:rPr>
              <a:t>       // </a:t>
            </a:r>
            <a:r>
              <a:rPr lang="en-US" sz="1800" dirty="0">
                <a:solidFill>
                  <a:srgbClr val="FF0000"/>
                </a:solidFill>
              </a:rPr>
              <a:t>A begin and end point from a graphical editor       </a:t>
            </a:r>
            <a:endParaRPr lang="en-US" sz="1800" dirty="0" smtClean="0">
              <a:solidFill>
                <a:srgbClr val="FF0000"/>
              </a:solidFill>
            </a:endParaRPr>
          </a:p>
          <a:p>
            <a:pPr marL="0" indent="0">
              <a:buNone/>
            </a:pPr>
            <a:r>
              <a:rPr lang="en-US" sz="1800" dirty="0" smtClean="0">
                <a:solidFill>
                  <a:srgbClr val="FF0000"/>
                </a:solidFill>
              </a:rPr>
              <a:t>        </a:t>
            </a:r>
            <a:r>
              <a:rPr lang="en-US" sz="1800" dirty="0" err="1" smtClean="0">
                <a:solidFill>
                  <a:srgbClr val="FF0000"/>
                </a:solidFill>
              </a:rPr>
              <a:t>int</a:t>
            </a:r>
            <a:r>
              <a:rPr lang="en-US" sz="1800" dirty="0" smtClean="0">
                <a:solidFill>
                  <a:srgbClr val="FF0000"/>
                </a:solidFill>
              </a:rPr>
              <a:t> </a:t>
            </a:r>
            <a:r>
              <a:rPr lang="en-US" sz="1800" dirty="0">
                <a:solidFill>
                  <a:srgbClr val="FF0000"/>
                </a:solidFill>
              </a:rPr>
              <a:t>x1 = 10, y1 = 20;        </a:t>
            </a:r>
            <a:endParaRPr lang="en-US" sz="1800" dirty="0" smtClean="0">
              <a:solidFill>
                <a:srgbClr val="FF0000"/>
              </a:solidFill>
            </a:endParaRPr>
          </a:p>
          <a:p>
            <a:pPr marL="0" indent="0">
              <a:buNone/>
            </a:pPr>
            <a:r>
              <a:rPr lang="en-US" sz="1800" dirty="0" smtClean="0">
                <a:solidFill>
                  <a:srgbClr val="FF0000"/>
                </a:solidFill>
              </a:rPr>
              <a:t>        </a:t>
            </a:r>
            <a:r>
              <a:rPr lang="en-US" sz="1800" dirty="0" err="1" smtClean="0">
                <a:solidFill>
                  <a:srgbClr val="FF0000"/>
                </a:solidFill>
              </a:rPr>
              <a:t>int</a:t>
            </a:r>
            <a:r>
              <a:rPr lang="en-US" sz="1800" dirty="0" smtClean="0">
                <a:solidFill>
                  <a:srgbClr val="FF0000"/>
                </a:solidFill>
              </a:rPr>
              <a:t> </a:t>
            </a:r>
            <a:r>
              <a:rPr lang="en-US" sz="1800" dirty="0">
                <a:solidFill>
                  <a:srgbClr val="FF0000"/>
                </a:solidFill>
              </a:rPr>
              <a:t>x2 = 30, y2 = 60;        </a:t>
            </a:r>
            <a:endParaRPr lang="en-US" sz="1800" dirty="0" smtClean="0">
              <a:solidFill>
                <a:srgbClr val="FF0000"/>
              </a:solidFill>
            </a:endParaRPr>
          </a:p>
          <a:p>
            <a:pPr marL="0" indent="0">
              <a:buNone/>
            </a:pPr>
            <a:r>
              <a:rPr lang="en-US" sz="1800" dirty="0" smtClean="0">
                <a:solidFill>
                  <a:srgbClr val="FF0000"/>
                </a:solidFill>
              </a:rPr>
              <a:t>        for </a:t>
            </a:r>
            <a:r>
              <a:rPr lang="en-US" sz="1800" dirty="0">
                <a:solidFill>
                  <a:srgbClr val="FF0000"/>
                </a:solidFill>
              </a:rPr>
              <a:t>(</a:t>
            </a:r>
            <a:r>
              <a:rPr lang="en-US" sz="1800" dirty="0" err="1">
                <a:solidFill>
                  <a:srgbClr val="FF0000"/>
                </a:solidFill>
              </a:rPr>
              <a:t>int</a:t>
            </a:r>
            <a:r>
              <a:rPr lang="en-US" sz="1800" dirty="0">
                <a:solidFill>
                  <a:srgbClr val="FF0000"/>
                </a:solidFill>
              </a:rPr>
              <a:t> </a:t>
            </a:r>
            <a:r>
              <a:rPr lang="en-US" sz="1800" dirty="0" err="1">
                <a:solidFill>
                  <a:srgbClr val="FF0000"/>
                </a:solidFill>
              </a:rPr>
              <a:t>i</a:t>
            </a:r>
            <a:r>
              <a:rPr lang="en-US" sz="1800" dirty="0">
                <a:solidFill>
                  <a:srgbClr val="FF0000"/>
                </a:solidFill>
              </a:rPr>
              <a:t> = 0; </a:t>
            </a:r>
            <a:r>
              <a:rPr lang="en-US" sz="1800" dirty="0" err="1">
                <a:solidFill>
                  <a:srgbClr val="FF0000"/>
                </a:solidFill>
              </a:rPr>
              <a:t>i</a:t>
            </a:r>
            <a:r>
              <a:rPr lang="en-US" sz="1800" dirty="0">
                <a:solidFill>
                  <a:srgbClr val="FF0000"/>
                </a:solidFill>
              </a:rPr>
              <a:t> &lt; </a:t>
            </a:r>
            <a:r>
              <a:rPr lang="en-US" sz="1800" dirty="0" err="1">
                <a:solidFill>
                  <a:srgbClr val="FF0000"/>
                </a:solidFill>
              </a:rPr>
              <a:t>shapes.length</a:t>
            </a:r>
            <a:r>
              <a:rPr lang="en-US" sz="1800" dirty="0">
                <a:solidFill>
                  <a:srgbClr val="FF0000"/>
                </a:solidFill>
              </a:rPr>
              <a:t>; ++</a:t>
            </a:r>
            <a:r>
              <a:rPr lang="en-US" sz="1800" dirty="0" err="1">
                <a:solidFill>
                  <a:srgbClr val="FF0000"/>
                </a:solidFill>
              </a:rPr>
              <a:t>i</a:t>
            </a:r>
            <a:r>
              <a:rPr lang="en-US" sz="1800" dirty="0">
                <a:solidFill>
                  <a:srgbClr val="FF0000"/>
                </a:solidFill>
              </a:rPr>
              <a:t>)          </a:t>
            </a:r>
            <a:endParaRPr lang="en-US" sz="1800" dirty="0" smtClean="0">
              <a:solidFill>
                <a:srgbClr val="FF0000"/>
              </a:solidFill>
            </a:endParaRPr>
          </a:p>
          <a:p>
            <a:pPr marL="0" indent="0">
              <a:buNone/>
            </a:pPr>
            <a:r>
              <a:rPr lang="en-US" sz="1800" dirty="0" smtClean="0">
                <a:solidFill>
                  <a:srgbClr val="FF0000"/>
                </a:solidFill>
              </a:rPr>
              <a:t>            if </a:t>
            </a:r>
            <a:r>
              <a:rPr lang="en-US" sz="1800" dirty="0">
                <a:solidFill>
                  <a:srgbClr val="FF0000"/>
                </a:solidFill>
              </a:rPr>
              <a:t>(shapes[</a:t>
            </a:r>
            <a:r>
              <a:rPr lang="en-US" sz="1800" dirty="0" err="1">
                <a:solidFill>
                  <a:srgbClr val="FF0000"/>
                </a:solidFill>
              </a:rPr>
              <a:t>i</a:t>
            </a:r>
            <a:r>
              <a:rPr lang="en-US" sz="1800" dirty="0">
                <a:solidFill>
                  <a:srgbClr val="FF0000"/>
                </a:solidFill>
              </a:rPr>
              <a:t>].</a:t>
            </a:r>
            <a:r>
              <a:rPr lang="en-US" sz="1800" dirty="0" err="1">
                <a:solidFill>
                  <a:srgbClr val="FF0000"/>
                </a:solidFill>
              </a:rPr>
              <a:t>getClass</a:t>
            </a:r>
            <a:r>
              <a:rPr lang="en-US" sz="1800" dirty="0">
                <a:solidFill>
                  <a:srgbClr val="FF0000"/>
                </a:solidFill>
              </a:rPr>
              <a:t>().</a:t>
            </a:r>
            <a:r>
              <a:rPr lang="en-US" sz="1800" dirty="0" err="1">
                <a:solidFill>
                  <a:srgbClr val="FF0000"/>
                </a:solidFill>
              </a:rPr>
              <a:t>getName</a:t>
            </a:r>
            <a:r>
              <a:rPr lang="en-US" sz="1800" dirty="0">
                <a:solidFill>
                  <a:srgbClr val="FF0000"/>
                </a:solidFill>
              </a:rPr>
              <a:t>().equals</a:t>
            </a:r>
            <a:r>
              <a:rPr lang="en-US" sz="1800" dirty="0" smtClean="0">
                <a:solidFill>
                  <a:srgbClr val="FF0000"/>
                </a:solidFill>
              </a:rPr>
              <a:t>("Line</a:t>
            </a:r>
            <a:r>
              <a:rPr lang="en-US" sz="1800" dirty="0">
                <a:solidFill>
                  <a:srgbClr val="FF0000"/>
                </a:solidFill>
              </a:rPr>
              <a:t>"))            </a:t>
            </a:r>
            <a:r>
              <a:rPr lang="en-US" sz="1800" dirty="0" smtClean="0">
                <a:solidFill>
                  <a:srgbClr val="FF0000"/>
                </a:solidFill>
              </a:rPr>
              <a:t>	((Line)shapes[</a:t>
            </a:r>
            <a:r>
              <a:rPr lang="en-US" sz="1800" dirty="0" err="1" smtClean="0">
                <a:solidFill>
                  <a:srgbClr val="FF0000"/>
                </a:solidFill>
              </a:rPr>
              <a:t>i</a:t>
            </a:r>
            <a:r>
              <a:rPr lang="en-US" sz="1800" dirty="0">
                <a:solidFill>
                  <a:srgbClr val="FF0000"/>
                </a:solidFill>
              </a:rPr>
              <a:t>]).draw(x1, y1, x2, y2);          </a:t>
            </a:r>
            <a:endParaRPr lang="en-US" sz="1800" dirty="0" smtClean="0">
              <a:solidFill>
                <a:srgbClr val="FF0000"/>
              </a:solidFill>
            </a:endParaRPr>
          </a:p>
          <a:p>
            <a:pPr marL="0" indent="0">
              <a:buNone/>
            </a:pPr>
            <a:r>
              <a:rPr lang="en-US" sz="1800" dirty="0" smtClean="0">
                <a:solidFill>
                  <a:srgbClr val="FF0000"/>
                </a:solidFill>
              </a:rPr>
              <a:t>             else </a:t>
            </a:r>
            <a:r>
              <a:rPr lang="en-US" sz="1800" dirty="0">
                <a:solidFill>
                  <a:srgbClr val="FF0000"/>
                </a:solidFill>
              </a:rPr>
              <a:t>if (shapes[</a:t>
            </a:r>
            <a:r>
              <a:rPr lang="en-US" sz="1800" dirty="0" err="1">
                <a:solidFill>
                  <a:srgbClr val="FF0000"/>
                </a:solidFill>
              </a:rPr>
              <a:t>i</a:t>
            </a:r>
            <a:r>
              <a:rPr lang="en-US" sz="1800" dirty="0">
                <a:solidFill>
                  <a:srgbClr val="FF0000"/>
                </a:solidFill>
              </a:rPr>
              <a:t>].</a:t>
            </a:r>
            <a:r>
              <a:rPr lang="en-US" sz="1800" dirty="0" err="1">
                <a:solidFill>
                  <a:srgbClr val="FF0000"/>
                </a:solidFill>
              </a:rPr>
              <a:t>getClass</a:t>
            </a:r>
            <a:r>
              <a:rPr lang="en-US" sz="1800" dirty="0">
                <a:solidFill>
                  <a:srgbClr val="FF0000"/>
                </a:solidFill>
              </a:rPr>
              <a:t>().</a:t>
            </a:r>
            <a:r>
              <a:rPr lang="en-US" sz="1800" dirty="0" err="1">
                <a:solidFill>
                  <a:srgbClr val="FF0000"/>
                </a:solidFill>
              </a:rPr>
              <a:t>getName</a:t>
            </a:r>
            <a:r>
              <a:rPr lang="en-US" sz="1800" dirty="0">
                <a:solidFill>
                  <a:srgbClr val="FF0000"/>
                </a:solidFill>
              </a:rPr>
              <a:t>().equals</a:t>
            </a:r>
            <a:r>
              <a:rPr lang="en-US" sz="1800" dirty="0" smtClean="0">
                <a:solidFill>
                  <a:srgbClr val="FF0000"/>
                </a:solidFill>
              </a:rPr>
              <a:t>("Rectangle</a:t>
            </a:r>
            <a:r>
              <a:rPr lang="en-US" sz="1800" dirty="0">
                <a:solidFill>
                  <a:srgbClr val="FF0000"/>
                </a:solidFill>
              </a:rPr>
              <a:t>"))            </a:t>
            </a:r>
            <a:r>
              <a:rPr lang="en-US" sz="1800" dirty="0" smtClean="0">
                <a:solidFill>
                  <a:srgbClr val="FF0000"/>
                </a:solidFill>
              </a:rPr>
              <a:t>	((Rectangle)shapes[</a:t>
            </a:r>
            <a:r>
              <a:rPr lang="en-US" sz="1800" dirty="0" err="1" smtClean="0">
                <a:solidFill>
                  <a:srgbClr val="FF0000"/>
                </a:solidFill>
              </a:rPr>
              <a:t>i</a:t>
            </a:r>
            <a:r>
              <a:rPr lang="en-US" sz="1800" dirty="0">
                <a:solidFill>
                  <a:srgbClr val="FF0000"/>
                </a:solidFill>
              </a:rPr>
              <a:t>]).draw(</a:t>
            </a:r>
            <a:r>
              <a:rPr lang="en-US" sz="1800" dirty="0" err="1">
                <a:solidFill>
                  <a:srgbClr val="FF0000"/>
                </a:solidFill>
              </a:rPr>
              <a:t>Math.min</a:t>
            </a:r>
            <a:r>
              <a:rPr lang="en-US" sz="1800" dirty="0">
                <a:solidFill>
                  <a:srgbClr val="FF0000"/>
                </a:solidFill>
              </a:rPr>
              <a:t>(x1,x2),</a:t>
            </a:r>
            <a:r>
              <a:rPr lang="en-US" sz="1800" dirty="0" err="1">
                <a:solidFill>
                  <a:srgbClr val="FF0000"/>
                </a:solidFill>
              </a:rPr>
              <a:t>Math.min</a:t>
            </a:r>
            <a:r>
              <a:rPr lang="en-US" sz="1800" dirty="0">
                <a:solidFill>
                  <a:srgbClr val="FF0000"/>
                </a:solidFill>
              </a:rPr>
              <a:t>(y1, </a:t>
            </a:r>
            <a:r>
              <a:rPr lang="en-US" sz="1800" dirty="0" smtClean="0">
                <a:solidFill>
                  <a:srgbClr val="FF0000"/>
                </a:solidFill>
              </a:rPr>
              <a:t>y2</a:t>
            </a:r>
            <a:r>
              <a:rPr lang="en-US" sz="1800" dirty="0">
                <a:solidFill>
                  <a:srgbClr val="FF0000"/>
                </a:solidFill>
              </a:rPr>
              <a:t>), </a:t>
            </a:r>
            <a:r>
              <a:rPr lang="en-US" sz="1800" dirty="0" smtClean="0">
                <a:solidFill>
                  <a:srgbClr val="FF0000"/>
                </a:solidFill>
              </a:rPr>
              <a:t>                  	</a:t>
            </a:r>
            <a:r>
              <a:rPr lang="en-US" sz="1800" dirty="0" err="1" smtClean="0">
                <a:solidFill>
                  <a:srgbClr val="FF0000"/>
                </a:solidFill>
              </a:rPr>
              <a:t>Math.abs</a:t>
            </a:r>
            <a:r>
              <a:rPr lang="en-US" sz="1800" dirty="0" smtClean="0">
                <a:solidFill>
                  <a:srgbClr val="FF0000"/>
                </a:solidFill>
              </a:rPr>
              <a:t>(x2 </a:t>
            </a:r>
            <a:r>
              <a:rPr lang="en-US" sz="1800" dirty="0">
                <a:solidFill>
                  <a:srgbClr val="FF0000"/>
                </a:solidFill>
              </a:rPr>
              <a:t>- x1), </a:t>
            </a:r>
            <a:r>
              <a:rPr lang="en-US" sz="1800" dirty="0" err="1">
                <a:solidFill>
                  <a:srgbClr val="FF0000"/>
                </a:solidFill>
              </a:rPr>
              <a:t>Math.abs</a:t>
            </a:r>
            <a:r>
              <a:rPr lang="en-US" sz="1800" dirty="0">
                <a:solidFill>
                  <a:srgbClr val="FF0000"/>
                </a:solidFill>
              </a:rPr>
              <a:t>(y2 - y1));    </a:t>
            </a:r>
            <a:endParaRPr lang="en-US" sz="1800" dirty="0" smtClean="0">
              <a:solidFill>
                <a:srgbClr val="FF0000"/>
              </a:solidFill>
            </a:endParaRPr>
          </a:p>
          <a:p>
            <a:pPr marL="0" indent="0">
              <a:buNone/>
            </a:pPr>
            <a:r>
              <a:rPr lang="en-US" sz="1800" dirty="0">
                <a:solidFill>
                  <a:srgbClr val="FF0000"/>
                </a:solidFill>
              </a:rPr>
              <a:t> </a:t>
            </a:r>
            <a:r>
              <a:rPr lang="en-US" sz="1800" dirty="0" smtClean="0">
                <a:solidFill>
                  <a:srgbClr val="FF0000"/>
                </a:solidFill>
              </a:rPr>
              <a:t>   }</a:t>
            </a:r>
          </a:p>
          <a:p>
            <a:pPr marL="0" indent="0">
              <a:buNone/>
            </a:pPr>
            <a:r>
              <a:rPr lang="en-US" sz="1800" dirty="0" smtClean="0">
                <a:solidFill>
                  <a:srgbClr val="FF0000"/>
                </a:solidFill>
              </a:rPr>
              <a:t>}</a:t>
            </a:r>
            <a:endParaRPr lang="en-US" sz="1800" dirty="0">
              <a:solidFill>
                <a:srgbClr val="FF0000"/>
              </a:solidFill>
            </a:endParaRPr>
          </a:p>
        </p:txBody>
      </p:sp>
    </p:spTree>
    <p:extLst>
      <p:ext uri="{BB962C8B-B14F-4D97-AF65-F5344CB8AC3E}">
        <p14:creationId xmlns:p14="http://schemas.microsoft.com/office/powerpoint/2010/main" val="2594147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Patterns</a:t>
            </a:r>
            <a:endParaRPr lang="en-US" dirty="0"/>
          </a:p>
        </p:txBody>
      </p:sp>
      <p:sp>
        <p:nvSpPr>
          <p:cNvPr id="3" name="Content Placeholder 2"/>
          <p:cNvSpPr>
            <a:spLocks noGrp="1"/>
          </p:cNvSpPr>
          <p:nvPr>
            <p:ph idx="1"/>
          </p:nvPr>
        </p:nvSpPr>
        <p:spPr/>
        <p:txBody>
          <a:bodyPr/>
          <a:lstStyle/>
          <a:p>
            <a:r>
              <a:rPr lang="en-US" dirty="0"/>
              <a:t>In software engineering, a </a:t>
            </a:r>
            <a:r>
              <a:rPr lang="en-US" b="1" dirty="0"/>
              <a:t>design pattern</a:t>
            </a:r>
            <a:r>
              <a:rPr lang="en-US" dirty="0"/>
              <a:t> is a general reusable solution to a commonly occurring problem in software design. </a:t>
            </a:r>
            <a:endParaRPr lang="en-US" dirty="0" smtClean="0"/>
          </a:p>
          <a:p>
            <a:r>
              <a:rPr lang="en-US" dirty="0" smtClean="0"/>
              <a:t>A </a:t>
            </a:r>
            <a:r>
              <a:rPr lang="en-US" dirty="0"/>
              <a:t>design pattern is not a finished design that can be transformed directly into code. </a:t>
            </a:r>
            <a:endParaRPr lang="en-US" dirty="0" smtClean="0"/>
          </a:p>
          <a:p>
            <a:r>
              <a:rPr lang="en-US" dirty="0" smtClean="0"/>
              <a:t>It </a:t>
            </a:r>
            <a:r>
              <a:rPr lang="en-US" dirty="0"/>
              <a:t>is a description or template for how to solve a problem that can be used in many different situations. </a:t>
            </a:r>
            <a:endParaRPr lang="en-US" dirty="0" smtClean="0"/>
          </a:p>
          <a:p>
            <a:r>
              <a:rPr lang="en-US" dirty="0" smtClean="0"/>
              <a:t>Object-oriented </a:t>
            </a:r>
            <a:r>
              <a:rPr lang="en-US" dirty="0"/>
              <a:t>design patterns typically show relationships and interactions between classes or objects, without specifying the final application classes or objects that are involved.</a:t>
            </a:r>
          </a:p>
          <a:p>
            <a:endParaRPr lang="en-US" dirty="0"/>
          </a:p>
        </p:txBody>
      </p:sp>
    </p:spTree>
    <p:extLst>
      <p:ext uri="{BB962C8B-B14F-4D97-AF65-F5344CB8AC3E}">
        <p14:creationId xmlns:p14="http://schemas.microsoft.com/office/powerpoint/2010/main" val="35827012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Singleton Design Pattern</a:t>
            </a:r>
            <a:endParaRPr lang="en-US" dirty="0"/>
          </a:p>
        </p:txBody>
      </p:sp>
      <p:sp>
        <p:nvSpPr>
          <p:cNvPr id="3" name="Content Placeholder 2"/>
          <p:cNvSpPr>
            <a:spLocks noGrp="1"/>
          </p:cNvSpPr>
          <p:nvPr>
            <p:ph idx="1"/>
          </p:nvPr>
        </p:nvSpPr>
        <p:spPr/>
        <p:txBody>
          <a:bodyPr/>
          <a:lstStyle/>
          <a:p>
            <a:pPr marL="0" indent="0">
              <a:buNone/>
            </a:pPr>
            <a:r>
              <a:rPr lang="en-US" dirty="0"/>
              <a:t>In software engineering, the </a:t>
            </a:r>
            <a:r>
              <a:rPr lang="en-US" b="1" dirty="0"/>
              <a:t>singleton pattern</a:t>
            </a:r>
            <a:r>
              <a:rPr lang="en-US" dirty="0"/>
              <a:t> is a design pattern used to implement the mathematical concept of a singleton, by restricting the instantiation of a class to one object. </a:t>
            </a:r>
            <a:endParaRPr lang="en-US" dirty="0" smtClean="0"/>
          </a:p>
          <a:p>
            <a:pPr marL="0" indent="0">
              <a:buNone/>
            </a:pPr>
            <a:endParaRPr lang="en-US" dirty="0"/>
          </a:p>
          <a:p>
            <a:pPr marL="0" indent="0">
              <a:buNone/>
            </a:pPr>
            <a:r>
              <a:rPr lang="en-US" dirty="0" smtClean="0"/>
              <a:t>This </a:t>
            </a:r>
            <a:r>
              <a:rPr lang="en-US" dirty="0"/>
              <a:t>is useful when exactly one object is needed to coordinate actions across the system. </a:t>
            </a:r>
            <a:endParaRPr lang="en-US" dirty="0" smtClean="0"/>
          </a:p>
          <a:p>
            <a:pPr marL="0" indent="0">
              <a:buNone/>
            </a:pPr>
            <a:endParaRPr lang="en-US" dirty="0"/>
          </a:p>
          <a:p>
            <a:pPr marL="0" indent="0">
              <a:buNone/>
            </a:pPr>
            <a:r>
              <a:rPr lang="en-US" dirty="0" smtClean="0"/>
              <a:t>The </a:t>
            </a:r>
            <a:r>
              <a:rPr lang="en-US" dirty="0"/>
              <a:t>concept is sometimes generalized to systems that operate more efficiently when only one object exists, or that restrict the instantiation to a certain number of objects (say, five).</a:t>
            </a:r>
          </a:p>
          <a:p>
            <a:pPr marL="0" indent="0">
              <a:buNone/>
            </a:pPr>
            <a:endParaRPr lang="en-US" dirty="0"/>
          </a:p>
        </p:txBody>
      </p:sp>
    </p:spTree>
    <p:extLst>
      <p:ext uri="{BB962C8B-B14F-4D97-AF65-F5344CB8AC3E}">
        <p14:creationId xmlns:p14="http://schemas.microsoft.com/office/powerpoint/2010/main" val="3588541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Singleton in C++</a:t>
            </a:r>
            <a:endParaRPr lang="en-US" dirty="0">
              <a:solidFill>
                <a:schemeClr val="tx1"/>
              </a:solidFill>
            </a:endParaRPr>
          </a:p>
        </p:txBody>
      </p:sp>
      <p:sp>
        <p:nvSpPr>
          <p:cNvPr id="3" name="Content Placeholder 2"/>
          <p:cNvSpPr>
            <a:spLocks noGrp="1"/>
          </p:cNvSpPr>
          <p:nvPr>
            <p:ph idx="1"/>
          </p:nvPr>
        </p:nvSpPr>
        <p:spPr/>
        <p:txBody>
          <a:bodyPr>
            <a:normAutofit fontScale="92500"/>
          </a:bodyPr>
          <a:lstStyle/>
          <a:p>
            <a:pPr marL="0" indent="0">
              <a:buNone/>
            </a:pPr>
            <a:r>
              <a:rPr lang="en-US" dirty="0">
                <a:solidFill>
                  <a:srgbClr val="FF0000"/>
                </a:solidFill>
              </a:rPr>
              <a:t>class Singleton</a:t>
            </a:r>
          </a:p>
          <a:p>
            <a:pPr marL="0" indent="0">
              <a:buNone/>
            </a:pPr>
            <a:r>
              <a:rPr lang="en-US" dirty="0">
                <a:solidFill>
                  <a:srgbClr val="FF0000"/>
                </a:solidFill>
              </a:rPr>
              <a:t>{</a:t>
            </a:r>
          </a:p>
          <a:p>
            <a:pPr marL="0" indent="0">
              <a:buNone/>
            </a:pPr>
            <a:r>
              <a:rPr lang="en-US" dirty="0">
                <a:solidFill>
                  <a:srgbClr val="FF0000"/>
                </a:solidFill>
              </a:rPr>
              <a:t>    private: </a:t>
            </a:r>
          </a:p>
          <a:p>
            <a:pPr marL="0" indent="0">
              <a:buNone/>
            </a:pPr>
            <a:r>
              <a:rPr lang="en-US" dirty="0">
                <a:solidFill>
                  <a:srgbClr val="FF0000"/>
                </a:solidFill>
              </a:rPr>
              <a:t>        static Singleton </a:t>
            </a:r>
            <a:r>
              <a:rPr lang="en-US" dirty="0" err="1">
                <a:solidFill>
                  <a:srgbClr val="FF0000"/>
                </a:solidFill>
              </a:rPr>
              <a:t>oneandonly</a:t>
            </a:r>
            <a:r>
              <a:rPr lang="en-US" dirty="0">
                <a:solidFill>
                  <a:srgbClr val="FF0000"/>
                </a:solidFill>
              </a:rPr>
              <a:t>;</a:t>
            </a:r>
          </a:p>
          <a:p>
            <a:pPr marL="0" indent="0">
              <a:buNone/>
            </a:pPr>
            <a:r>
              <a:rPr lang="en-US" dirty="0">
                <a:solidFill>
                  <a:srgbClr val="FF0000"/>
                </a:solidFill>
              </a:rPr>
              <a:t>        Singleton() {}</a:t>
            </a:r>
          </a:p>
          <a:p>
            <a:pPr marL="0" indent="0">
              <a:buNone/>
            </a:pPr>
            <a:r>
              <a:rPr lang="en-US" dirty="0">
                <a:solidFill>
                  <a:srgbClr val="FF0000"/>
                </a:solidFill>
              </a:rPr>
              <a:t>        ~Singleton() {} </a:t>
            </a:r>
          </a:p>
          <a:p>
            <a:pPr marL="0" indent="0">
              <a:buNone/>
            </a:pPr>
            <a:r>
              <a:rPr lang="en-US" dirty="0">
                <a:solidFill>
                  <a:srgbClr val="FF0000"/>
                </a:solidFill>
              </a:rPr>
              <a:t>        Singleton(</a:t>
            </a:r>
            <a:r>
              <a:rPr lang="en-US" dirty="0" err="1">
                <a:solidFill>
                  <a:srgbClr val="FF0000"/>
                </a:solidFill>
              </a:rPr>
              <a:t>const</a:t>
            </a:r>
            <a:r>
              <a:rPr lang="en-US" dirty="0">
                <a:solidFill>
                  <a:srgbClr val="FF0000"/>
                </a:solidFill>
              </a:rPr>
              <a:t> Singleton &amp;);  // intentionally undefined</a:t>
            </a:r>
          </a:p>
          <a:p>
            <a:pPr marL="0" indent="0">
              <a:buNone/>
            </a:pPr>
            <a:r>
              <a:rPr lang="en-US" dirty="0">
                <a:solidFill>
                  <a:srgbClr val="FF0000"/>
                </a:solidFill>
              </a:rPr>
              <a:t>        Singleton &amp; operator= (</a:t>
            </a:r>
            <a:r>
              <a:rPr lang="en-US" dirty="0" err="1">
                <a:solidFill>
                  <a:srgbClr val="FF0000"/>
                </a:solidFill>
              </a:rPr>
              <a:t>const</a:t>
            </a:r>
            <a:r>
              <a:rPr lang="en-US" dirty="0">
                <a:solidFill>
                  <a:srgbClr val="FF0000"/>
                </a:solidFill>
              </a:rPr>
              <a:t> Singleton &amp;); // intentionally</a:t>
            </a:r>
          </a:p>
          <a:p>
            <a:pPr marL="0" indent="0">
              <a:buNone/>
            </a:pPr>
            <a:r>
              <a:rPr lang="en-US" dirty="0">
                <a:solidFill>
                  <a:srgbClr val="FF0000"/>
                </a:solidFill>
              </a:rPr>
              <a:t>    public:</a:t>
            </a:r>
          </a:p>
          <a:p>
            <a:pPr marL="0" indent="0">
              <a:buNone/>
            </a:pPr>
            <a:r>
              <a:rPr lang="en-US" dirty="0">
                <a:solidFill>
                  <a:srgbClr val="FF0000"/>
                </a:solidFill>
              </a:rPr>
              <a:t>        static Singleton &amp;</a:t>
            </a:r>
            <a:r>
              <a:rPr lang="en-US" dirty="0" err="1">
                <a:solidFill>
                  <a:srgbClr val="FF0000"/>
                </a:solidFill>
              </a:rPr>
              <a:t>getInstance</a:t>
            </a:r>
            <a:r>
              <a:rPr lang="en-US" dirty="0">
                <a:solidFill>
                  <a:srgbClr val="FF0000"/>
                </a:solidFill>
              </a:rPr>
              <a:t>(){ return </a:t>
            </a:r>
            <a:r>
              <a:rPr lang="en-US" dirty="0" err="1">
                <a:solidFill>
                  <a:srgbClr val="FF0000"/>
                </a:solidFill>
              </a:rPr>
              <a:t>oneandonly</a:t>
            </a:r>
            <a:r>
              <a:rPr lang="en-US" dirty="0">
                <a:solidFill>
                  <a:srgbClr val="FF0000"/>
                </a:solidFill>
              </a:rPr>
              <a:t>; };</a:t>
            </a:r>
          </a:p>
          <a:p>
            <a:pPr marL="0" indent="0">
              <a:buNone/>
            </a:pPr>
            <a:r>
              <a:rPr lang="en-US" dirty="0">
                <a:solidFill>
                  <a:srgbClr val="FF0000"/>
                </a:solidFill>
              </a:rPr>
              <a:t>}</a:t>
            </a:r>
          </a:p>
          <a:p>
            <a:pPr marL="0" indent="0">
              <a:buNone/>
            </a:pPr>
            <a:endParaRPr lang="en-US" dirty="0"/>
          </a:p>
        </p:txBody>
      </p:sp>
    </p:spTree>
    <p:extLst>
      <p:ext uri="{BB962C8B-B14F-4D97-AF65-F5344CB8AC3E}">
        <p14:creationId xmlns:p14="http://schemas.microsoft.com/office/powerpoint/2010/main" val="3865768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Singleton in Java</a:t>
            </a:r>
            <a:endParaRPr lang="en-US" dirty="0">
              <a:solidFill>
                <a:schemeClr val="tx1"/>
              </a:solidFill>
            </a:endParaRPr>
          </a:p>
        </p:txBody>
      </p:sp>
      <p:sp>
        <p:nvSpPr>
          <p:cNvPr id="3" name="Content Placeholder 2"/>
          <p:cNvSpPr>
            <a:spLocks noGrp="1"/>
          </p:cNvSpPr>
          <p:nvPr>
            <p:ph idx="1"/>
          </p:nvPr>
        </p:nvSpPr>
        <p:spPr/>
        <p:txBody>
          <a:bodyPr/>
          <a:lstStyle/>
          <a:p>
            <a:pPr marL="0" indent="0">
              <a:buNone/>
            </a:pPr>
            <a:r>
              <a:rPr lang="en-US" sz="2000" dirty="0">
                <a:solidFill>
                  <a:srgbClr val="FF0000"/>
                </a:solidFill>
              </a:rPr>
              <a:t>public class Singleton </a:t>
            </a:r>
            <a:endParaRPr lang="en-US" sz="2000" dirty="0" smtClean="0">
              <a:solidFill>
                <a:srgbClr val="FF0000"/>
              </a:solidFill>
            </a:endParaRPr>
          </a:p>
          <a:p>
            <a:pPr marL="0" indent="0">
              <a:buNone/>
            </a:pPr>
            <a:r>
              <a:rPr lang="en-US" sz="2000" dirty="0" smtClean="0">
                <a:solidFill>
                  <a:srgbClr val="FF0000"/>
                </a:solidFill>
              </a:rPr>
              <a:t>{</a:t>
            </a:r>
            <a:endParaRPr lang="en-US" sz="2000" dirty="0">
              <a:solidFill>
                <a:srgbClr val="FF0000"/>
              </a:solidFill>
            </a:endParaRPr>
          </a:p>
          <a:p>
            <a:pPr marL="0" indent="0">
              <a:buNone/>
            </a:pPr>
            <a:r>
              <a:rPr lang="en-US" sz="2000" dirty="0">
                <a:solidFill>
                  <a:srgbClr val="FF0000"/>
                </a:solidFill>
              </a:rPr>
              <a:t>   private static final Singleton </a:t>
            </a:r>
            <a:r>
              <a:rPr lang="en-US" sz="2000" dirty="0" err="1">
                <a:solidFill>
                  <a:srgbClr val="FF0000"/>
                </a:solidFill>
              </a:rPr>
              <a:t>oneandonly</a:t>
            </a:r>
            <a:r>
              <a:rPr lang="en-US" sz="2000" dirty="0">
                <a:solidFill>
                  <a:srgbClr val="FF0000"/>
                </a:solidFill>
              </a:rPr>
              <a:t> = new Singleton(); </a:t>
            </a:r>
          </a:p>
          <a:p>
            <a:pPr marL="0" indent="0">
              <a:buNone/>
            </a:pPr>
            <a:r>
              <a:rPr lang="en-US" sz="2000" dirty="0">
                <a:solidFill>
                  <a:srgbClr val="FF0000"/>
                </a:solidFill>
              </a:rPr>
              <a:t>   private Singleton() {} // Outside cannot create a Singleton</a:t>
            </a:r>
          </a:p>
          <a:p>
            <a:pPr marL="0" indent="0">
              <a:buNone/>
            </a:pPr>
            <a:r>
              <a:rPr lang="en-US" sz="2000" dirty="0">
                <a:solidFill>
                  <a:srgbClr val="FF0000"/>
                </a:solidFill>
              </a:rPr>
              <a:t>   public static Singleton </a:t>
            </a:r>
            <a:r>
              <a:rPr lang="en-US" sz="2000" dirty="0" err="1">
                <a:solidFill>
                  <a:srgbClr val="FF0000"/>
                </a:solidFill>
              </a:rPr>
              <a:t>getInstance</a:t>
            </a:r>
            <a:r>
              <a:rPr lang="en-US" sz="2000" dirty="0">
                <a:solidFill>
                  <a:srgbClr val="FF0000"/>
                </a:solidFill>
              </a:rPr>
              <a:t>() { return </a:t>
            </a:r>
            <a:r>
              <a:rPr lang="en-US" sz="2000" dirty="0" err="1">
                <a:solidFill>
                  <a:srgbClr val="FF0000"/>
                </a:solidFill>
              </a:rPr>
              <a:t>oneandonly</a:t>
            </a:r>
            <a:r>
              <a:rPr lang="en-US" sz="2000" dirty="0">
                <a:solidFill>
                  <a:srgbClr val="FF0000"/>
                </a:solidFill>
              </a:rPr>
              <a:t>; }</a:t>
            </a:r>
          </a:p>
          <a:p>
            <a:pPr marL="0" indent="0">
              <a:buNone/>
            </a:pPr>
            <a:r>
              <a:rPr lang="en-US" sz="2000" dirty="0">
                <a:solidFill>
                  <a:srgbClr val="FF0000"/>
                </a:solidFill>
              </a:rPr>
              <a:t>}</a:t>
            </a:r>
          </a:p>
          <a:p>
            <a:pPr marL="0" indent="0">
              <a:buNone/>
            </a:pPr>
            <a:endParaRPr lang="en-US" dirty="0"/>
          </a:p>
        </p:txBody>
      </p:sp>
    </p:spTree>
    <p:extLst>
      <p:ext uri="{BB962C8B-B14F-4D97-AF65-F5344CB8AC3E}">
        <p14:creationId xmlns:p14="http://schemas.microsoft.com/office/powerpoint/2010/main" val="6928623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solidFill>
              </a:rPr>
              <a:t>Singleton in C#</a:t>
            </a:r>
            <a:endParaRPr lang="en-US" dirty="0">
              <a:solidFill>
                <a:schemeClr val="tx1"/>
              </a:solidFill>
            </a:endParaRPr>
          </a:p>
        </p:txBody>
      </p:sp>
      <p:sp>
        <p:nvSpPr>
          <p:cNvPr id="3" name="Content Placeholder 2"/>
          <p:cNvSpPr>
            <a:spLocks noGrp="1"/>
          </p:cNvSpPr>
          <p:nvPr>
            <p:ph idx="1"/>
          </p:nvPr>
        </p:nvSpPr>
        <p:spPr/>
        <p:txBody>
          <a:bodyPr/>
          <a:lstStyle/>
          <a:p>
            <a:pPr marL="0" indent="0">
              <a:buNone/>
            </a:pPr>
            <a:r>
              <a:rPr lang="en-US" sz="2000" dirty="0">
                <a:solidFill>
                  <a:srgbClr val="FF0000"/>
                </a:solidFill>
              </a:rPr>
              <a:t>public sealed class Singleton</a:t>
            </a:r>
          </a:p>
          <a:p>
            <a:pPr marL="0" indent="0">
              <a:buNone/>
            </a:pPr>
            <a:r>
              <a:rPr lang="en-US" sz="2000" dirty="0">
                <a:solidFill>
                  <a:srgbClr val="FF0000"/>
                </a:solidFill>
              </a:rPr>
              <a:t>{</a:t>
            </a:r>
          </a:p>
          <a:p>
            <a:pPr marL="0" indent="0">
              <a:buNone/>
            </a:pPr>
            <a:r>
              <a:rPr lang="en-US" sz="2000" dirty="0">
                <a:solidFill>
                  <a:srgbClr val="FF0000"/>
                </a:solidFill>
              </a:rPr>
              <a:t>    private static </a:t>
            </a:r>
            <a:r>
              <a:rPr lang="en-US" sz="2000" dirty="0" err="1">
                <a:solidFill>
                  <a:srgbClr val="FF0000"/>
                </a:solidFill>
              </a:rPr>
              <a:t>readonly</a:t>
            </a:r>
            <a:r>
              <a:rPr lang="en-US" sz="2000" dirty="0">
                <a:solidFill>
                  <a:srgbClr val="FF0000"/>
                </a:solidFill>
              </a:rPr>
              <a:t> Singleton </a:t>
            </a:r>
            <a:r>
              <a:rPr lang="en-US" sz="2000" dirty="0" err="1">
                <a:solidFill>
                  <a:srgbClr val="FF0000"/>
                </a:solidFill>
              </a:rPr>
              <a:t>oneandonly</a:t>
            </a:r>
            <a:r>
              <a:rPr lang="en-US" sz="2000" dirty="0">
                <a:solidFill>
                  <a:srgbClr val="FF0000"/>
                </a:solidFill>
              </a:rPr>
              <a:t> = new Singleton();</a:t>
            </a:r>
          </a:p>
          <a:p>
            <a:pPr marL="0" indent="0">
              <a:buNone/>
            </a:pPr>
            <a:r>
              <a:rPr lang="en-US" sz="2000" dirty="0">
                <a:solidFill>
                  <a:srgbClr val="FF0000"/>
                </a:solidFill>
              </a:rPr>
              <a:t>    private Singleton() { }</a:t>
            </a:r>
          </a:p>
          <a:p>
            <a:pPr marL="0" indent="0">
              <a:buNone/>
            </a:pPr>
            <a:r>
              <a:rPr lang="en-US" sz="2000" dirty="0">
                <a:solidFill>
                  <a:srgbClr val="FF0000"/>
                </a:solidFill>
              </a:rPr>
              <a:t>    public static Singleton Instance{ get{ return </a:t>
            </a:r>
            <a:r>
              <a:rPr lang="en-US" sz="2000" dirty="0" err="1">
                <a:solidFill>
                  <a:srgbClr val="FF0000"/>
                </a:solidFill>
              </a:rPr>
              <a:t>oneandonly</a:t>
            </a:r>
            <a:r>
              <a:rPr lang="en-US" sz="2000" dirty="0">
                <a:solidFill>
                  <a:srgbClr val="FF0000"/>
                </a:solidFill>
              </a:rPr>
              <a:t>;} }</a:t>
            </a:r>
          </a:p>
          <a:p>
            <a:pPr marL="0" indent="0">
              <a:buNone/>
            </a:pPr>
            <a:r>
              <a:rPr lang="en-US" sz="2000" dirty="0">
                <a:solidFill>
                  <a:srgbClr val="FF0000"/>
                </a:solidFill>
              </a:rPr>
              <a:t>}</a:t>
            </a:r>
          </a:p>
          <a:p>
            <a:pPr marL="0" indent="0">
              <a:buNone/>
            </a:pPr>
            <a:endParaRPr lang="en-US" dirty="0"/>
          </a:p>
        </p:txBody>
      </p:sp>
    </p:spTree>
    <p:extLst>
      <p:ext uri="{BB962C8B-B14F-4D97-AF65-F5344CB8AC3E}">
        <p14:creationId xmlns:p14="http://schemas.microsoft.com/office/powerpoint/2010/main" val="3345368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Factory pattern</a:t>
            </a:r>
            <a:endParaRPr lang="en-US" dirty="0"/>
          </a:p>
        </p:txBody>
      </p:sp>
      <p:sp>
        <p:nvSpPr>
          <p:cNvPr id="3" name="Content Placeholder 2"/>
          <p:cNvSpPr>
            <a:spLocks noGrp="1"/>
          </p:cNvSpPr>
          <p:nvPr>
            <p:ph idx="1"/>
          </p:nvPr>
        </p:nvSpPr>
        <p:spPr/>
        <p:txBody>
          <a:bodyPr>
            <a:normAutofit/>
          </a:bodyPr>
          <a:lstStyle/>
          <a:p>
            <a:r>
              <a:rPr lang="en-US" dirty="0"/>
              <a:t>The </a:t>
            </a:r>
            <a:r>
              <a:rPr lang="en-US" b="1" dirty="0"/>
              <a:t>factory method pattern</a:t>
            </a:r>
            <a:r>
              <a:rPr lang="en-US" dirty="0"/>
              <a:t> is an object-oriented design pattern to implement the concept of factories.</a:t>
            </a:r>
          </a:p>
          <a:p>
            <a:endParaRPr lang="en-US" dirty="0" smtClean="0"/>
          </a:p>
          <a:p>
            <a:r>
              <a:rPr lang="en-US" dirty="0" smtClean="0"/>
              <a:t>Like </a:t>
            </a:r>
            <a:r>
              <a:rPr lang="en-US" dirty="0"/>
              <a:t>other creational patterns, it deals with the problem of creating objects (products) without specifying the exact class of object that will be created. The factory method design pattern handles this problem by defining a separate method for creating the objects, which subclasses can then override to specify the derived type of product that will be created.</a:t>
            </a:r>
          </a:p>
          <a:p>
            <a:endParaRPr lang="en-US" dirty="0" smtClean="0"/>
          </a:p>
          <a:p>
            <a:endParaRPr lang="en-US" dirty="0"/>
          </a:p>
        </p:txBody>
      </p:sp>
    </p:spTree>
    <p:extLst>
      <p:ext uri="{BB962C8B-B14F-4D97-AF65-F5344CB8AC3E}">
        <p14:creationId xmlns:p14="http://schemas.microsoft.com/office/powerpoint/2010/main" val="1830186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complex numbers</a:t>
            </a:r>
            <a:endParaRPr lang="en-US" dirty="0"/>
          </a:p>
        </p:txBody>
      </p:sp>
      <p:sp>
        <p:nvSpPr>
          <p:cNvPr id="3" name="Content Placeholder 2"/>
          <p:cNvSpPr>
            <a:spLocks noGrp="1"/>
          </p:cNvSpPr>
          <p:nvPr>
            <p:ph idx="1"/>
          </p:nvPr>
        </p:nvSpPr>
        <p:spPr/>
        <p:txBody>
          <a:bodyPr/>
          <a:lstStyle/>
          <a:p>
            <a:r>
              <a:rPr lang="en-US" dirty="0"/>
              <a:t>In this example, a complex number which has a real and imaginary part can be created with exactly those two values. It can also be created with polar coordinates (length and angle).  </a:t>
            </a:r>
          </a:p>
          <a:p>
            <a:endParaRPr lang="en-US" dirty="0"/>
          </a:p>
          <a:p>
            <a:r>
              <a:rPr lang="en-US" dirty="0"/>
              <a:t>Here we seek to allow the creator of the object to come to our class (factory) and create the object any way they want.  But what we don’t allow is the way we choose to internally create them and so we make the constructor private. </a:t>
            </a:r>
          </a:p>
          <a:p>
            <a:endParaRPr lang="en-US" dirty="0"/>
          </a:p>
        </p:txBody>
      </p:sp>
    </p:spTree>
    <p:extLst>
      <p:ext uri="{BB962C8B-B14F-4D97-AF65-F5344CB8AC3E}">
        <p14:creationId xmlns:p14="http://schemas.microsoft.com/office/powerpoint/2010/main" val="38284200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Factory code for complex numbers</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dirty="0"/>
              <a:t>class Complex </a:t>
            </a:r>
          </a:p>
          <a:p>
            <a:pPr marL="0" indent="0">
              <a:buNone/>
            </a:pPr>
            <a:r>
              <a:rPr lang="en-US" dirty="0"/>
              <a:t>{</a:t>
            </a:r>
          </a:p>
          <a:p>
            <a:pPr marL="0" indent="0">
              <a:buNone/>
            </a:pPr>
            <a:r>
              <a:rPr lang="en-US" dirty="0"/>
              <a:t>     public static Complex </a:t>
            </a:r>
            <a:r>
              <a:rPr lang="en-US" dirty="0" err="1"/>
              <a:t>fromCartesian</a:t>
            </a:r>
            <a:r>
              <a:rPr lang="en-US" dirty="0"/>
              <a:t>(double real, double </a:t>
            </a:r>
            <a:r>
              <a:rPr lang="en-US" dirty="0" err="1"/>
              <a:t>imag</a:t>
            </a:r>
            <a:r>
              <a:rPr lang="en-US" dirty="0"/>
              <a:t>) </a:t>
            </a:r>
          </a:p>
          <a:p>
            <a:pPr marL="0" indent="0">
              <a:buNone/>
            </a:pPr>
            <a:r>
              <a:rPr lang="en-US" dirty="0"/>
              <a:t>     {</a:t>
            </a:r>
          </a:p>
          <a:p>
            <a:pPr marL="0" indent="0">
              <a:buNone/>
            </a:pPr>
            <a:r>
              <a:rPr lang="en-US" dirty="0"/>
              <a:t>         return new Complex(real, </a:t>
            </a:r>
            <a:r>
              <a:rPr lang="en-US" dirty="0" err="1"/>
              <a:t>imag</a:t>
            </a:r>
            <a:r>
              <a:rPr lang="en-US" dirty="0"/>
              <a:t>);</a:t>
            </a:r>
          </a:p>
          <a:p>
            <a:pPr marL="0" indent="0">
              <a:buNone/>
            </a:pPr>
            <a:r>
              <a:rPr lang="en-US" dirty="0"/>
              <a:t>     }</a:t>
            </a:r>
          </a:p>
          <a:p>
            <a:pPr marL="0" indent="0">
              <a:buNone/>
            </a:pPr>
            <a:r>
              <a:rPr lang="en-US" dirty="0"/>
              <a:t> </a:t>
            </a:r>
          </a:p>
          <a:p>
            <a:pPr marL="0" indent="0">
              <a:buNone/>
            </a:pPr>
            <a:r>
              <a:rPr lang="en-US" dirty="0"/>
              <a:t>     public static Complex </a:t>
            </a:r>
            <a:r>
              <a:rPr lang="en-US" dirty="0" err="1"/>
              <a:t>fromPolar</a:t>
            </a:r>
            <a:r>
              <a:rPr lang="en-US" dirty="0"/>
              <a:t>(double modulus, double angle) </a:t>
            </a:r>
            <a:endParaRPr lang="en-US" dirty="0" smtClean="0"/>
          </a:p>
          <a:p>
            <a:pPr marL="0" indent="0">
              <a:buNone/>
            </a:pPr>
            <a:r>
              <a:rPr lang="en-US" dirty="0" smtClean="0"/>
              <a:t>     {</a:t>
            </a:r>
            <a:endParaRPr lang="en-US" dirty="0"/>
          </a:p>
          <a:p>
            <a:pPr marL="0" indent="0">
              <a:buNone/>
            </a:pPr>
            <a:r>
              <a:rPr lang="en-US" dirty="0"/>
              <a:t>         return new Complex(modulus * </a:t>
            </a:r>
            <a:r>
              <a:rPr lang="en-US" dirty="0" err="1"/>
              <a:t>cos</a:t>
            </a:r>
            <a:r>
              <a:rPr lang="en-US" dirty="0"/>
              <a:t>(angle), </a:t>
            </a:r>
          </a:p>
          <a:p>
            <a:pPr marL="0" indent="0">
              <a:buNone/>
            </a:pPr>
            <a:r>
              <a:rPr lang="en-US" dirty="0"/>
              <a:t>                            modulus * sin(angle));</a:t>
            </a:r>
          </a:p>
          <a:p>
            <a:pPr marL="0" indent="0">
              <a:buNone/>
            </a:pPr>
            <a:r>
              <a:rPr lang="en-US" dirty="0"/>
              <a:t>     }</a:t>
            </a:r>
          </a:p>
          <a:p>
            <a:pPr marL="0" indent="0">
              <a:buNone/>
            </a:pPr>
            <a:r>
              <a:rPr lang="en-US" dirty="0"/>
              <a:t> </a:t>
            </a:r>
          </a:p>
          <a:p>
            <a:pPr marL="0" indent="0">
              <a:buNone/>
            </a:pPr>
            <a:r>
              <a:rPr lang="en-US" dirty="0"/>
              <a:t>     private Complex(double a, double b) {…however we want}</a:t>
            </a:r>
          </a:p>
          <a:p>
            <a:pPr marL="0" indent="0">
              <a:buNone/>
            </a:pPr>
            <a:r>
              <a:rPr lang="en-US" dirty="0"/>
              <a:t>     private double real;</a:t>
            </a:r>
          </a:p>
          <a:p>
            <a:pPr marL="0" indent="0">
              <a:buNone/>
            </a:pPr>
            <a:r>
              <a:rPr lang="en-US" dirty="0"/>
              <a:t>     private double imaginary;</a:t>
            </a:r>
          </a:p>
          <a:p>
            <a:pPr marL="0" indent="0">
              <a:buNone/>
            </a:pPr>
            <a:r>
              <a:rPr lang="en-US" dirty="0"/>
              <a:t>}</a:t>
            </a:r>
          </a:p>
          <a:p>
            <a:pPr marL="0" indent="0">
              <a:buNone/>
            </a:pPr>
            <a:r>
              <a:rPr lang="en-US" dirty="0"/>
              <a:t> </a:t>
            </a:r>
          </a:p>
          <a:p>
            <a:pPr marL="0" indent="0">
              <a:buNone/>
            </a:pPr>
            <a:r>
              <a:rPr lang="en-US" dirty="0"/>
              <a:t> Complex c = </a:t>
            </a:r>
            <a:r>
              <a:rPr lang="en-US" dirty="0" err="1"/>
              <a:t>Complex.fromPolar</a:t>
            </a:r>
            <a:r>
              <a:rPr lang="en-US" dirty="0"/>
              <a:t>(1, pi);</a:t>
            </a:r>
          </a:p>
          <a:p>
            <a:pPr marL="0" indent="0">
              <a:buNone/>
            </a:pPr>
            <a:endParaRPr lang="en-US" dirty="0"/>
          </a:p>
        </p:txBody>
      </p:sp>
    </p:spTree>
    <p:extLst>
      <p:ext uri="{BB962C8B-B14F-4D97-AF65-F5344CB8AC3E}">
        <p14:creationId xmlns:p14="http://schemas.microsoft.com/office/powerpoint/2010/main" val="42477202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47</TotalTime>
  <Words>855</Words>
  <Application>Microsoft Office PowerPoint</Application>
  <PresentationFormat>On-screen Show (4:3)</PresentationFormat>
  <Paragraphs>102</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Clarity</vt:lpstr>
      <vt:lpstr>Design Patterns</vt:lpstr>
      <vt:lpstr>Design Patterns</vt:lpstr>
      <vt:lpstr>Singleton Design Pattern</vt:lpstr>
      <vt:lpstr>Singleton in C++</vt:lpstr>
      <vt:lpstr>Singleton in Java</vt:lpstr>
      <vt:lpstr>Singleton in C#</vt:lpstr>
      <vt:lpstr>Factory pattern</vt:lpstr>
      <vt:lpstr>Example) complex numbers</vt:lpstr>
      <vt:lpstr>Factory code for complex numbers</vt:lpstr>
      <vt:lpstr>Adapter Pattern</vt:lpstr>
      <vt:lpstr>Example : lines and rectangles (1 of 2)</vt:lpstr>
      <vt:lpstr>Example : lines and rectangles (1 of 2)</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 Patterns</dc:title>
  <dc:creator>Byrne, William</dc:creator>
  <cp:lastModifiedBy>Information Management</cp:lastModifiedBy>
  <cp:revision>5</cp:revision>
  <dcterms:created xsi:type="dcterms:W3CDTF">2006-08-16T00:00:00Z</dcterms:created>
  <dcterms:modified xsi:type="dcterms:W3CDTF">2011-12-08T22:47:39Z</dcterms:modified>
</cp:coreProperties>
</file>