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1" r:id="rId4"/>
    <p:sldId id="260" r:id="rId5"/>
    <p:sldId id="257" r:id="rId6"/>
    <p:sldId id="258" r:id="rId7"/>
    <p:sldId id="270" r:id="rId8"/>
    <p:sldId id="269" r:id="rId9"/>
    <p:sldId id="268" r:id="rId10"/>
    <p:sldId id="27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Java Generics</a:t>
            </a:r>
            <a:br>
              <a:rPr lang="en-US" dirty="0" smtClean="0"/>
            </a:br>
            <a:r>
              <a:rPr lang="en-US" dirty="0" smtClean="0"/>
              <a:t>And collections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Generic Methods</a:t>
            </a:r>
            <a:r>
              <a:rPr lang="en-US" dirty="0"/>
              <a:t> </a:t>
            </a:r>
            <a:r>
              <a:rPr lang="en-US" dirty="0" smtClean="0"/>
              <a:t>and Classes</a:t>
            </a:r>
          </a:p>
          <a:p>
            <a:r>
              <a:rPr lang="en-US" dirty="0" smtClean="0"/>
              <a:t>Java Collections – List, Sets and Maps</a:t>
            </a:r>
          </a:p>
          <a:p>
            <a:r>
              <a:rPr lang="en-US" dirty="0" smtClean="0"/>
              <a:t>Iterators and </a:t>
            </a:r>
            <a:r>
              <a:rPr lang="en-US" dirty="0" err="1" smtClean="0"/>
              <a:t>compareTo</a:t>
            </a:r>
            <a:r>
              <a:rPr lang="en-US" dirty="0" smtClean="0"/>
              <a:t>()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Iterators and Iterating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or (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= 0: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&lt; 10;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++)   //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is an iterator of type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{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// do stuff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 err="1" smtClean="0">
                <a:solidFill>
                  <a:srgbClr val="0070C0"/>
                </a:solidFill>
              </a:rPr>
              <a:t>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=0;                              // I is an iterator of type 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w</a:t>
            </a:r>
            <a:r>
              <a:rPr lang="en-US" dirty="0" smtClean="0">
                <a:solidFill>
                  <a:srgbClr val="0070C0"/>
                </a:solidFill>
              </a:rPr>
              <a:t>hile (I &lt; 10)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// do stuff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en-US" dirty="0" err="1" smtClean="0">
                <a:solidFill>
                  <a:srgbClr val="0070C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 = i+1;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What if you wanted to iterate through a linked list? </a:t>
            </a:r>
          </a:p>
          <a:p>
            <a:pPr marL="0" indent="0">
              <a:buNone/>
            </a:pPr>
            <a:r>
              <a:rPr lang="en-US" dirty="0" smtClean="0"/>
              <a:t>What would be the iterator’s type?  </a:t>
            </a:r>
            <a:r>
              <a:rPr lang="en-US" dirty="0" err="1" smtClean="0"/>
              <a:t>int</a:t>
            </a:r>
            <a:r>
              <a:rPr lang="en-US" dirty="0" smtClean="0"/>
              <a:t>?  What it the next?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List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String </a:t>
            </a:r>
            <a:r>
              <a:rPr lang="en-US" dirty="0"/>
              <a:t>string1 = </a:t>
            </a:r>
            <a:r>
              <a:rPr lang="en-US" dirty="0" smtClean="0"/>
              <a:t>“first </a:t>
            </a:r>
            <a:r>
              <a:rPr lang="en-US" dirty="0"/>
              <a:t>string</a:t>
            </a:r>
            <a:r>
              <a:rPr lang="en-US" dirty="0" smtClean="0"/>
              <a:t>";</a:t>
            </a:r>
          </a:p>
          <a:p>
            <a:pPr marL="0" indent="0">
              <a:buNone/>
            </a:pPr>
            <a:r>
              <a:rPr lang="en-US" dirty="0"/>
              <a:t>String </a:t>
            </a:r>
            <a:r>
              <a:rPr lang="en-US" dirty="0" smtClean="0"/>
              <a:t>string2 </a:t>
            </a:r>
            <a:r>
              <a:rPr lang="en-US" dirty="0"/>
              <a:t>= </a:t>
            </a:r>
            <a:r>
              <a:rPr lang="en-US" dirty="0" smtClean="0"/>
              <a:t>“second </a:t>
            </a:r>
            <a:r>
              <a:rPr lang="en-US" dirty="0"/>
              <a:t>string</a:t>
            </a:r>
            <a:r>
              <a:rPr lang="en-US" dirty="0" smtClean="0"/>
              <a:t>";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List&lt;String&gt; list = new </a:t>
            </a:r>
            <a:r>
              <a:rPr lang="en-US" dirty="0" err="1"/>
              <a:t>ArrayList</a:t>
            </a:r>
            <a:r>
              <a:rPr lang="en-US" dirty="0"/>
              <a:t>&lt;String</a:t>
            </a:r>
            <a:r>
              <a:rPr lang="en-US" dirty="0" smtClean="0"/>
              <a:t>&gt;;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list.add</a:t>
            </a:r>
            <a:r>
              <a:rPr lang="en-US" dirty="0"/>
              <a:t>(string1);</a:t>
            </a:r>
          </a:p>
          <a:p>
            <a:pPr marL="0" indent="0">
              <a:buNone/>
            </a:pPr>
            <a:r>
              <a:rPr lang="en-US" dirty="0" err="1" smtClean="0"/>
              <a:t>list.add</a:t>
            </a:r>
            <a:r>
              <a:rPr lang="en-US" dirty="0" smtClean="0"/>
              <a:t>(string2);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Iterator&lt;String&gt; iterator = </a:t>
            </a:r>
            <a:r>
              <a:rPr lang="en-US" dirty="0" err="1"/>
              <a:t>list.iterator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 err="1"/>
              <a:t>iterator.hasNext</a:t>
            </a:r>
            <a:r>
              <a:rPr lang="en-US" dirty="0" smtClean="0"/>
              <a:t>())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System.out.println</a:t>
            </a:r>
            <a:r>
              <a:rPr lang="en-US" dirty="0" smtClean="0"/>
              <a:t>(</a:t>
            </a:r>
            <a:r>
              <a:rPr lang="en-US" dirty="0" err="1" smtClean="0"/>
              <a:t>someString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String </a:t>
            </a:r>
            <a:r>
              <a:rPr lang="en-US" dirty="0" err="1"/>
              <a:t>someString</a:t>
            </a:r>
            <a:r>
              <a:rPr lang="en-US" dirty="0"/>
              <a:t> = </a:t>
            </a:r>
            <a:r>
              <a:rPr lang="en-US" dirty="0" err="1"/>
              <a:t>iterator.next</a:t>
            </a:r>
            <a:r>
              <a:rPr lang="en-US" dirty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5439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Set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Set&lt;String</a:t>
            </a:r>
            <a:r>
              <a:rPr lang="en-US" dirty="0"/>
              <a:t>&gt; set = new </a:t>
            </a:r>
            <a:r>
              <a:rPr lang="en-US" dirty="0" err="1"/>
              <a:t>HashSet</a:t>
            </a:r>
            <a:r>
              <a:rPr lang="en-US" dirty="0"/>
              <a:t>&lt;String&gt;;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String string1 = "a string";</a:t>
            </a:r>
          </a:p>
          <a:p>
            <a:pPr marL="0" indent="0">
              <a:buNone/>
            </a:pPr>
            <a:r>
              <a:rPr lang="en-US" dirty="0" err="1"/>
              <a:t>set.add</a:t>
            </a:r>
            <a:r>
              <a:rPr lang="en-US" dirty="0"/>
              <a:t>(string1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Iterator&lt;String&gt; iterator = </a:t>
            </a:r>
            <a:r>
              <a:rPr lang="en-US" dirty="0" err="1"/>
              <a:t>set.iterator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 err="1"/>
              <a:t>iterator.hasNext</a:t>
            </a:r>
            <a:r>
              <a:rPr lang="en-US" dirty="0" smtClean="0"/>
              <a:t>())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String </a:t>
            </a:r>
            <a:r>
              <a:rPr lang="en-US" dirty="0" err="1"/>
              <a:t>aString</a:t>
            </a:r>
            <a:r>
              <a:rPr lang="en-US" dirty="0"/>
              <a:t> = </a:t>
            </a:r>
            <a:r>
              <a:rPr lang="en-US" dirty="0" err="1"/>
              <a:t>iterator.next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43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Map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Map&lt;Integer, String&gt; map = new </a:t>
            </a:r>
            <a:r>
              <a:rPr lang="en-US" dirty="0" err="1"/>
              <a:t>HashMap</a:t>
            </a:r>
            <a:r>
              <a:rPr lang="en-US" dirty="0"/>
              <a:t>&lt;Integer, String&gt;;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Integer key1   = new Integer(123);</a:t>
            </a:r>
          </a:p>
          <a:p>
            <a:pPr marL="0" indent="0">
              <a:buNone/>
            </a:pPr>
            <a:r>
              <a:rPr lang="en-US" dirty="0"/>
              <a:t>String  value1 = "value 1";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map.put</a:t>
            </a:r>
            <a:r>
              <a:rPr lang="en-US" dirty="0"/>
              <a:t>(key1, value1);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String value1_1 = </a:t>
            </a:r>
            <a:r>
              <a:rPr lang="en-US" dirty="0" err="1"/>
              <a:t>map.get</a:t>
            </a:r>
            <a:r>
              <a:rPr lang="en-US" dirty="0"/>
              <a:t>(key1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Iterator&lt;Integer&gt; </a:t>
            </a:r>
            <a:r>
              <a:rPr lang="en-US" dirty="0" err="1"/>
              <a:t>keyIterator</a:t>
            </a:r>
            <a:r>
              <a:rPr lang="en-US" dirty="0"/>
              <a:t>   = </a:t>
            </a:r>
            <a:r>
              <a:rPr lang="en-US" dirty="0" err="1"/>
              <a:t>map.keySet</a:t>
            </a:r>
            <a:r>
              <a:rPr lang="en-US" dirty="0"/>
              <a:t>().iterator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 err="1"/>
              <a:t>keyIterator.hasNext</a:t>
            </a:r>
            <a:r>
              <a:rPr lang="en-US" dirty="0"/>
              <a:t>()){</a:t>
            </a:r>
          </a:p>
          <a:p>
            <a:pPr marL="0" indent="0">
              <a:buNone/>
            </a:pPr>
            <a:r>
              <a:rPr lang="en-US" dirty="0"/>
              <a:t>  Integer </a:t>
            </a:r>
            <a:r>
              <a:rPr lang="en-US" dirty="0" err="1"/>
              <a:t>aKey</a:t>
            </a:r>
            <a:r>
              <a:rPr lang="en-US" dirty="0"/>
              <a:t>   = </a:t>
            </a:r>
            <a:r>
              <a:rPr lang="en-US" dirty="0" err="1"/>
              <a:t>iterator.next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String  </a:t>
            </a:r>
            <a:r>
              <a:rPr lang="en-US" dirty="0" err="1"/>
              <a:t>aValue</a:t>
            </a:r>
            <a:r>
              <a:rPr lang="en-US" dirty="0"/>
              <a:t> = </a:t>
            </a:r>
            <a:r>
              <a:rPr lang="en-US" dirty="0" err="1"/>
              <a:t>map.get</a:t>
            </a:r>
            <a:r>
              <a:rPr lang="en-US" dirty="0"/>
              <a:t>(</a:t>
            </a:r>
            <a:r>
              <a:rPr lang="en-US" dirty="0" err="1"/>
              <a:t>aKey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1889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Collections Hierarchy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600200"/>
            <a:ext cx="6400800" cy="4876800"/>
          </a:xfrm>
        </p:spPr>
      </p:pic>
    </p:spTree>
    <p:extLst>
      <p:ext uri="{BB962C8B-B14F-4D97-AF65-F5344CB8AC3E}">
        <p14:creationId xmlns:p14="http://schemas.microsoft.com/office/powerpoint/2010/main" val="331320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List </a:t>
            </a:r>
            <a:r>
              <a:rPr lang="en-US" dirty="0" err="1"/>
              <a:t>listA</a:t>
            </a:r>
            <a:r>
              <a:rPr lang="en-US" dirty="0"/>
              <a:t> = new </a:t>
            </a:r>
            <a:r>
              <a:rPr lang="en-US" dirty="0" err="1"/>
              <a:t>ArrayList</a:t>
            </a:r>
            <a:r>
              <a:rPr lang="en-US" dirty="0"/>
              <a:t>();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listA.add</a:t>
            </a:r>
            <a:r>
              <a:rPr lang="en-US" dirty="0"/>
              <a:t>("element 0");</a:t>
            </a:r>
          </a:p>
          <a:p>
            <a:pPr marL="0" indent="0">
              <a:buNone/>
            </a:pPr>
            <a:r>
              <a:rPr lang="en-US" dirty="0" err="1"/>
              <a:t>listA.add</a:t>
            </a:r>
            <a:r>
              <a:rPr lang="en-US" dirty="0"/>
              <a:t>("element 1");</a:t>
            </a:r>
          </a:p>
          <a:p>
            <a:pPr marL="0" indent="0">
              <a:buNone/>
            </a:pPr>
            <a:r>
              <a:rPr lang="en-US" dirty="0" err="1"/>
              <a:t>listA.add</a:t>
            </a:r>
            <a:r>
              <a:rPr lang="en-US" dirty="0"/>
              <a:t>("element 2");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String </a:t>
            </a:r>
            <a:r>
              <a:rPr lang="en-US" dirty="0"/>
              <a:t>element0 = </a:t>
            </a:r>
            <a:r>
              <a:rPr lang="en-US" dirty="0" err="1"/>
              <a:t>listA.get</a:t>
            </a:r>
            <a:r>
              <a:rPr lang="en-US" dirty="0"/>
              <a:t>(0);</a:t>
            </a:r>
          </a:p>
          <a:p>
            <a:pPr marL="0" indent="0">
              <a:buNone/>
            </a:pPr>
            <a:r>
              <a:rPr lang="en-US" dirty="0"/>
              <a:t>String element1 = </a:t>
            </a:r>
            <a:r>
              <a:rPr lang="en-US" dirty="0" err="1"/>
              <a:t>listA.get</a:t>
            </a:r>
            <a:r>
              <a:rPr lang="en-US" dirty="0"/>
              <a:t>(1);</a:t>
            </a:r>
          </a:p>
          <a:p>
            <a:pPr marL="0" indent="0">
              <a:buNone/>
            </a:pPr>
            <a:r>
              <a:rPr lang="en-US" dirty="0"/>
              <a:t>String element3 = </a:t>
            </a:r>
            <a:r>
              <a:rPr lang="en-US" dirty="0" err="1"/>
              <a:t>listA.get</a:t>
            </a:r>
            <a:r>
              <a:rPr lang="en-US" dirty="0"/>
              <a:t>(2);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//access via Iterator</a:t>
            </a:r>
          </a:p>
          <a:p>
            <a:pPr marL="0" indent="0">
              <a:buNone/>
            </a:pPr>
            <a:r>
              <a:rPr lang="en-US" dirty="0"/>
              <a:t>Iterator </a:t>
            </a:r>
            <a:r>
              <a:rPr lang="en-US" dirty="0" err="1"/>
              <a:t>iterator</a:t>
            </a:r>
            <a:r>
              <a:rPr lang="en-US" dirty="0"/>
              <a:t> = </a:t>
            </a:r>
            <a:r>
              <a:rPr lang="en-US" dirty="0" err="1"/>
              <a:t>listA.iterator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 err="1"/>
              <a:t>iterator.hasNext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String element = (String) </a:t>
            </a:r>
            <a:r>
              <a:rPr lang="en-US" dirty="0" err="1"/>
              <a:t>iterator.next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for(Object </a:t>
            </a:r>
            <a:r>
              <a:rPr lang="en-US" dirty="0" err="1"/>
              <a:t>object</a:t>
            </a:r>
            <a:r>
              <a:rPr lang="en-US" dirty="0"/>
              <a:t> : </a:t>
            </a:r>
            <a:r>
              <a:rPr lang="en-US" dirty="0" err="1"/>
              <a:t>listA</a:t>
            </a:r>
            <a:r>
              <a:rPr lang="en-US" dirty="0"/>
              <a:t>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String element = (String) object;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460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– </a:t>
            </a:r>
            <a:r>
              <a:rPr lang="en-US" dirty="0" err="1" smtClean="0"/>
              <a:t>CompareTo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816" y="1600200"/>
            <a:ext cx="5161984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List </a:t>
            </a:r>
            <a:r>
              <a:rPr lang="en-US" dirty="0" err="1"/>
              <a:t>list</a:t>
            </a:r>
            <a:r>
              <a:rPr lang="en-US" dirty="0"/>
              <a:t> = new </a:t>
            </a:r>
            <a:r>
              <a:rPr lang="en-US" dirty="0" err="1"/>
              <a:t>ArrayList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//add elements to the </a:t>
            </a:r>
            <a:r>
              <a:rPr lang="en-US" dirty="0" smtClean="0"/>
              <a:t>list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Collections.sort</a:t>
            </a:r>
            <a:r>
              <a:rPr lang="en-US" dirty="0"/>
              <a:t>(list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public </a:t>
            </a:r>
            <a:r>
              <a:rPr lang="fr-FR" dirty="0" err="1" smtClean="0">
                <a:solidFill>
                  <a:srgbClr val="FF0000"/>
                </a:solidFill>
              </a:rPr>
              <a:t>int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compareTo</a:t>
            </a:r>
            <a:r>
              <a:rPr lang="fr-FR" dirty="0" smtClean="0">
                <a:solidFill>
                  <a:srgbClr val="FF0000"/>
                </a:solidFill>
              </a:rPr>
              <a:t>(</a:t>
            </a:r>
            <a:r>
              <a:rPr lang="fr-FR" dirty="0" err="1" smtClean="0">
                <a:solidFill>
                  <a:srgbClr val="FF0000"/>
                </a:solidFill>
              </a:rPr>
              <a:t>Student</a:t>
            </a:r>
            <a:r>
              <a:rPr lang="fr-FR" dirty="0" smtClean="0">
                <a:solidFill>
                  <a:srgbClr val="FF0000"/>
                </a:solidFill>
              </a:rPr>
              <a:t> s)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   if (</a:t>
            </a:r>
            <a:r>
              <a:rPr lang="fr-FR" dirty="0" err="1" smtClean="0">
                <a:solidFill>
                  <a:srgbClr val="FF0000"/>
                </a:solidFill>
              </a:rPr>
              <a:t>gpa</a:t>
            </a:r>
            <a:r>
              <a:rPr lang="fr-FR" dirty="0" smtClean="0">
                <a:solidFill>
                  <a:srgbClr val="FF0000"/>
                </a:solidFill>
              </a:rPr>
              <a:t> &gt; </a:t>
            </a:r>
            <a:r>
              <a:rPr lang="fr-FR" dirty="0" err="1" smtClean="0">
                <a:solidFill>
                  <a:srgbClr val="FF0000"/>
                </a:solidFill>
              </a:rPr>
              <a:t>s.gpa</a:t>
            </a:r>
            <a:r>
              <a:rPr lang="fr-FR" dirty="0" smtClean="0">
                <a:solidFill>
                  <a:srgbClr val="FF0000"/>
                </a:solidFill>
              </a:rPr>
              <a:t>) { return 1; }</a:t>
            </a: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   if (</a:t>
            </a:r>
            <a:r>
              <a:rPr lang="fr-FR" dirty="0" err="1" smtClean="0">
                <a:solidFill>
                  <a:srgbClr val="FF0000"/>
                </a:solidFill>
              </a:rPr>
              <a:t>gpa</a:t>
            </a:r>
            <a:r>
              <a:rPr lang="fr-FR" dirty="0" smtClean="0">
                <a:solidFill>
                  <a:srgbClr val="FF0000"/>
                </a:solidFill>
              </a:rPr>
              <a:t> &lt; </a:t>
            </a:r>
            <a:r>
              <a:rPr lang="fr-FR" dirty="0" err="1" smtClean="0">
                <a:solidFill>
                  <a:srgbClr val="FF0000"/>
                </a:solidFill>
              </a:rPr>
              <a:t>s.gpa</a:t>
            </a:r>
            <a:r>
              <a:rPr lang="fr-FR" dirty="0" smtClean="0">
                <a:solidFill>
                  <a:srgbClr val="FF0000"/>
                </a:solidFill>
              </a:rPr>
              <a:t>) { return </a:t>
            </a:r>
            <a:r>
              <a:rPr lang="fr-FR" dirty="0" smtClean="0">
                <a:solidFill>
                  <a:srgbClr val="FF0000"/>
                </a:solidFill>
              </a:rPr>
              <a:t>-1; </a:t>
            </a:r>
            <a:r>
              <a:rPr lang="fr-FR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   if (</a:t>
            </a:r>
            <a:r>
              <a:rPr lang="fr-FR" dirty="0" err="1" smtClean="0">
                <a:solidFill>
                  <a:srgbClr val="FF0000"/>
                </a:solidFill>
              </a:rPr>
              <a:t>gpa</a:t>
            </a:r>
            <a:r>
              <a:rPr lang="fr-FR" dirty="0" smtClean="0">
                <a:solidFill>
                  <a:srgbClr val="FF0000"/>
                </a:solidFill>
              </a:rPr>
              <a:t> == </a:t>
            </a:r>
            <a:r>
              <a:rPr lang="fr-FR" dirty="0" err="1" smtClean="0">
                <a:solidFill>
                  <a:srgbClr val="FF0000"/>
                </a:solidFill>
              </a:rPr>
              <a:t>s.gpa</a:t>
            </a:r>
            <a:r>
              <a:rPr lang="fr-FR" dirty="0" smtClean="0">
                <a:solidFill>
                  <a:srgbClr val="FF0000"/>
                </a:solidFill>
              </a:rPr>
              <a:t> { </a:t>
            </a:r>
            <a:r>
              <a:rPr lang="fr-FR" smtClean="0">
                <a:solidFill>
                  <a:srgbClr val="FF0000"/>
                </a:solidFill>
              </a:rPr>
              <a:t>return </a:t>
            </a:r>
            <a:r>
              <a:rPr lang="fr-FR">
                <a:solidFill>
                  <a:srgbClr val="FF0000"/>
                </a:solidFill>
              </a:rPr>
              <a:t>0</a:t>
            </a:r>
            <a:r>
              <a:rPr lang="fr-FR" smtClean="0">
                <a:solidFill>
                  <a:srgbClr val="FF0000"/>
                </a:solidFill>
              </a:rPr>
              <a:t>; </a:t>
            </a:r>
            <a:r>
              <a:rPr lang="fr-FR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29200" y="1600200"/>
            <a:ext cx="35052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r-FR" sz="1600" dirty="0" smtClean="0"/>
              <a:t>Note 1:</a:t>
            </a:r>
          </a:p>
          <a:p>
            <a:pPr marL="0" indent="0">
              <a:buFont typeface="Arial" pitchFamily="34" charset="0"/>
              <a:buNone/>
            </a:pPr>
            <a:r>
              <a:rPr lang="fr-FR" sz="1600" dirty="0" err="1" smtClean="0"/>
              <a:t>Since</a:t>
            </a:r>
            <a:r>
              <a:rPr lang="fr-FR" sz="1600" dirty="0" smtClean="0"/>
              <a:t> </a:t>
            </a:r>
            <a:r>
              <a:rPr lang="fr-FR" sz="1600" dirty="0" err="1" smtClean="0"/>
              <a:t>ArrayList</a:t>
            </a:r>
            <a:r>
              <a:rPr lang="fr-FR" sz="1600" dirty="0" smtClean="0"/>
              <a:t> </a:t>
            </a:r>
            <a:r>
              <a:rPr lang="fr-FR" sz="1600" dirty="0" err="1" smtClean="0"/>
              <a:t>implements</a:t>
            </a:r>
            <a:r>
              <a:rPr lang="fr-FR" sz="1600" dirty="0" smtClean="0"/>
              <a:t> the Comparable interface. </a:t>
            </a:r>
            <a:r>
              <a:rPr lang="fr-FR" sz="1600" dirty="0" err="1" smtClean="0"/>
              <a:t>it</a:t>
            </a:r>
            <a:r>
              <a:rPr lang="fr-FR" sz="1600" dirty="0" smtClean="0"/>
              <a:t> must </a:t>
            </a:r>
            <a:r>
              <a:rPr lang="fr-FR" sz="1600" dirty="0" err="1" smtClean="0"/>
              <a:t>supply</a:t>
            </a:r>
            <a:r>
              <a:rPr lang="fr-FR" sz="1600" dirty="0" smtClean="0"/>
              <a:t> a </a:t>
            </a:r>
            <a:r>
              <a:rPr lang="fr-FR" sz="1600" dirty="0" err="1" smtClean="0"/>
              <a:t>compareTo</a:t>
            </a:r>
            <a:r>
              <a:rPr lang="fr-FR" sz="1600" dirty="0" smtClean="0"/>
              <a:t>() </a:t>
            </a:r>
            <a:r>
              <a:rPr lang="fr-FR" sz="1600" dirty="0" err="1" smtClean="0"/>
              <a:t>method</a:t>
            </a:r>
            <a:r>
              <a:rPr lang="fr-FR" sz="1600" dirty="0" smtClean="0"/>
              <a:t>.</a:t>
            </a:r>
          </a:p>
          <a:p>
            <a:pPr marL="0" indent="0">
              <a:buFont typeface="Arial" pitchFamily="34" charset="0"/>
              <a:buNone/>
            </a:pPr>
            <a:endParaRPr lang="fr-FR" sz="1600" dirty="0" smtClean="0">
              <a:solidFill>
                <a:srgbClr val="7030A0"/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fr-FR" sz="1600" dirty="0" smtClean="0">
                <a:solidFill>
                  <a:srgbClr val="7030A0"/>
                </a:solidFill>
              </a:rPr>
              <a:t>public interface Comparable&lt;T&gt; </a:t>
            </a:r>
          </a:p>
          <a:p>
            <a:pPr marL="0" indent="0">
              <a:buFont typeface="Arial" pitchFamily="34" charset="0"/>
              <a:buNone/>
            </a:pPr>
            <a:r>
              <a:rPr lang="fr-FR" sz="1600" dirty="0" smtClean="0">
                <a:solidFill>
                  <a:srgbClr val="7030A0"/>
                </a:solidFill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fr-FR" sz="1600" dirty="0" smtClean="0">
                <a:solidFill>
                  <a:srgbClr val="7030A0"/>
                </a:solidFill>
              </a:rPr>
              <a:t>      </a:t>
            </a:r>
            <a:r>
              <a:rPr lang="fr-FR" sz="1600" dirty="0" err="1" smtClean="0">
                <a:solidFill>
                  <a:srgbClr val="7030A0"/>
                </a:solidFill>
              </a:rPr>
              <a:t>int</a:t>
            </a:r>
            <a:r>
              <a:rPr lang="fr-FR" sz="1600" dirty="0" smtClean="0">
                <a:solidFill>
                  <a:srgbClr val="7030A0"/>
                </a:solidFill>
              </a:rPr>
              <a:t> </a:t>
            </a:r>
            <a:r>
              <a:rPr lang="fr-FR" sz="1600" dirty="0" err="1" smtClean="0">
                <a:solidFill>
                  <a:srgbClr val="7030A0"/>
                </a:solidFill>
              </a:rPr>
              <a:t>compareTo</a:t>
            </a:r>
            <a:r>
              <a:rPr lang="fr-FR" sz="1600" dirty="0" smtClean="0">
                <a:solidFill>
                  <a:srgbClr val="7030A0"/>
                </a:solidFill>
              </a:rPr>
              <a:t>(T o);</a:t>
            </a:r>
          </a:p>
          <a:p>
            <a:pPr marL="0" indent="0">
              <a:buFont typeface="Arial" pitchFamily="34" charset="0"/>
              <a:buNone/>
            </a:pPr>
            <a:r>
              <a:rPr lang="fr-FR" sz="1600" dirty="0" smtClean="0">
                <a:solidFill>
                  <a:srgbClr val="7030A0"/>
                </a:solidFill>
              </a:rPr>
              <a:t>}</a:t>
            </a:r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None/>
            </a:pPr>
            <a:r>
              <a:rPr lang="fr-FR" sz="1600" dirty="0" smtClean="0"/>
              <a:t>Note 2:</a:t>
            </a:r>
            <a:endParaRPr lang="fr-FR" sz="1600" dirty="0"/>
          </a:p>
          <a:p>
            <a:pPr marL="0" indent="0">
              <a:buNone/>
            </a:pPr>
            <a:r>
              <a:rPr lang="fr-FR" sz="1600" dirty="0" smtClean="0"/>
              <a:t>You </a:t>
            </a:r>
            <a:r>
              <a:rPr lang="fr-FR" sz="1600" dirty="0" err="1" smtClean="0"/>
              <a:t>may</a:t>
            </a:r>
            <a:r>
              <a:rPr lang="fr-FR" sz="1600" dirty="0" smtClean="0"/>
              <a:t> </a:t>
            </a:r>
            <a:r>
              <a:rPr lang="fr-FR" sz="1600" dirty="0" err="1" smtClean="0"/>
              <a:t>override</a:t>
            </a:r>
            <a:r>
              <a:rPr lang="fr-FR" sz="1600" dirty="0" smtClean="0"/>
              <a:t> </a:t>
            </a:r>
            <a:r>
              <a:rPr lang="fr-FR" sz="1600" dirty="0" err="1" smtClean="0"/>
              <a:t>compareTo</a:t>
            </a:r>
            <a:r>
              <a:rPr lang="fr-FR" sz="1600" dirty="0" smtClean="0"/>
              <a:t>()</a:t>
            </a:r>
            <a:endParaRPr lang="fr-FR" sz="16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4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876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tatic float add(float </a:t>
            </a:r>
            <a:r>
              <a:rPr lang="en-US" dirty="0"/>
              <a:t>f</a:t>
            </a:r>
            <a:r>
              <a:rPr lang="en-US" dirty="0" smtClean="0"/>
              <a:t>, float g)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float answer = f + g;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return answer;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static </a:t>
            </a:r>
            <a:r>
              <a:rPr lang="en-US" dirty="0" err="1" smtClean="0">
                <a:solidFill>
                  <a:srgbClr val="00B050"/>
                </a:solidFill>
              </a:rPr>
              <a:t>int</a:t>
            </a:r>
            <a:r>
              <a:rPr lang="en-US" dirty="0" smtClean="0">
                <a:solidFill>
                  <a:srgbClr val="00B050"/>
                </a:solidFill>
              </a:rPr>
              <a:t> add(</a:t>
            </a:r>
            <a:r>
              <a:rPr lang="en-US" dirty="0" err="1" smtClean="0">
                <a:solidFill>
                  <a:srgbClr val="00B050"/>
                </a:solidFill>
              </a:rPr>
              <a:t>int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i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int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j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</a:t>
            </a:r>
            <a:r>
              <a:rPr lang="en-US" dirty="0" err="1" smtClean="0">
                <a:solidFill>
                  <a:srgbClr val="00B050"/>
                </a:solidFill>
              </a:rPr>
              <a:t>int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answer = </a:t>
            </a:r>
            <a:r>
              <a:rPr lang="en-US" dirty="0" err="1" smtClean="0">
                <a:solidFill>
                  <a:srgbClr val="00B050"/>
                </a:solidFill>
              </a:rPr>
              <a:t>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+ </a:t>
            </a:r>
            <a:r>
              <a:rPr lang="en-US" dirty="0" smtClean="0">
                <a:solidFill>
                  <a:srgbClr val="00B050"/>
                </a:solidFill>
              </a:rPr>
              <a:t>j;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return answer;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static </a:t>
            </a:r>
            <a:r>
              <a:rPr lang="en-US" dirty="0" smtClean="0">
                <a:solidFill>
                  <a:srgbClr val="00B0F0"/>
                </a:solidFill>
              </a:rPr>
              <a:t>long add(long l, long </a:t>
            </a:r>
            <a:r>
              <a:rPr lang="en-US" dirty="0">
                <a:solidFill>
                  <a:srgbClr val="00B0F0"/>
                </a:solidFill>
              </a:rPr>
              <a:t>m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   long </a:t>
            </a:r>
            <a:r>
              <a:rPr lang="en-US" dirty="0">
                <a:solidFill>
                  <a:srgbClr val="00B0F0"/>
                </a:solidFill>
              </a:rPr>
              <a:t>answer = </a:t>
            </a:r>
            <a:r>
              <a:rPr lang="en-US" dirty="0" smtClean="0">
                <a:solidFill>
                  <a:srgbClr val="00B0F0"/>
                </a:solidFill>
              </a:rPr>
              <a:t>l </a:t>
            </a:r>
            <a:r>
              <a:rPr lang="en-US" dirty="0">
                <a:solidFill>
                  <a:srgbClr val="00B0F0"/>
                </a:solidFill>
              </a:rPr>
              <a:t>+ </a:t>
            </a:r>
            <a:r>
              <a:rPr lang="en-US" dirty="0" smtClean="0">
                <a:solidFill>
                  <a:srgbClr val="00B0F0"/>
                </a:solidFill>
              </a:rPr>
              <a:t>m;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   return answer;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00600" y="1752600"/>
            <a:ext cx="33528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// Generic add method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static &lt;T&gt; add(T a, T b)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T answer = a + b;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return answer;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f</a:t>
            </a:r>
            <a:r>
              <a:rPr lang="en-US" sz="2000" dirty="0" smtClean="0">
                <a:solidFill>
                  <a:srgbClr val="FF0000"/>
                </a:solidFill>
              </a:rPr>
              <a:t>loat f = </a:t>
            </a:r>
            <a:r>
              <a:rPr lang="en-US" sz="2000" dirty="0" smtClean="0">
                <a:solidFill>
                  <a:srgbClr val="FF0000"/>
                </a:solidFill>
              </a:rPr>
              <a:t>3.14;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f</a:t>
            </a:r>
            <a:r>
              <a:rPr lang="en-US" sz="2000" dirty="0" smtClean="0">
                <a:solidFill>
                  <a:srgbClr val="FF0000"/>
                </a:solidFill>
              </a:rPr>
              <a:t>loat g = 5;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f</a:t>
            </a:r>
            <a:r>
              <a:rPr lang="en-US" sz="2000" dirty="0" smtClean="0">
                <a:solidFill>
                  <a:srgbClr val="FF0000"/>
                </a:solidFill>
              </a:rPr>
              <a:t>loat h = add(</a:t>
            </a:r>
            <a:r>
              <a:rPr lang="en-US" sz="2000" dirty="0" err="1" smtClean="0">
                <a:solidFill>
                  <a:srgbClr val="FF0000"/>
                </a:solidFill>
              </a:rPr>
              <a:t>f,g</a:t>
            </a:r>
            <a:r>
              <a:rPr lang="en-US" sz="2000" dirty="0" smtClean="0">
                <a:solidFill>
                  <a:srgbClr val="FF0000"/>
                </a:solidFill>
              </a:rPr>
              <a:t>);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24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Class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class Pair&lt;T,S&gt; </a:t>
            </a:r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{</a:t>
            </a: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   </a:t>
            </a:r>
            <a:r>
              <a:rPr lang="en-US" sz="1800" dirty="0" smtClean="0">
                <a:solidFill>
                  <a:srgbClr val="FF0000"/>
                </a:solidFill>
              </a:rPr>
              <a:t>protected </a:t>
            </a:r>
            <a:r>
              <a:rPr lang="en-US" sz="1800" dirty="0">
                <a:solidFill>
                  <a:srgbClr val="FF0000"/>
                </a:solidFill>
              </a:rPr>
              <a:t>T first;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   </a:t>
            </a:r>
            <a:r>
              <a:rPr lang="en-US" sz="1800" dirty="0" smtClean="0">
                <a:solidFill>
                  <a:srgbClr val="FF0000"/>
                </a:solidFill>
              </a:rPr>
              <a:t>protected </a:t>
            </a:r>
            <a:r>
              <a:rPr lang="en-US" sz="1800" dirty="0">
                <a:solidFill>
                  <a:srgbClr val="FF0000"/>
                </a:solidFill>
              </a:rPr>
              <a:t>S second;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   public Pair( T a, S b ) </a:t>
            </a:r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  {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       first </a:t>
            </a:r>
            <a:r>
              <a:rPr lang="en-US" sz="1800" dirty="0">
                <a:solidFill>
                  <a:srgbClr val="FF0000"/>
                </a:solidFill>
              </a:rPr>
              <a:t>= a;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      </a:t>
            </a:r>
            <a:r>
              <a:rPr lang="en-US" sz="1800" dirty="0" smtClean="0">
                <a:solidFill>
                  <a:srgbClr val="FF0000"/>
                </a:solidFill>
              </a:rPr>
              <a:t>  second </a:t>
            </a:r>
            <a:r>
              <a:rPr lang="en-US" sz="1800" dirty="0">
                <a:solidFill>
                  <a:srgbClr val="FF0000"/>
                </a:solidFill>
              </a:rPr>
              <a:t>= b;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   </a:t>
            </a:r>
            <a:r>
              <a:rPr lang="en-US" sz="1800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  public </a:t>
            </a:r>
            <a:r>
              <a:rPr lang="en-US" sz="1800" dirty="0" err="1" smtClean="0">
                <a:solidFill>
                  <a:srgbClr val="FF0000"/>
                </a:solidFill>
              </a:rPr>
              <a:t>printPair</a:t>
            </a:r>
            <a:r>
              <a:rPr lang="en-US" sz="1800" dirty="0">
                <a:solidFill>
                  <a:srgbClr val="FF0000"/>
                </a:solidFill>
              </a:rPr>
              <a:t>( </a:t>
            </a:r>
            <a:r>
              <a:rPr lang="en-US" sz="1800" dirty="0" err="1" smtClean="0">
                <a:solidFill>
                  <a:srgbClr val="FF0000"/>
                </a:solidFill>
              </a:rPr>
              <a:t>system.out.print</a:t>
            </a:r>
            <a:r>
              <a:rPr lang="en-US" sz="1800" dirty="0" smtClean="0">
                <a:solidFill>
                  <a:srgbClr val="FF0000"/>
                </a:solidFill>
              </a:rPr>
              <a:t>(“First=” + first .” Second=“ + second”) </a:t>
            </a:r>
            <a:r>
              <a:rPr lang="en-US" sz="1800" dirty="0" smtClean="0">
                <a:solidFill>
                  <a:srgbClr val="FF0000"/>
                </a:solidFill>
              </a:rPr>
              <a:t>);</a:t>
            </a: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Pair&lt;</a:t>
            </a:r>
            <a:r>
              <a:rPr lang="en-US" sz="1800" dirty="0" err="1"/>
              <a:t>String,Color</a:t>
            </a:r>
            <a:r>
              <a:rPr lang="en-US" sz="1800" dirty="0"/>
              <a:t>&gt; </a:t>
            </a:r>
            <a:r>
              <a:rPr lang="en-US" sz="1800" dirty="0" err="1"/>
              <a:t>colorName</a:t>
            </a:r>
            <a:r>
              <a:rPr lang="en-US" sz="1800" dirty="0"/>
              <a:t> = new Pair&lt;</a:t>
            </a:r>
            <a:r>
              <a:rPr lang="en-US" sz="1800" dirty="0" err="1"/>
              <a:t>String,Color</a:t>
            </a:r>
            <a:r>
              <a:rPr lang="en-US" sz="1800" dirty="0"/>
              <a:t>&gt;("Red", </a:t>
            </a:r>
            <a:r>
              <a:rPr lang="en-US" sz="1800" dirty="0" err="1"/>
              <a:t>Color.RED</a:t>
            </a:r>
            <a:r>
              <a:rPr lang="en-US" sz="1800" dirty="0"/>
              <a:t>);</a:t>
            </a:r>
          </a:p>
          <a:p>
            <a:pPr marL="0" indent="0">
              <a:buNone/>
            </a:pPr>
            <a:r>
              <a:rPr lang="en-US" sz="1800" dirty="0"/>
              <a:t>Pair&lt;</a:t>
            </a:r>
            <a:r>
              <a:rPr lang="en-US" sz="1800" dirty="0" err="1"/>
              <a:t>Double,Double</a:t>
            </a:r>
            <a:r>
              <a:rPr lang="en-US" sz="1800" dirty="0"/>
              <a:t>&gt; coordinates = new Pair&lt;</a:t>
            </a:r>
            <a:r>
              <a:rPr lang="en-US" sz="1800" dirty="0" err="1"/>
              <a:t>Double,Double</a:t>
            </a:r>
            <a:r>
              <a:rPr lang="en-US" sz="1800" dirty="0"/>
              <a:t>&gt;(17.3,42.8);</a:t>
            </a:r>
          </a:p>
        </p:txBody>
      </p:sp>
    </p:spTree>
    <p:extLst>
      <p:ext uri="{BB962C8B-B14F-4D97-AF65-F5344CB8AC3E}">
        <p14:creationId xmlns:p14="http://schemas.microsoft.com/office/powerpoint/2010/main" val="299017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Generics – Stack (of Objects)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/>
              <a:t>class Stack&lt;E&gt;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{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private final </a:t>
            </a:r>
            <a:r>
              <a:rPr lang="en-US" sz="1400" dirty="0" err="1"/>
              <a:t>int</a:t>
            </a:r>
            <a:r>
              <a:rPr lang="en-US" sz="1400" dirty="0"/>
              <a:t> size</a:t>
            </a:r>
            <a:r>
              <a:rPr lang="en-US" sz="1400" dirty="0" smtClean="0"/>
              <a:t>;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private </a:t>
            </a:r>
            <a:r>
              <a:rPr lang="en-US" sz="1400" dirty="0" err="1"/>
              <a:t>int</a:t>
            </a:r>
            <a:r>
              <a:rPr lang="en-US" sz="1400" dirty="0"/>
              <a:t> top</a:t>
            </a:r>
            <a:r>
              <a:rPr lang="en-US" sz="1400" dirty="0" smtClean="0"/>
              <a:t>;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private E[] elements</a:t>
            </a:r>
            <a:r>
              <a:rPr lang="en-US" sz="1400" dirty="0" smtClean="0"/>
              <a:t>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  public Stack()  </a:t>
            </a:r>
            <a:r>
              <a:rPr lang="en-US" sz="1400" dirty="0" smtClean="0">
                <a:solidFill>
                  <a:srgbClr val="FF0000"/>
                </a:solidFill>
              </a:rPr>
              <a:t>{ this(10); }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  public Stack(</a:t>
            </a:r>
            <a:r>
              <a:rPr lang="en-US" sz="1400" dirty="0" err="1">
                <a:solidFill>
                  <a:srgbClr val="FF0000"/>
                </a:solidFill>
              </a:rPr>
              <a:t>int</a:t>
            </a:r>
            <a:r>
              <a:rPr lang="en-US" sz="1400" dirty="0">
                <a:solidFill>
                  <a:srgbClr val="FF0000"/>
                </a:solidFill>
              </a:rPr>
              <a:t> s) </a:t>
            </a:r>
            <a:r>
              <a:rPr lang="en-US" sz="1400" dirty="0" smtClean="0">
                <a:solidFill>
                  <a:srgbClr val="FF0000"/>
                </a:solidFill>
              </a:rPr>
              <a:t> {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    </a:t>
            </a:r>
            <a:r>
              <a:rPr lang="en-US" sz="1400" dirty="0" smtClean="0">
                <a:solidFill>
                  <a:srgbClr val="FF0000"/>
                </a:solidFill>
              </a:rPr>
              <a:t>  size </a:t>
            </a:r>
            <a:r>
              <a:rPr lang="en-US" sz="1400" dirty="0">
                <a:solidFill>
                  <a:srgbClr val="FF0000"/>
                </a:solidFill>
              </a:rPr>
              <a:t>= s &gt; 0 ? s : 10;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    </a:t>
            </a:r>
            <a:r>
              <a:rPr lang="en-US" sz="1400" dirty="0" smtClean="0">
                <a:solidFill>
                  <a:srgbClr val="FF0000"/>
                </a:solidFill>
              </a:rPr>
              <a:t>  top </a:t>
            </a:r>
            <a:r>
              <a:rPr lang="en-US" sz="1400" dirty="0">
                <a:solidFill>
                  <a:srgbClr val="FF0000"/>
                </a:solidFill>
              </a:rPr>
              <a:t>= -1</a:t>
            </a:r>
            <a:r>
              <a:rPr lang="en-US" sz="1400" dirty="0" smtClean="0">
                <a:solidFill>
                  <a:srgbClr val="FF0000"/>
                </a:solidFill>
              </a:rPr>
              <a:t>;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    </a:t>
            </a:r>
            <a:r>
              <a:rPr lang="en-US" sz="1400" dirty="0" smtClean="0">
                <a:solidFill>
                  <a:srgbClr val="FF0000"/>
                </a:solidFill>
              </a:rPr>
              <a:t>  elements </a:t>
            </a:r>
            <a:r>
              <a:rPr lang="en-US" sz="1400" dirty="0">
                <a:solidFill>
                  <a:srgbClr val="FF0000"/>
                </a:solidFill>
              </a:rPr>
              <a:t>= (E[]) new Object[size]; // create array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  </a:t>
            </a:r>
            <a:r>
              <a:rPr lang="en-US" sz="1400" dirty="0" smtClean="0">
                <a:solidFill>
                  <a:srgbClr val="FF0000"/>
                </a:solidFill>
              </a:rPr>
              <a:t>}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  public void push(E </a:t>
            </a:r>
            <a:r>
              <a:rPr lang="en-US" sz="1400" dirty="0" err="1">
                <a:solidFill>
                  <a:srgbClr val="0070C0"/>
                </a:solidFill>
              </a:rPr>
              <a:t>pushValue</a:t>
            </a:r>
            <a:r>
              <a:rPr lang="en-US" sz="1400" dirty="0">
                <a:solidFill>
                  <a:srgbClr val="0070C0"/>
                </a:solidFill>
              </a:rPr>
              <a:t>) </a:t>
            </a:r>
            <a:r>
              <a:rPr lang="en-US" sz="1400" dirty="0" smtClean="0">
                <a:solidFill>
                  <a:srgbClr val="0070C0"/>
                </a:solidFill>
              </a:rPr>
              <a:t> {</a:t>
            </a:r>
            <a:endParaRPr lang="en-US" sz="1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    </a:t>
            </a:r>
            <a:r>
              <a:rPr lang="en-US" sz="1400" dirty="0" smtClean="0">
                <a:solidFill>
                  <a:srgbClr val="0070C0"/>
                </a:solidFill>
              </a:rPr>
              <a:t>  if </a:t>
            </a:r>
            <a:r>
              <a:rPr lang="en-US" sz="1400" dirty="0">
                <a:solidFill>
                  <a:srgbClr val="0070C0"/>
                </a:solidFill>
              </a:rPr>
              <a:t>(top &lt;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>
                <a:solidFill>
                  <a:srgbClr val="0070C0"/>
                </a:solidFill>
              </a:rPr>
              <a:t>size - 1) // if stack is </a:t>
            </a:r>
            <a:r>
              <a:rPr lang="en-US" sz="1400" dirty="0" smtClean="0">
                <a:solidFill>
                  <a:srgbClr val="0070C0"/>
                </a:solidFill>
              </a:rPr>
              <a:t>not full</a:t>
            </a:r>
            <a:endParaRPr lang="en-US" sz="1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rgbClr val="0070C0"/>
                </a:solidFill>
              </a:rPr>
              <a:t>      elements</a:t>
            </a:r>
            <a:r>
              <a:rPr lang="en-US" sz="1400" dirty="0">
                <a:solidFill>
                  <a:srgbClr val="0070C0"/>
                </a:solidFill>
              </a:rPr>
              <a:t>[++top] = </a:t>
            </a:r>
            <a:r>
              <a:rPr lang="en-US" sz="1400" dirty="0" err="1">
                <a:solidFill>
                  <a:srgbClr val="0070C0"/>
                </a:solidFill>
              </a:rPr>
              <a:t>pushValue</a:t>
            </a:r>
            <a:r>
              <a:rPr lang="en-US" sz="1400" dirty="0">
                <a:solidFill>
                  <a:srgbClr val="0070C0"/>
                </a:solidFill>
              </a:rPr>
              <a:t>; // place </a:t>
            </a:r>
            <a:r>
              <a:rPr lang="en-US" sz="1400" dirty="0" err="1">
                <a:solidFill>
                  <a:srgbClr val="0070C0"/>
                </a:solidFill>
              </a:rPr>
              <a:t>pushValue</a:t>
            </a:r>
            <a:r>
              <a:rPr lang="en-US" sz="1400" dirty="0">
                <a:solidFill>
                  <a:srgbClr val="0070C0"/>
                </a:solidFill>
              </a:rPr>
              <a:t> on Stack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  } 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7030A0"/>
                </a:solidFill>
              </a:rPr>
              <a:t>  public </a:t>
            </a:r>
            <a:r>
              <a:rPr lang="en-US" sz="1400" dirty="0">
                <a:solidFill>
                  <a:srgbClr val="7030A0"/>
                </a:solidFill>
              </a:rPr>
              <a:t>E pop() </a:t>
            </a:r>
            <a:r>
              <a:rPr lang="en-US" sz="1400" dirty="0" smtClean="0">
                <a:solidFill>
                  <a:srgbClr val="7030A0"/>
                </a:solidFill>
              </a:rPr>
              <a:t> {</a:t>
            </a:r>
            <a:endParaRPr lang="en-US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    </a:t>
            </a:r>
            <a:r>
              <a:rPr lang="en-US" sz="1400" dirty="0" smtClean="0">
                <a:solidFill>
                  <a:srgbClr val="7030A0"/>
                </a:solidFill>
              </a:rPr>
              <a:t>  if </a:t>
            </a:r>
            <a:r>
              <a:rPr lang="en-US" sz="1400" dirty="0">
                <a:solidFill>
                  <a:srgbClr val="7030A0"/>
                </a:solidFill>
              </a:rPr>
              <a:t>(top &gt;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>
                <a:solidFill>
                  <a:srgbClr val="7030A0"/>
                </a:solidFill>
              </a:rPr>
              <a:t>-1) // if stack is </a:t>
            </a:r>
            <a:r>
              <a:rPr lang="en-US" sz="1400" dirty="0" smtClean="0">
                <a:solidFill>
                  <a:srgbClr val="7030A0"/>
                </a:solidFill>
              </a:rPr>
              <a:t>not empty</a:t>
            </a:r>
            <a:endParaRPr lang="en-US" sz="14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    </a:t>
            </a:r>
            <a:r>
              <a:rPr lang="en-US" sz="1400" dirty="0" smtClean="0">
                <a:solidFill>
                  <a:srgbClr val="7030A0"/>
                </a:solidFill>
              </a:rPr>
              <a:t>  return </a:t>
            </a:r>
            <a:r>
              <a:rPr lang="en-US" sz="1400" dirty="0">
                <a:solidFill>
                  <a:srgbClr val="7030A0"/>
                </a:solidFill>
              </a:rPr>
              <a:t>elements[top--]; // remove and return top element of Stack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  </a:t>
            </a:r>
            <a:r>
              <a:rPr lang="en-US" sz="1400" dirty="0" smtClean="0">
                <a:solidFill>
                  <a:srgbClr val="7030A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}</a:t>
            </a:r>
          </a:p>
        </p:txBody>
      </p:sp>
      <p:sp>
        <p:nvSpPr>
          <p:cNvPr id="4" name="AutoShape 2" descr="Image result for pushdown sta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524000"/>
            <a:ext cx="2783941" cy="249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40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Collections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Java collections framework</a:t>
            </a:r>
            <a:r>
              <a:rPr lang="en-US" dirty="0"/>
              <a:t> (JCF) is a set of classes and interfaces that implement commonly reusable collection </a:t>
            </a:r>
            <a:r>
              <a:rPr lang="en-US" dirty="0">
                <a:solidFill>
                  <a:srgbClr val="FF0000"/>
                </a:solidFill>
              </a:rPr>
              <a:t>data structures</a:t>
            </a:r>
            <a:r>
              <a:rPr lang="en-US" dirty="0" smtClean="0"/>
              <a:t>.</a:t>
            </a:r>
            <a:endParaRPr lang="en-US" baseline="30000" dirty="0" smtClean="0"/>
          </a:p>
          <a:p>
            <a:endParaRPr lang="en-US" dirty="0"/>
          </a:p>
          <a:p>
            <a:r>
              <a:rPr lang="en-US" dirty="0"/>
              <a:t>Although it is a </a:t>
            </a:r>
            <a:r>
              <a:rPr lang="en-US" dirty="0">
                <a:solidFill>
                  <a:srgbClr val="FF0000"/>
                </a:solidFill>
              </a:rPr>
              <a:t>framework</a:t>
            </a:r>
            <a:r>
              <a:rPr lang="en-US" dirty="0"/>
              <a:t>, it works in a manner of a </a:t>
            </a:r>
            <a:r>
              <a:rPr lang="en-US" b="1" dirty="0"/>
              <a:t>library</a:t>
            </a:r>
            <a:r>
              <a:rPr lang="en-US" dirty="0"/>
              <a:t>. The JCF provides both interfaces that define various collections and classes that implement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04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Three </a:t>
            </a:r>
            <a:r>
              <a:rPr lang="en-US" dirty="0"/>
              <a:t>main types of C</a:t>
            </a:r>
            <a:r>
              <a:rPr lang="en-US" dirty="0" smtClean="0"/>
              <a:t>ollections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                            Lists, Sets and Maps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133600"/>
            <a:ext cx="6188691" cy="421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90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</a:t>
            </a:r>
            <a:r>
              <a:rPr lang="en-US" dirty="0"/>
              <a:t>main types of </a:t>
            </a:r>
            <a:r>
              <a:rPr lang="en-US" dirty="0" smtClean="0"/>
              <a:t>collections -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Lists</a:t>
            </a:r>
            <a:r>
              <a:rPr lang="en-US" b="1" dirty="0"/>
              <a:t>: </a:t>
            </a:r>
            <a:r>
              <a:rPr lang="en-US" dirty="0"/>
              <a:t>always ordered, may contain duplicates and can be handled the same way as usual </a:t>
            </a:r>
            <a:r>
              <a:rPr lang="en-US" dirty="0" smtClean="0"/>
              <a:t>arrays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743200"/>
            <a:ext cx="5429956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61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</a:t>
            </a:r>
            <a:r>
              <a:rPr lang="en-US" dirty="0"/>
              <a:t>main types of </a:t>
            </a:r>
            <a:r>
              <a:rPr lang="en-US" dirty="0" smtClean="0"/>
              <a:t>collections -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Maps</a:t>
            </a:r>
            <a:r>
              <a:rPr lang="en-US" b="1" dirty="0"/>
              <a:t>: </a:t>
            </a:r>
            <a:r>
              <a:rPr lang="en-US" dirty="0"/>
              <a:t>connect unique keys with values, provide random access to its keys and may host duplicate values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432384"/>
            <a:ext cx="4953000" cy="383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97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</a:t>
            </a:r>
            <a:r>
              <a:rPr lang="en-US" dirty="0"/>
              <a:t>main types of </a:t>
            </a:r>
            <a:r>
              <a:rPr lang="en-US" dirty="0" smtClean="0"/>
              <a:t>collections -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Sets</a:t>
            </a:r>
            <a:r>
              <a:rPr lang="en-US" b="1" dirty="0"/>
              <a:t>: </a:t>
            </a:r>
            <a:r>
              <a:rPr lang="en-US" dirty="0"/>
              <a:t>cannot contain duplicates and provide random access to their </a:t>
            </a:r>
            <a:r>
              <a:rPr lang="en-US" dirty="0" smtClean="0"/>
              <a:t>elements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590800"/>
            <a:ext cx="4724400" cy="358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35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1611</TotalTime>
  <Words>892</Words>
  <Application>Microsoft Office PowerPoint</Application>
  <PresentationFormat>On-screen Show (4:3)</PresentationFormat>
  <Paragraphs>175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Clarity</vt:lpstr>
      <vt:lpstr>Java Generics And collections</vt:lpstr>
      <vt:lpstr>Generic method</vt:lpstr>
      <vt:lpstr>Generic Class </vt:lpstr>
      <vt:lpstr>Generics – Stack (of Objects) Class</vt:lpstr>
      <vt:lpstr>Java Collections</vt:lpstr>
      <vt:lpstr>Three main types of Collections</vt:lpstr>
      <vt:lpstr>Three main types of collections - Lists</vt:lpstr>
      <vt:lpstr>Three main types of collections - Maps</vt:lpstr>
      <vt:lpstr>Three main types of collections - Sets</vt:lpstr>
      <vt:lpstr>Iterators and Iterating </vt:lpstr>
      <vt:lpstr>Generic List in Java</vt:lpstr>
      <vt:lpstr>Generic Set in Java</vt:lpstr>
      <vt:lpstr>Generic Map in Java</vt:lpstr>
      <vt:lpstr>Java Collections Hierarchy </vt:lpstr>
      <vt:lpstr>Lists</vt:lpstr>
      <vt:lpstr>Sorting – CompareTo()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Generics</dc:title>
  <dc:creator>Byrne, William</dc:creator>
  <cp:lastModifiedBy>Byrne, William</cp:lastModifiedBy>
  <cp:revision>41</cp:revision>
  <dcterms:created xsi:type="dcterms:W3CDTF">2006-08-16T00:00:00Z</dcterms:created>
  <dcterms:modified xsi:type="dcterms:W3CDTF">2016-06-13T16:42:00Z</dcterms:modified>
</cp:coreProperties>
</file>