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78" r:id="rId4"/>
    <p:sldId id="279" r:id="rId5"/>
    <p:sldId id="280" r:id="rId6"/>
    <p:sldId id="282" r:id="rId7"/>
    <p:sldId id="283" r:id="rId8"/>
    <p:sldId id="277" r:id="rId9"/>
    <p:sldId id="264" r:id="rId10"/>
    <p:sldId id="28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2/9/2015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Primitive Types in Java</a:t>
            </a:r>
            <a:endParaRPr lang="en-US" dirty="0"/>
          </a:p>
        </p:txBody>
      </p:sp>
      <p:sp>
        <p:nvSpPr>
          <p:cNvPr id="3" name="Subtitle 2"/>
          <p:cNvSpPr>
            <a:spLocks noGrp="1"/>
          </p:cNvSpPr>
          <p:nvPr>
            <p:ph type="subTitle" idx="1"/>
          </p:nvPr>
        </p:nvSpPr>
        <p:spPr>
          <a:xfrm>
            <a:off x="685800" y="3505200"/>
            <a:ext cx="6400800" cy="2667000"/>
          </a:xfrm>
        </p:spPr>
        <p:txBody>
          <a:bodyPr>
            <a:normAutofit/>
          </a:bodyPr>
          <a:lstStyle/>
          <a:p>
            <a:r>
              <a:rPr lang="en-US" dirty="0" smtClean="0"/>
              <a:t>Primitive Types</a:t>
            </a:r>
          </a:p>
          <a:p>
            <a:r>
              <a:rPr lang="en-US" dirty="0" smtClean="0"/>
              <a:t>Operations on Primitive Types</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516618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Casting of primitive types</a:t>
            </a:r>
            <a:endParaRPr lang="en-US" dirty="0"/>
          </a:p>
        </p:txBody>
      </p:sp>
      <p:sp>
        <p:nvSpPr>
          <p:cNvPr id="3" name="Content Placeholder 2"/>
          <p:cNvSpPr>
            <a:spLocks noGrp="1"/>
          </p:cNvSpPr>
          <p:nvPr>
            <p:ph idx="1"/>
          </p:nvPr>
        </p:nvSpPr>
        <p:spPr/>
        <p:txBody>
          <a:bodyPr/>
          <a:lstStyle/>
          <a:p>
            <a:pPr marL="0" indent="0">
              <a:buNone/>
            </a:pPr>
            <a:r>
              <a:rPr lang="en-US" sz="1800" dirty="0"/>
              <a:t>b</a:t>
            </a:r>
            <a:r>
              <a:rPr lang="en-US" sz="1800" dirty="0" smtClean="0"/>
              <a:t>yte     b = 10;</a:t>
            </a:r>
          </a:p>
          <a:p>
            <a:pPr marL="0" indent="0">
              <a:buNone/>
            </a:pPr>
            <a:r>
              <a:rPr lang="en-US" sz="1800" dirty="0"/>
              <a:t>c</a:t>
            </a:r>
            <a:r>
              <a:rPr lang="en-US" sz="1800" dirty="0" smtClean="0"/>
              <a:t>har     c = ‘X’;</a:t>
            </a:r>
          </a:p>
          <a:p>
            <a:pPr marL="0" indent="0">
              <a:buNone/>
            </a:pPr>
            <a:r>
              <a:rPr lang="en-US" sz="1800" dirty="0" err="1"/>
              <a:t>i</a:t>
            </a:r>
            <a:r>
              <a:rPr lang="en-US" sz="1800" dirty="0" err="1" smtClean="0"/>
              <a:t>nt</a:t>
            </a:r>
            <a:r>
              <a:rPr lang="en-US" sz="1800" dirty="0" smtClean="0"/>
              <a:t>        i </a:t>
            </a:r>
            <a:r>
              <a:rPr lang="en-US" sz="1800" dirty="0"/>
              <a:t>= </a:t>
            </a:r>
            <a:r>
              <a:rPr lang="en-US" sz="1800" dirty="0" smtClean="0"/>
              <a:t>1027;</a:t>
            </a:r>
          </a:p>
          <a:p>
            <a:pPr marL="0" indent="0">
              <a:buNone/>
            </a:pPr>
            <a:r>
              <a:rPr lang="en-US" sz="1800" dirty="0" smtClean="0"/>
              <a:t>short   s = 258;</a:t>
            </a:r>
          </a:p>
          <a:p>
            <a:pPr marL="0" indent="0">
              <a:buNone/>
            </a:pPr>
            <a:endParaRPr lang="en-US" sz="1800" dirty="0" smtClean="0"/>
          </a:p>
          <a:p>
            <a:pPr marL="0" indent="0">
              <a:buNone/>
            </a:pPr>
            <a:r>
              <a:rPr lang="en-US" sz="1800" dirty="0" smtClean="0">
                <a:solidFill>
                  <a:srgbClr val="FF0000"/>
                </a:solidFill>
              </a:rPr>
              <a:t>// Would you allow the following? Why or why not?</a:t>
            </a:r>
          </a:p>
          <a:p>
            <a:pPr marL="0" indent="0">
              <a:buNone/>
            </a:pPr>
            <a:r>
              <a:rPr lang="en-US" sz="1800" dirty="0">
                <a:solidFill>
                  <a:srgbClr val="0070C0"/>
                </a:solidFill>
              </a:rPr>
              <a:t>i</a:t>
            </a:r>
            <a:r>
              <a:rPr lang="en-US" sz="1800" dirty="0" smtClean="0">
                <a:solidFill>
                  <a:srgbClr val="0070C0"/>
                </a:solidFill>
              </a:rPr>
              <a:t> = b;          // copy a </a:t>
            </a:r>
            <a:r>
              <a:rPr lang="en-US" sz="1800" smtClean="0">
                <a:solidFill>
                  <a:srgbClr val="0070C0"/>
                </a:solidFill>
              </a:rPr>
              <a:t>byte field </a:t>
            </a:r>
            <a:r>
              <a:rPr lang="en-US" sz="1800" dirty="0" smtClean="0">
                <a:solidFill>
                  <a:srgbClr val="0070C0"/>
                </a:solidFill>
              </a:rPr>
              <a:t>into an integer field</a:t>
            </a:r>
          </a:p>
          <a:p>
            <a:pPr marL="0" indent="0">
              <a:buNone/>
            </a:pPr>
            <a:r>
              <a:rPr lang="en-US" sz="1800" dirty="0" smtClean="0">
                <a:solidFill>
                  <a:srgbClr val="0070C0"/>
                </a:solidFill>
              </a:rPr>
              <a:t>b = </a:t>
            </a:r>
            <a:r>
              <a:rPr lang="en-US" sz="1800" dirty="0" err="1" smtClean="0">
                <a:solidFill>
                  <a:srgbClr val="0070C0"/>
                </a:solidFill>
              </a:rPr>
              <a:t>i</a:t>
            </a:r>
            <a:r>
              <a:rPr lang="en-US" sz="1800" dirty="0" smtClean="0">
                <a:solidFill>
                  <a:srgbClr val="0070C0"/>
                </a:solidFill>
              </a:rPr>
              <a:t>;          // copy an integer value into a byte field</a:t>
            </a:r>
          </a:p>
          <a:p>
            <a:pPr marL="0" indent="0">
              <a:buNone/>
            </a:pPr>
            <a:r>
              <a:rPr lang="en-US" sz="1800" dirty="0" err="1">
                <a:solidFill>
                  <a:srgbClr val="0070C0"/>
                </a:solidFill>
              </a:rPr>
              <a:t>i</a:t>
            </a:r>
            <a:r>
              <a:rPr lang="en-US" sz="1800" dirty="0" smtClean="0">
                <a:solidFill>
                  <a:srgbClr val="0070C0"/>
                </a:solidFill>
              </a:rPr>
              <a:t> = c;          // copy a character into an integer field</a:t>
            </a:r>
          </a:p>
          <a:p>
            <a:pPr marL="0" indent="0">
              <a:buNone/>
            </a:pPr>
            <a:r>
              <a:rPr lang="en-US" sz="1800" dirty="0">
                <a:solidFill>
                  <a:srgbClr val="0070C0"/>
                </a:solidFill>
              </a:rPr>
              <a:t>c</a:t>
            </a:r>
            <a:r>
              <a:rPr lang="en-US" sz="1800" dirty="0" smtClean="0">
                <a:solidFill>
                  <a:srgbClr val="0070C0"/>
                </a:solidFill>
              </a:rPr>
              <a:t> = s;         // copy a short into a character</a:t>
            </a:r>
          </a:p>
          <a:p>
            <a:pPr marL="0" indent="0">
              <a:buNone/>
            </a:pPr>
            <a:r>
              <a:rPr lang="en-US" sz="1800" dirty="0" err="1" smtClean="0">
                <a:solidFill>
                  <a:srgbClr val="0070C0"/>
                </a:solidFill>
              </a:rPr>
              <a:t>c++</a:t>
            </a:r>
            <a:r>
              <a:rPr lang="en-US" sz="1800" dirty="0" smtClean="0">
                <a:solidFill>
                  <a:srgbClr val="0070C0"/>
                </a:solidFill>
              </a:rPr>
              <a:t>;          // increment a character</a:t>
            </a:r>
          </a:p>
          <a:p>
            <a:pPr marL="0" indent="0">
              <a:buNone/>
            </a:pPr>
            <a:r>
              <a:rPr lang="en-US" sz="1800" dirty="0" smtClean="0">
                <a:solidFill>
                  <a:srgbClr val="0070C0"/>
                </a:solidFill>
              </a:rPr>
              <a:t>c = c + 1;  // add 1 to a character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35012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Binary Numbers</a:t>
            </a:r>
            <a:endParaRPr lang="en-US" dirty="0"/>
          </a:p>
        </p:txBody>
      </p:sp>
      <p:sp>
        <p:nvSpPr>
          <p:cNvPr id="3" name="Content Placeholder 2"/>
          <p:cNvSpPr>
            <a:spLocks noGrp="1"/>
          </p:cNvSpPr>
          <p:nvPr>
            <p:ph idx="1"/>
          </p:nvPr>
        </p:nvSpPr>
        <p:spPr/>
        <p:txBody>
          <a:bodyPr/>
          <a:lstStyle/>
          <a:p>
            <a:r>
              <a:rPr lang="en-US" dirty="0" smtClean="0"/>
              <a:t>Numbering systems</a:t>
            </a:r>
          </a:p>
          <a:p>
            <a:pPr lvl="1"/>
            <a:r>
              <a:rPr lang="en-US" dirty="0" smtClean="0"/>
              <a:t>Counting in Decimal</a:t>
            </a:r>
          </a:p>
          <a:p>
            <a:pPr lvl="1"/>
            <a:r>
              <a:rPr lang="en-US" dirty="0" smtClean="0"/>
              <a:t>Counting in Binary</a:t>
            </a:r>
          </a:p>
          <a:p>
            <a:pPr lvl="1"/>
            <a:r>
              <a:rPr lang="en-US" dirty="0" smtClean="0"/>
              <a:t>Counting in Hexadecimal</a:t>
            </a:r>
            <a:endParaRPr lang="en-US" dirty="0"/>
          </a:p>
        </p:txBody>
      </p:sp>
    </p:spTree>
    <p:extLst>
      <p:ext uri="{BB962C8B-B14F-4D97-AF65-F5344CB8AC3E}">
        <p14:creationId xmlns:p14="http://schemas.microsoft.com/office/powerpoint/2010/main" val="3378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Decimal Numbers</a:t>
            </a:r>
            <a:endParaRPr lang="en-US" dirty="0"/>
          </a:p>
        </p:txBody>
      </p:sp>
      <p:sp>
        <p:nvSpPr>
          <p:cNvPr id="3" name="Content Placeholder 2"/>
          <p:cNvSpPr>
            <a:spLocks noGrp="1"/>
          </p:cNvSpPr>
          <p:nvPr>
            <p:ph idx="1"/>
          </p:nvPr>
        </p:nvSpPr>
        <p:spPr/>
        <p:txBody>
          <a:bodyPr/>
          <a:lstStyle/>
          <a:p>
            <a:pPr marL="0" indent="0">
              <a:buNone/>
            </a:pPr>
            <a:r>
              <a:rPr lang="en-US" dirty="0" smtClean="0"/>
              <a:t>Decimal Numbers</a:t>
            </a:r>
          </a:p>
          <a:p>
            <a:pPr marL="0" indent="0">
              <a:buNone/>
            </a:pPr>
            <a:r>
              <a:rPr lang="en-US" dirty="0"/>
              <a:t> </a:t>
            </a:r>
            <a:r>
              <a:rPr lang="en-US" dirty="0" smtClean="0"/>
              <a:t>   Given 98, what is the next number?   99</a:t>
            </a:r>
          </a:p>
          <a:p>
            <a:pPr marL="0" indent="0">
              <a:buNone/>
            </a:pPr>
            <a:r>
              <a:rPr lang="en-US" dirty="0"/>
              <a:t> </a:t>
            </a:r>
            <a:r>
              <a:rPr lang="en-US" dirty="0" smtClean="0"/>
              <a:t>   Given 99, what is the next number? 100</a:t>
            </a:r>
          </a:p>
          <a:p>
            <a:pPr marL="0" indent="0">
              <a:buNone/>
            </a:pPr>
            <a:endParaRPr lang="en-US" dirty="0"/>
          </a:p>
          <a:p>
            <a:pPr marL="0" indent="0">
              <a:buNone/>
            </a:pPr>
            <a:r>
              <a:rPr lang="en-US" dirty="0" smtClean="0"/>
              <a:t>Why?</a:t>
            </a:r>
          </a:p>
          <a:p>
            <a:pPr marL="0" indent="0">
              <a:buNone/>
            </a:pPr>
            <a:r>
              <a:rPr lang="en-US" dirty="0" smtClean="0"/>
              <a:t>In decimal, we use ten symbols, </a:t>
            </a:r>
            <a:r>
              <a:rPr lang="en-US" dirty="0" smtClean="0">
                <a:solidFill>
                  <a:srgbClr val="FF0000"/>
                </a:solidFill>
              </a:rPr>
              <a:t>0,1,2,3,4,5,6,7,8,9</a:t>
            </a:r>
          </a:p>
          <a:p>
            <a:pPr marL="0" indent="0">
              <a:buNone/>
            </a:pPr>
            <a:r>
              <a:rPr lang="en-US" dirty="0" smtClean="0"/>
              <a:t>When we increment a number, we increase the smallest value by one. If that symbol is already the highest symbol (9 in decimal), we repeatedly set it back to the lowest symbol (0 in all numbering systems) and increment the next symbol.</a:t>
            </a:r>
            <a:endParaRPr lang="en-US" dirty="0"/>
          </a:p>
        </p:txBody>
      </p:sp>
    </p:spTree>
    <p:extLst>
      <p:ext uri="{BB962C8B-B14F-4D97-AF65-F5344CB8AC3E}">
        <p14:creationId xmlns:p14="http://schemas.microsoft.com/office/powerpoint/2010/main" val="3262767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t>
            </a:r>
            <a:r>
              <a:rPr lang="en-US" dirty="0" smtClean="0"/>
              <a:t>inary Numbers</a:t>
            </a:r>
            <a:endParaRPr lang="en-US" dirty="0"/>
          </a:p>
        </p:txBody>
      </p:sp>
      <p:sp>
        <p:nvSpPr>
          <p:cNvPr id="3" name="Content Placeholder 2"/>
          <p:cNvSpPr>
            <a:spLocks noGrp="1"/>
          </p:cNvSpPr>
          <p:nvPr>
            <p:ph idx="1"/>
          </p:nvPr>
        </p:nvSpPr>
        <p:spPr/>
        <p:txBody>
          <a:bodyPr/>
          <a:lstStyle/>
          <a:p>
            <a:pPr marL="0" indent="0">
              <a:buNone/>
            </a:pPr>
            <a:r>
              <a:rPr lang="en-US" dirty="0" smtClean="0"/>
              <a:t>Binary Numbers</a:t>
            </a:r>
          </a:p>
          <a:p>
            <a:pPr marL="0" indent="0">
              <a:buNone/>
            </a:pPr>
            <a:r>
              <a:rPr lang="en-US" dirty="0"/>
              <a:t> </a:t>
            </a:r>
            <a:r>
              <a:rPr lang="en-US" dirty="0" smtClean="0"/>
              <a:t>   Given 010, what is the next number?   011</a:t>
            </a:r>
          </a:p>
          <a:p>
            <a:pPr marL="0" indent="0">
              <a:buNone/>
            </a:pPr>
            <a:r>
              <a:rPr lang="en-US" dirty="0"/>
              <a:t> </a:t>
            </a:r>
            <a:r>
              <a:rPr lang="en-US" dirty="0" smtClean="0"/>
              <a:t>   Given 011, what is the next number?   100</a:t>
            </a:r>
          </a:p>
          <a:p>
            <a:pPr marL="0" indent="0">
              <a:buNone/>
            </a:pPr>
            <a:endParaRPr lang="en-US" dirty="0"/>
          </a:p>
          <a:p>
            <a:pPr marL="0" indent="0">
              <a:buNone/>
            </a:pPr>
            <a:r>
              <a:rPr lang="en-US" dirty="0" smtClean="0"/>
              <a:t>Why?</a:t>
            </a:r>
          </a:p>
          <a:p>
            <a:pPr marL="0" indent="0">
              <a:buNone/>
            </a:pPr>
            <a:r>
              <a:rPr lang="en-US" dirty="0" smtClean="0"/>
              <a:t>In binary, we use two symbols, </a:t>
            </a:r>
            <a:r>
              <a:rPr lang="en-US" dirty="0" smtClean="0">
                <a:solidFill>
                  <a:srgbClr val="FF0000"/>
                </a:solidFill>
              </a:rPr>
              <a:t>0,1</a:t>
            </a:r>
          </a:p>
          <a:p>
            <a:pPr marL="0" indent="0">
              <a:buNone/>
            </a:pPr>
            <a:r>
              <a:rPr lang="en-US" dirty="0" smtClean="0"/>
              <a:t>When we increment a number, we increase the smallest value by one. If that symbol is already the highest symbol (1 in binary), we repeatedly set it back to the lowest symbol (0 in all number systems) and increment the next symbol. </a:t>
            </a:r>
            <a:endParaRPr lang="en-US" dirty="0"/>
          </a:p>
        </p:txBody>
      </p:sp>
    </p:spTree>
    <p:extLst>
      <p:ext uri="{BB962C8B-B14F-4D97-AF65-F5344CB8AC3E}">
        <p14:creationId xmlns:p14="http://schemas.microsoft.com/office/powerpoint/2010/main" val="4263588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Counting from zero to fifteen in binary</a:t>
            </a:r>
            <a:endParaRPr lang="en-US" dirty="0"/>
          </a:p>
        </p:txBody>
      </p:sp>
      <p:sp>
        <p:nvSpPr>
          <p:cNvPr id="3" name="Content Placeholder 2"/>
          <p:cNvSpPr>
            <a:spLocks noGrp="1"/>
          </p:cNvSpPr>
          <p:nvPr>
            <p:ph idx="1"/>
          </p:nvPr>
        </p:nvSpPr>
        <p:spPr>
          <a:xfrm>
            <a:off x="1371600" y="1607976"/>
            <a:ext cx="2286000" cy="3733800"/>
          </a:xfrm>
        </p:spPr>
        <p:txBody>
          <a:bodyPr/>
          <a:lstStyle/>
          <a:p>
            <a:pPr marL="0" indent="0">
              <a:buNone/>
            </a:pPr>
            <a:r>
              <a:rPr lang="en-US" dirty="0" smtClean="0"/>
              <a:t>0000 zero</a:t>
            </a:r>
          </a:p>
          <a:p>
            <a:pPr marL="0" indent="0">
              <a:buNone/>
            </a:pPr>
            <a:r>
              <a:rPr lang="en-US" dirty="0" smtClean="0"/>
              <a:t>0001 one</a:t>
            </a:r>
          </a:p>
          <a:p>
            <a:pPr marL="0" indent="0">
              <a:buNone/>
            </a:pPr>
            <a:r>
              <a:rPr lang="en-US" dirty="0" smtClean="0"/>
              <a:t>0010 two</a:t>
            </a:r>
          </a:p>
          <a:p>
            <a:pPr marL="0" indent="0">
              <a:buNone/>
            </a:pPr>
            <a:r>
              <a:rPr lang="en-US" dirty="0" smtClean="0"/>
              <a:t>0011 three</a:t>
            </a:r>
          </a:p>
          <a:p>
            <a:pPr marL="0" indent="0">
              <a:buNone/>
            </a:pPr>
            <a:r>
              <a:rPr lang="en-US" dirty="0" smtClean="0"/>
              <a:t>0100 four</a:t>
            </a:r>
          </a:p>
          <a:p>
            <a:pPr marL="0" indent="0">
              <a:buNone/>
            </a:pPr>
            <a:r>
              <a:rPr lang="en-US" dirty="0" smtClean="0"/>
              <a:t>0101 five</a:t>
            </a:r>
          </a:p>
          <a:p>
            <a:pPr marL="0" indent="0">
              <a:buNone/>
            </a:pPr>
            <a:r>
              <a:rPr lang="en-US" dirty="0" smtClean="0"/>
              <a:t>0110 six</a:t>
            </a:r>
          </a:p>
          <a:p>
            <a:pPr marL="0" indent="0">
              <a:buNone/>
            </a:pPr>
            <a:r>
              <a:rPr lang="en-US" dirty="0" smtClean="0"/>
              <a:t>0111 seven</a:t>
            </a:r>
            <a:endParaRPr lang="en-US" dirty="0"/>
          </a:p>
        </p:txBody>
      </p:sp>
      <p:sp>
        <p:nvSpPr>
          <p:cNvPr id="4" name="Content Placeholder 2"/>
          <p:cNvSpPr txBox="1">
            <a:spLocks/>
          </p:cNvSpPr>
          <p:nvPr/>
        </p:nvSpPr>
        <p:spPr>
          <a:xfrm>
            <a:off x="4953000" y="1607976"/>
            <a:ext cx="2286000" cy="3733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dirty="0"/>
              <a:t>1</a:t>
            </a:r>
            <a:r>
              <a:rPr lang="en-US" dirty="0" smtClean="0"/>
              <a:t>000 eight</a:t>
            </a:r>
          </a:p>
          <a:p>
            <a:pPr marL="0" indent="0">
              <a:buFont typeface="Arial" pitchFamily="34" charset="0"/>
              <a:buNone/>
            </a:pPr>
            <a:r>
              <a:rPr lang="en-US" dirty="0" smtClean="0"/>
              <a:t>1001 nine</a:t>
            </a:r>
          </a:p>
          <a:p>
            <a:pPr marL="0" indent="0">
              <a:buFont typeface="Arial" pitchFamily="34" charset="0"/>
              <a:buNone/>
            </a:pPr>
            <a:r>
              <a:rPr lang="en-US" dirty="0"/>
              <a:t>1</a:t>
            </a:r>
            <a:r>
              <a:rPr lang="en-US" dirty="0" smtClean="0"/>
              <a:t>010 ten</a:t>
            </a:r>
          </a:p>
          <a:p>
            <a:pPr marL="0" indent="0">
              <a:buFont typeface="Arial" pitchFamily="34" charset="0"/>
              <a:buNone/>
            </a:pPr>
            <a:r>
              <a:rPr lang="en-US" dirty="0"/>
              <a:t>1</a:t>
            </a:r>
            <a:r>
              <a:rPr lang="en-US" dirty="0" smtClean="0"/>
              <a:t>011 eleven</a:t>
            </a:r>
          </a:p>
          <a:p>
            <a:pPr marL="0" indent="0">
              <a:buFont typeface="Arial" pitchFamily="34" charset="0"/>
              <a:buNone/>
            </a:pPr>
            <a:r>
              <a:rPr lang="en-US" dirty="0"/>
              <a:t>1</a:t>
            </a:r>
            <a:r>
              <a:rPr lang="en-US" dirty="0" smtClean="0"/>
              <a:t>100 twelve</a:t>
            </a:r>
          </a:p>
          <a:p>
            <a:pPr marL="0" indent="0">
              <a:buFont typeface="Arial" pitchFamily="34" charset="0"/>
              <a:buNone/>
            </a:pPr>
            <a:r>
              <a:rPr lang="en-US" dirty="0"/>
              <a:t>1</a:t>
            </a:r>
            <a:r>
              <a:rPr lang="en-US" dirty="0" smtClean="0"/>
              <a:t>101 thirteen</a:t>
            </a:r>
          </a:p>
          <a:p>
            <a:pPr marL="0" indent="0">
              <a:buFont typeface="Arial" pitchFamily="34" charset="0"/>
              <a:buNone/>
            </a:pPr>
            <a:r>
              <a:rPr lang="en-US" dirty="0"/>
              <a:t>1</a:t>
            </a:r>
            <a:r>
              <a:rPr lang="en-US" dirty="0" smtClean="0"/>
              <a:t>110 fourteen</a:t>
            </a:r>
          </a:p>
          <a:p>
            <a:pPr marL="0" indent="0">
              <a:buFont typeface="Arial" pitchFamily="34" charset="0"/>
              <a:buNone/>
            </a:pPr>
            <a:r>
              <a:rPr lang="en-US" dirty="0"/>
              <a:t>1</a:t>
            </a:r>
            <a:r>
              <a:rPr lang="en-US" dirty="0" smtClean="0"/>
              <a:t>111 fifteen</a:t>
            </a:r>
            <a:endParaRPr lang="en-US" dirty="0"/>
          </a:p>
        </p:txBody>
      </p:sp>
    </p:spTree>
    <p:extLst>
      <p:ext uri="{BB962C8B-B14F-4D97-AF65-F5344CB8AC3E}">
        <p14:creationId xmlns:p14="http://schemas.microsoft.com/office/powerpoint/2010/main" val="381025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Hexadecimal Numbers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Binary Numbers</a:t>
            </a:r>
          </a:p>
          <a:p>
            <a:pPr marL="0" indent="0">
              <a:buNone/>
            </a:pPr>
            <a:r>
              <a:rPr lang="en-US" dirty="0"/>
              <a:t> </a:t>
            </a:r>
            <a:r>
              <a:rPr lang="en-US" dirty="0" smtClean="0"/>
              <a:t>   Given 0FE, what is the next number?   0FF</a:t>
            </a:r>
          </a:p>
          <a:p>
            <a:pPr marL="0" indent="0">
              <a:buNone/>
            </a:pPr>
            <a:r>
              <a:rPr lang="en-US" dirty="0"/>
              <a:t> </a:t>
            </a:r>
            <a:r>
              <a:rPr lang="en-US" dirty="0" smtClean="0"/>
              <a:t>   Given 0FF, what is the next number?   100</a:t>
            </a:r>
          </a:p>
          <a:p>
            <a:pPr marL="0" indent="0">
              <a:buNone/>
            </a:pPr>
            <a:r>
              <a:rPr lang="en-US" dirty="0" smtClean="0"/>
              <a:t> </a:t>
            </a:r>
            <a:endParaRPr lang="en-US" dirty="0"/>
          </a:p>
          <a:p>
            <a:pPr marL="0" indent="0">
              <a:buNone/>
            </a:pPr>
            <a:r>
              <a:rPr lang="en-US" dirty="0" smtClean="0"/>
              <a:t>Why?</a:t>
            </a:r>
          </a:p>
          <a:p>
            <a:pPr marL="0" indent="0">
              <a:buNone/>
            </a:pPr>
            <a:r>
              <a:rPr lang="en-US" dirty="0" smtClean="0"/>
              <a:t>In hexadecimal, we use sixteen symbols, </a:t>
            </a:r>
            <a:r>
              <a:rPr lang="en-US" dirty="0" smtClean="0">
                <a:solidFill>
                  <a:srgbClr val="FF0000"/>
                </a:solidFill>
              </a:rPr>
              <a:t>0,1,2,3,4,5,6,7,8,9,A,B,C,D,E,F</a:t>
            </a:r>
          </a:p>
          <a:p>
            <a:pPr marL="0" indent="0">
              <a:buNone/>
            </a:pPr>
            <a:r>
              <a:rPr lang="en-US" dirty="0" smtClean="0"/>
              <a:t>When we increment a number, we increase the smallest value by one. If that symbol is already the highest symbol (F in hexadecimal), we repeatedly set it back to the lowest symbol (0 in all number systems) and increment the next symbol. </a:t>
            </a:r>
            <a:endParaRPr lang="en-US" dirty="0"/>
          </a:p>
        </p:txBody>
      </p:sp>
    </p:spTree>
    <p:extLst>
      <p:ext uri="{BB962C8B-B14F-4D97-AF65-F5344CB8AC3E}">
        <p14:creationId xmlns:p14="http://schemas.microsoft.com/office/powerpoint/2010/main" val="2430170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between </a:t>
            </a:r>
            <a:r>
              <a:rPr lang="en-US" dirty="0"/>
              <a:t>B</a:t>
            </a:r>
            <a:r>
              <a:rPr lang="en-US" dirty="0" smtClean="0"/>
              <a:t>inary and Hex</a:t>
            </a:r>
            <a:endParaRPr lang="en-US" dirty="0"/>
          </a:p>
        </p:txBody>
      </p:sp>
      <p:sp>
        <p:nvSpPr>
          <p:cNvPr id="3" name="Content Placeholder 2"/>
          <p:cNvSpPr>
            <a:spLocks noGrp="1"/>
          </p:cNvSpPr>
          <p:nvPr>
            <p:ph idx="1"/>
          </p:nvPr>
        </p:nvSpPr>
        <p:spPr/>
        <p:txBody>
          <a:bodyPr/>
          <a:lstStyle/>
          <a:p>
            <a:pPr marL="0" indent="0">
              <a:buNone/>
            </a:pPr>
            <a:r>
              <a:rPr lang="en-US" dirty="0" smtClean="0"/>
              <a:t>Since hexadecimal has 16 symbols and in binary 4 bits (</a:t>
            </a:r>
            <a:r>
              <a:rPr lang="en-US" dirty="0" smtClean="0">
                <a:solidFill>
                  <a:srgbClr val="FF0000"/>
                </a:solidFill>
              </a:rPr>
              <a:t>b</a:t>
            </a:r>
            <a:r>
              <a:rPr lang="en-US" dirty="0" smtClean="0"/>
              <a:t>inary dig</a:t>
            </a:r>
            <a:r>
              <a:rPr lang="en-US" dirty="0" smtClean="0">
                <a:solidFill>
                  <a:srgbClr val="FF0000"/>
                </a:solidFill>
              </a:rPr>
              <a:t>its</a:t>
            </a:r>
            <a:r>
              <a:rPr lang="en-US" dirty="0" smtClean="0"/>
              <a:t>) exactly maps to 16 different values </a:t>
            </a:r>
          </a:p>
          <a:p>
            <a:pPr marL="0" indent="0">
              <a:buNone/>
            </a:pPr>
            <a:endParaRPr lang="en-US" dirty="0"/>
          </a:p>
          <a:p>
            <a:pPr marL="0" indent="0">
              <a:buNone/>
            </a:pPr>
            <a:r>
              <a:rPr lang="en-US" dirty="0" smtClean="0"/>
              <a:t>0000 </a:t>
            </a:r>
            <a:r>
              <a:rPr lang="en-US" dirty="0" smtClean="0">
                <a:sym typeface="Wingdings" panose="05000000000000000000" pitchFamily="2" charset="2"/>
              </a:rPr>
              <a:t>to </a:t>
            </a:r>
            <a:r>
              <a:rPr lang="en-US" dirty="0" smtClean="0">
                <a:sym typeface="Wingdings" panose="05000000000000000000" pitchFamily="2" charset="2"/>
              </a:rPr>
              <a:t>1111 </a:t>
            </a:r>
            <a:r>
              <a:rPr lang="en-US" dirty="0" smtClean="0">
                <a:sym typeface="Wingdings" panose="05000000000000000000" pitchFamily="2" charset="2"/>
              </a:rPr>
              <a:t>represents zero through fifteen in binary</a:t>
            </a:r>
          </a:p>
          <a:p>
            <a:pPr marL="0" indent="0">
              <a:buNone/>
            </a:pPr>
            <a:r>
              <a:rPr lang="en-US" dirty="0" smtClean="0">
                <a:sym typeface="Wingdings" panose="05000000000000000000" pitchFamily="2" charset="2"/>
              </a:rPr>
              <a:t>      </a:t>
            </a:r>
            <a:r>
              <a:rPr lang="en-US" dirty="0" smtClean="0">
                <a:sym typeface="Wingdings" panose="05000000000000000000" pitchFamily="2" charset="2"/>
              </a:rPr>
              <a:t>0 to      </a:t>
            </a:r>
            <a:r>
              <a:rPr lang="en-US" dirty="0" smtClean="0">
                <a:sym typeface="Wingdings" panose="05000000000000000000" pitchFamily="2" charset="2"/>
              </a:rPr>
              <a:t>F represents </a:t>
            </a:r>
            <a:r>
              <a:rPr lang="en-US" dirty="0">
                <a:sym typeface="Wingdings" panose="05000000000000000000" pitchFamily="2" charset="2"/>
              </a:rPr>
              <a:t>zero through fifteen </a:t>
            </a:r>
            <a:r>
              <a:rPr lang="en-US" dirty="0" smtClean="0">
                <a:sym typeface="Wingdings" panose="05000000000000000000" pitchFamily="2" charset="2"/>
              </a:rPr>
              <a:t>in </a:t>
            </a:r>
            <a:r>
              <a:rPr lang="en-US" dirty="0" smtClean="0">
                <a:sym typeface="Wingdings" panose="05000000000000000000" pitchFamily="2" charset="2"/>
              </a:rPr>
              <a:t>hex</a:t>
            </a:r>
            <a:endParaRPr lang="en-US" dirty="0" smtClean="0">
              <a:sym typeface="Wingdings" panose="05000000000000000000" pitchFamily="2" charset="2"/>
            </a:endParaRPr>
          </a:p>
          <a:p>
            <a:pPr marL="0" indent="0">
              <a:buNone/>
            </a:pPr>
            <a:endParaRPr lang="en-US" dirty="0">
              <a:sym typeface="Wingdings" panose="05000000000000000000" pitchFamily="2" charset="2"/>
            </a:endParaRPr>
          </a:p>
          <a:p>
            <a:pPr marL="0" indent="0">
              <a:buNone/>
            </a:pPr>
            <a:r>
              <a:rPr lang="en-US" dirty="0" smtClean="0">
                <a:sym typeface="Wingdings" panose="05000000000000000000" pitchFamily="2" charset="2"/>
              </a:rPr>
              <a:t>Hexadecimal can be thought of as shorthand for binary. </a:t>
            </a:r>
          </a:p>
          <a:p>
            <a:pPr marL="0" indent="0">
              <a:buNone/>
            </a:pPr>
            <a:endParaRPr lang="en-US" dirty="0">
              <a:sym typeface="Wingdings" panose="05000000000000000000" pitchFamily="2" charset="2"/>
            </a:endParaRPr>
          </a:p>
          <a:p>
            <a:pPr marL="0" indent="0">
              <a:buNone/>
            </a:pPr>
            <a:r>
              <a:rPr lang="en-US" dirty="0" smtClean="0">
                <a:solidFill>
                  <a:srgbClr val="FF0000"/>
                </a:solidFill>
                <a:sym typeface="Wingdings" panose="05000000000000000000" pitchFamily="2" charset="2"/>
              </a:rPr>
              <a:t>Ex) x01FB = b0000 0001 1111 1011</a:t>
            </a:r>
            <a:endParaRPr lang="en-US" dirty="0">
              <a:solidFill>
                <a:srgbClr val="FF0000"/>
              </a:solidFill>
            </a:endParaRPr>
          </a:p>
        </p:txBody>
      </p:sp>
    </p:spTree>
    <p:extLst>
      <p:ext uri="{BB962C8B-B14F-4D97-AF65-F5344CB8AC3E}">
        <p14:creationId xmlns:p14="http://schemas.microsoft.com/office/powerpoint/2010/main" val="9711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Primitive types in Java</a:t>
            </a:r>
          </a:p>
        </p:txBody>
      </p:sp>
      <p:sp>
        <p:nvSpPr>
          <p:cNvPr id="3" name="Content Placeholder 2"/>
          <p:cNvSpPr>
            <a:spLocks noGrp="1"/>
          </p:cNvSpPr>
          <p:nvPr>
            <p:ph idx="1"/>
          </p:nvPr>
        </p:nvSpPr>
        <p:spPr/>
        <p:txBody>
          <a:bodyPr/>
          <a:lstStyle/>
          <a:p>
            <a:pPr marL="0" indent="0">
              <a:buNone/>
            </a:pPr>
            <a:r>
              <a:rPr lang="en-US" sz="1800" b="1" dirty="0" smtClean="0"/>
              <a:t>Type	Contains	Default	Size	Min		Max</a:t>
            </a:r>
          </a:p>
          <a:p>
            <a:pPr marL="0" indent="0">
              <a:buNone/>
            </a:pPr>
            <a:endParaRPr lang="en-US" sz="1800" dirty="0" smtClean="0"/>
          </a:p>
          <a:p>
            <a:pPr marL="0" indent="0">
              <a:buNone/>
            </a:pPr>
            <a:r>
              <a:rPr lang="en-US" sz="1800" dirty="0" err="1">
                <a:solidFill>
                  <a:srgbClr val="FF0000"/>
                </a:solidFill>
              </a:rPr>
              <a:t>b</a:t>
            </a:r>
            <a:r>
              <a:rPr lang="en-US" sz="1800" dirty="0" err="1" smtClean="0">
                <a:solidFill>
                  <a:srgbClr val="FF0000"/>
                </a:solidFill>
              </a:rPr>
              <a:t>oolean</a:t>
            </a:r>
            <a:r>
              <a:rPr lang="en-US" sz="1800" dirty="0" smtClean="0"/>
              <a:t>	true/false              </a:t>
            </a:r>
            <a:r>
              <a:rPr lang="en-US" sz="1800" dirty="0" err="1" smtClean="0"/>
              <a:t>false</a:t>
            </a:r>
            <a:r>
              <a:rPr lang="en-US" sz="1800" dirty="0" smtClean="0"/>
              <a:t>	1bit         n/a                      </a:t>
            </a:r>
            <a:r>
              <a:rPr lang="en-US" sz="1800" dirty="0" err="1" smtClean="0"/>
              <a:t>n/a</a:t>
            </a:r>
            <a:endParaRPr lang="en-US" sz="1800" dirty="0" smtClean="0"/>
          </a:p>
          <a:p>
            <a:pPr marL="0" indent="0">
              <a:buNone/>
            </a:pPr>
            <a:r>
              <a:rPr lang="en-US" sz="1800" dirty="0">
                <a:solidFill>
                  <a:srgbClr val="FF0000"/>
                </a:solidFill>
              </a:rPr>
              <a:t>c</a:t>
            </a:r>
            <a:r>
              <a:rPr lang="en-US" sz="1800" dirty="0" smtClean="0">
                <a:solidFill>
                  <a:srgbClr val="FF0000"/>
                </a:solidFill>
              </a:rPr>
              <a:t>har</a:t>
            </a:r>
            <a:r>
              <a:rPr lang="en-US" sz="1800" dirty="0" smtClean="0"/>
              <a:t>       Unicode	              \u0000    16 bits</a:t>
            </a:r>
            <a:r>
              <a:rPr lang="en-US" sz="1800" dirty="0"/>
              <a:t> </a:t>
            </a:r>
            <a:r>
              <a:rPr lang="en-US" sz="1800" dirty="0" smtClean="0"/>
              <a:t>   \u0000</a:t>
            </a:r>
            <a:r>
              <a:rPr lang="en-US" sz="1800" dirty="0"/>
              <a:t> </a:t>
            </a:r>
            <a:r>
              <a:rPr lang="en-US" sz="1800" dirty="0" smtClean="0"/>
              <a:t>                \</a:t>
            </a:r>
            <a:r>
              <a:rPr lang="en-US" sz="1800" dirty="0" err="1" smtClean="0"/>
              <a:t>uFFFF</a:t>
            </a:r>
            <a:endParaRPr lang="en-US" sz="1800" dirty="0" smtClean="0"/>
          </a:p>
          <a:p>
            <a:pPr marL="0" indent="0">
              <a:buNone/>
            </a:pPr>
            <a:r>
              <a:rPr lang="en-US" sz="1800" dirty="0">
                <a:solidFill>
                  <a:srgbClr val="FF0000"/>
                </a:solidFill>
              </a:rPr>
              <a:t>b</a:t>
            </a:r>
            <a:r>
              <a:rPr lang="en-US" sz="1800" dirty="0" smtClean="0">
                <a:solidFill>
                  <a:srgbClr val="FF0000"/>
                </a:solidFill>
              </a:rPr>
              <a:t>yte</a:t>
            </a:r>
            <a:r>
              <a:rPr lang="en-US" sz="1800" dirty="0" smtClean="0"/>
              <a:t>       Signed integer      0</a:t>
            </a:r>
            <a:r>
              <a:rPr lang="en-US" sz="1800" dirty="0"/>
              <a:t> </a:t>
            </a:r>
            <a:r>
              <a:rPr lang="en-US" sz="1800" dirty="0" smtClean="0"/>
              <a:t>            8 bits     -128</a:t>
            </a:r>
            <a:r>
              <a:rPr lang="en-US" sz="1800" dirty="0"/>
              <a:t> </a:t>
            </a:r>
            <a:r>
              <a:rPr lang="en-US" sz="1800" dirty="0" smtClean="0"/>
              <a:t>                    +127</a:t>
            </a:r>
          </a:p>
          <a:p>
            <a:pPr marL="0" indent="0">
              <a:buNone/>
            </a:pPr>
            <a:r>
              <a:rPr lang="en-US" sz="1800" dirty="0">
                <a:solidFill>
                  <a:srgbClr val="FF0000"/>
                </a:solidFill>
              </a:rPr>
              <a:t>s</a:t>
            </a:r>
            <a:r>
              <a:rPr lang="en-US" sz="1800" dirty="0" smtClean="0">
                <a:solidFill>
                  <a:srgbClr val="FF0000"/>
                </a:solidFill>
              </a:rPr>
              <a:t>hort</a:t>
            </a:r>
            <a:r>
              <a:rPr lang="en-US" sz="1800" dirty="0" smtClean="0"/>
              <a:t>      Signed integer      0</a:t>
            </a:r>
            <a:r>
              <a:rPr lang="en-US" sz="1800" dirty="0"/>
              <a:t> </a:t>
            </a:r>
            <a:r>
              <a:rPr lang="en-US" sz="1800" dirty="0" smtClean="0"/>
              <a:t>           16 bits    -32,768</a:t>
            </a:r>
            <a:r>
              <a:rPr lang="en-US" sz="1800" dirty="0"/>
              <a:t> </a:t>
            </a:r>
            <a:r>
              <a:rPr lang="en-US" sz="1800" dirty="0" smtClean="0"/>
              <a:t>               +32,767</a:t>
            </a:r>
          </a:p>
          <a:p>
            <a:pPr marL="0" indent="0">
              <a:buNone/>
            </a:pPr>
            <a:r>
              <a:rPr lang="en-US" sz="1800" dirty="0" err="1">
                <a:solidFill>
                  <a:srgbClr val="FF0000"/>
                </a:solidFill>
              </a:rPr>
              <a:t>i</a:t>
            </a:r>
            <a:r>
              <a:rPr lang="en-US" sz="1800" dirty="0" err="1" smtClean="0">
                <a:solidFill>
                  <a:srgbClr val="FF0000"/>
                </a:solidFill>
              </a:rPr>
              <a:t>nt</a:t>
            </a:r>
            <a:r>
              <a:rPr lang="en-US" sz="1800" dirty="0" smtClean="0"/>
              <a:t>          Signed integer      0</a:t>
            </a:r>
            <a:r>
              <a:rPr lang="en-US" sz="1800" dirty="0"/>
              <a:t> </a:t>
            </a:r>
            <a:r>
              <a:rPr lang="en-US" sz="1800" dirty="0" smtClean="0"/>
              <a:t>            32 bits    -2 Gig</a:t>
            </a:r>
            <a:r>
              <a:rPr lang="en-US" sz="1800" dirty="0"/>
              <a:t> </a:t>
            </a:r>
            <a:r>
              <a:rPr lang="en-US" sz="1800" dirty="0" smtClean="0"/>
              <a:t>                 +2 Gig -1</a:t>
            </a:r>
          </a:p>
          <a:p>
            <a:pPr marL="0" indent="0">
              <a:buNone/>
            </a:pPr>
            <a:r>
              <a:rPr lang="en-US" sz="1800" dirty="0">
                <a:solidFill>
                  <a:srgbClr val="FF0000"/>
                </a:solidFill>
              </a:rPr>
              <a:t>l</a:t>
            </a:r>
            <a:r>
              <a:rPr lang="en-US" sz="1800" dirty="0" smtClean="0">
                <a:solidFill>
                  <a:srgbClr val="FF0000"/>
                </a:solidFill>
              </a:rPr>
              <a:t>ong</a:t>
            </a:r>
            <a:r>
              <a:rPr lang="en-US" sz="1800" dirty="0" smtClean="0"/>
              <a:t>       Signed Integer      0</a:t>
            </a:r>
            <a:r>
              <a:rPr lang="en-US" sz="1800" dirty="0"/>
              <a:t> </a:t>
            </a:r>
            <a:r>
              <a:rPr lang="en-US" sz="1800" dirty="0" smtClean="0"/>
              <a:t>            64 bits    - Huge</a:t>
            </a:r>
            <a:r>
              <a:rPr lang="en-US" sz="1800" dirty="0"/>
              <a:t> </a:t>
            </a:r>
            <a:r>
              <a:rPr lang="en-US" sz="1800" dirty="0" smtClean="0"/>
              <a:t>                + Huge</a:t>
            </a:r>
          </a:p>
          <a:p>
            <a:pPr marL="0" indent="0">
              <a:buNone/>
            </a:pPr>
            <a:r>
              <a:rPr lang="en-US" sz="1800" dirty="0">
                <a:solidFill>
                  <a:srgbClr val="FF0000"/>
                </a:solidFill>
              </a:rPr>
              <a:t>f</a:t>
            </a:r>
            <a:r>
              <a:rPr lang="en-US" sz="1800" dirty="0" smtClean="0">
                <a:solidFill>
                  <a:srgbClr val="FF0000"/>
                </a:solidFill>
              </a:rPr>
              <a:t>loat</a:t>
            </a:r>
            <a:r>
              <a:rPr lang="en-US" sz="1800" dirty="0" smtClean="0"/>
              <a:t>       IEEE 754 float      0.0</a:t>
            </a:r>
            <a:r>
              <a:rPr lang="en-US" sz="1800" dirty="0"/>
              <a:t> </a:t>
            </a:r>
            <a:r>
              <a:rPr lang="en-US" sz="1800" dirty="0" smtClean="0"/>
              <a:t>         32 bits    - Large</a:t>
            </a:r>
            <a:r>
              <a:rPr lang="en-US" sz="1800" dirty="0"/>
              <a:t> </a:t>
            </a:r>
            <a:r>
              <a:rPr lang="en-US" sz="1800" dirty="0" smtClean="0"/>
              <a:t>                + Large</a:t>
            </a:r>
          </a:p>
          <a:p>
            <a:pPr marL="0" indent="0">
              <a:buNone/>
            </a:pPr>
            <a:r>
              <a:rPr lang="en-US" sz="1800" dirty="0">
                <a:solidFill>
                  <a:srgbClr val="FF0000"/>
                </a:solidFill>
              </a:rPr>
              <a:t>d</a:t>
            </a:r>
            <a:r>
              <a:rPr lang="en-US" sz="1800" dirty="0" smtClean="0">
                <a:solidFill>
                  <a:srgbClr val="FF0000"/>
                </a:solidFill>
              </a:rPr>
              <a:t>ouble</a:t>
            </a:r>
            <a:r>
              <a:rPr lang="en-US" sz="1800" dirty="0" smtClean="0"/>
              <a:t>   IEEE 754 float      0.0</a:t>
            </a:r>
            <a:r>
              <a:rPr lang="en-US" sz="1800" dirty="0"/>
              <a:t> </a:t>
            </a:r>
            <a:r>
              <a:rPr lang="en-US" sz="1800" dirty="0" smtClean="0"/>
              <a:t>         64 bits    - Huge</a:t>
            </a:r>
            <a:r>
              <a:rPr lang="en-US" sz="1800" dirty="0"/>
              <a:t> </a:t>
            </a:r>
            <a:r>
              <a:rPr lang="en-US" sz="1800" dirty="0" smtClean="0"/>
              <a:t>                + Huge</a:t>
            </a:r>
          </a:p>
          <a:p>
            <a:pPr marL="0" indent="0">
              <a:buNone/>
            </a:pPr>
            <a:endParaRPr lang="en-US" sz="1600" dirty="0" smtClean="0">
              <a:solidFill>
                <a:srgbClr val="0070C0"/>
              </a:solidFill>
            </a:endParaRPr>
          </a:p>
          <a:p>
            <a:pPr marL="0" indent="0">
              <a:buNone/>
            </a:pPr>
            <a:r>
              <a:rPr lang="en-US" sz="1600" dirty="0" smtClean="0">
                <a:solidFill>
                  <a:srgbClr val="0070C0"/>
                </a:solidFill>
              </a:rPr>
              <a:t>Note: </a:t>
            </a:r>
          </a:p>
          <a:p>
            <a:pPr marL="0" indent="0">
              <a:buNone/>
            </a:pPr>
            <a:r>
              <a:rPr lang="en-US" sz="1600" dirty="0" smtClean="0">
                <a:solidFill>
                  <a:srgbClr val="0070C0"/>
                </a:solidFill>
              </a:rPr>
              <a:t>  8 </a:t>
            </a:r>
            <a:r>
              <a:rPr lang="en-US" sz="1600" dirty="0">
                <a:solidFill>
                  <a:srgbClr val="0070C0"/>
                </a:solidFill>
              </a:rPr>
              <a:t>bits can represent </a:t>
            </a:r>
            <a:r>
              <a:rPr lang="en-US" sz="1600" dirty="0" err="1" smtClean="0">
                <a:solidFill>
                  <a:srgbClr val="0070C0"/>
                </a:solidFill>
              </a:rPr>
              <a:t>xFF</a:t>
            </a:r>
            <a:r>
              <a:rPr lang="en-US" sz="1600" dirty="0" smtClean="0">
                <a:solidFill>
                  <a:srgbClr val="0070C0"/>
                </a:solidFill>
              </a:rPr>
              <a:t>                 =                  </a:t>
            </a:r>
            <a:r>
              <a:rPr lang="en-US" sz="1600" dirty="0" smtClean="0">
                <a:solidFill>
                  <a:srgbClr val="0070C0"/>
                </a:solidFill>
              </a:rPr>
              <a:t>256</a:t>
            </a:r>
            <a:r>
              <a:rPr lang="en-US" sz="1600" dirty="0" smtClean="0">
                <a:solidFill>
                  <a:srgbClr val="0070C0"/>
                </a:solidFill>
              </a:rPr>
              <a:t> </a:t>
            </a:r>
            <a:r>
              <a:rPr lang="en-US" sz="1600" dirty="0">
                <a:solidFill>
                  <a:srgbClr val="0070C0"/>
                </a:solidFill>
              </a:rPr>
              <a:t>numbers </a:t>
            </a:r>
            <a:endParaRPr lang="en-US" sz="1600" dirty="0" smtClean="0">
              <a:solidFill>
                <a:srgbClr val="0070C0"/>
              </a:solidFill>
            </a:endParaRPr>
          </a:p>
          <a:p>
            <a:pPr marL="0" indent="0">
              <a:buNone/>
            </a:pPr>
            <a:r>
              <a:rPr lang="en-US" sz="1600" dirty="0" smtClean="0">
                <a:solidFill>
                  <a:srgbClr val="0070C0"/>
                </a:solidFill>
              </a:rPr>
              <a:t>16 bits can represent </a:t>
            </a:r>
            <a:r>
              <a:rPr lang="en-US" sz="1600" dirty="0" err="1" smtClean="0">
                <a:solidFill>
                  <a:srgbClr val="0070C0"/>
                </a:solidFill>
              </a:rPr>
              <a:t>xFFFF</a:t>
            </a:r>
            <a:r>
              <a:rPr lang="en-US" sz="1600" dirty="0" smtClean="0">
                <a:solidFill>
                  <a:srgbClr val="0070C0"/>
                </a:solidFill>
              </a:rPr>
              <a:t>             =             65,532 numbers   = 64 K</a:t>
            </a:r>
          </a:p>
          <a:p>
            <a:pPr marL="0" indent="0">
              <a:buNone/>
            </a:pPr>
            <a:r>
              <a:rPr lang="en-US" sz="1600" dirty="0" smtClean="0">
                <a:solidFill>
                  <a:srgbClr val="0070C0"/>
                </a:solidFill>
              </a:rPr>
              <a:t>32 bits can represent XFFFF FFFF   = 4,294,967,296 numbers   = 4 Gig</a:t>
            </a:r>
            <a:endParaRPr lang="en-US" sz="1600" dirty="0">
              <a:solidFill>
                <a:srgbClr val="0070C0"/>
              </a:solidFill>
            </a:endParaRPr>
          </a:p>
        </p:txBody>
      </p:sp>
    </p:spTree>
    <p:extLst>
      <p:ext uri="{BB962C8B-B14F-4D97-AF65-F5344CB8AC3E}">
        <p14:creationId xmlns:p14="http://schemas.microsoft.com/office/powerpoint/2010/main" val="1141566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character codes</a:t>
            </a:r>
            <a:endParaRPr lang="en-US" dirty="0"/>
          </a:p>
        </p:txBody>
      </p:sp>
      <p:sp>
        <p:nvSpPr>
          <p:cNvPr id="3" name="Content Placeholder 2"/>
          <p:cNvSpPr>
            <a:spLocks noGrp="1"/>
          </p:cNvSpPr>
          <p:nvPr>
            <p:ph idx="1"/>
          </p:nvPr>
        </p:nvSpPr>
        <p:spPr>
          <a:xfrm>
            <a:off x="457200" y="1295400"/>
            <a:ext cx="8229600" cy="5029200"/>
          </a:xfrm>
        </p:spPr>
        <p:txBody>
          <a:bodyPr>
            <a:noAutofit/>
          </a:bodyPr>
          <a:lstStyle/>
          <a:p>
            <a:r>
              <a:rPr lang="en-US" sz="800" b="1" dirty="0"/>
              <a:t>Dec  </a:t>
            </a:r>
            <a:r>
              <a:rPr lang="en-US" sz="800" b="1" dirty="0" smtClean="0"/>
              <a:t>Char                           		Dec  </a:t>
            </a:r>
            <a:r>
              <a:rPr lang="en-US" sz="800" b="1" dirty="0"/>
              <a:t>Char     </a:t>
            </a:r>
            <a:r>
              <a:rPr lang="en-US" sz="800" b="1" dirty="0" smtClean="0"/>
              <a:t>	Dec  </a:t>
            </a:r>
            <a:r>
              <a:rPr lang="en-US" sz="800" b="1" dirty="0"/>
              <a:t>Char     </a:t>
            </a:r>
            <a:r>
              <a:rPr lang="en-US" sz="800" b="1" dirty="0" smtClean="0"/>
              <a:t>	Dec  </a:t>
            </a:r>
            <a:r>
              <a:rPr lang="en-US" sz="800" b="1" dirty="0"/>
              <a:t>Char</a:t>
            </a:r>
          </a:p>
          <a:p>
            <a:r>
              <a:rPr lang="en-US" sz="800" b="1" dirty="0"/>
              <a:t>---------                           </a:t>
            </a:r>
            <a:r>
              <a:rPr lang="en-US" sz="800" b="1" dirty="0" smtClean="0"/>
              <a:t>		---------     	---------     	----------</a:t>
            </a:r>
            <a:endParaRPr lang="en-US" sz="800" b="1" dirty="0"/>
          </a:p>
          <a:p>
            <a:r>
              <a:rPr lang="en-US" sz="800" b="1" dirty="0"/>
              <a:t>  0  NUL (null)                      </a:t>
            </a:r>
            <a:r>
              <a:rPr lang="en-US" sz="800" b="1" dirty="0" smtClean="0"/>
              <a:t>	</a:t>
            </a:r>
            <a:r>
              <a:rPr lang="en-US" sz="800" b="1" dirty="0" smtClean="0"/>
              <a:t>                                32  </a:t>
            </a:r>
            <a:r>
              <a:rPr lang="en-US" sz="800" b="1" dirty="0"/>
              <a:t>SPACE    </a:t>
            </a:r>
            <a:r>
              <a:rPr lang="en-US" sz="800" b="1" dirty="0" smtClean="0"/>
              <a:t>	64  </a:t>
            </a:r>
            <a:r>
              <a:rPr lang="en-US" sz="800" b="1" dirty="0"/>
              <a:t>@         </a:t>
            </a:r>
            <a:r>
              <a:rPr lang="en-US" sz="800" b="1" dirty="0" smtClean="0"/>
              <a:t>	96  </a:t>
            </a:r>
            <a:r>
              <a:rPr lang="en-US" sz="800" b="1" dirty="0"/>
              <a:t>`</a:t>
            </a:r>
          </a:p>
          <a:p>
            <a:r>
              <a:rPr lang="en-US" sz="800" b="1" dirty="0"/>
              <a:t>  1  SOH (start of heading)          </a:t>
            </a:r>
            <a:r>
              <a:rPr lang="en-US" sz="800" b="1" dirty="0" smtClean="0"/>
              <a:t>	</a:t>
            </a:r>
            <a:r>
              <a:rPr lang="en-US" sz="800" b="1" dirty="0" smtClean="0"/>
              <a:t>	33  </a:t>
            </a:r>
            <a:r>
              <a:rPr lang="en-US" sz="800" b="1" dirty="0"/>
              <a:t>!         </a:t>
            </a:r>
            <a:r>
              <a:rPr lang="en-US" sz="800" b="1" dirty="0" smtClean="0"/>
              <a:t>	65  </a:t>
            </a:r>
            <a:r>
              <a:rPr lang="en-US" sz="800" b="1" dirty="0"/>
              <a:t>A         </a:t>
            </a:r>
            <a:r>
              <a:rPr lang="en-US" sz="800" b="1" dirty="0" smtClean="0"/>
              <a:t>	97  </a:t>
            </a:r>
            <a:r>
              <a:rPr lang="en-US" sz="800" b="1" dirty="0"/>
              <a:t>a</a:t>
            </a:r>
          </a:p>
          <a:p>
            <a:r>
              <a:rPr lang="en-US" sz="800" b="1" dirty="0"/>
              <a:t>  2  STX (start of text)             </a:t>
            </a:r>
            <a:r>
              <a:rPr lang="en-US" sz="800" b="1" dirty="0" smtClean="0"/>
              <a:t>		34  </a:t>
            </a:r>
            <a:r>
              <a:rPr lang="en-US" sz="800" b="1" dirty="0"/>
              <a:t>"         </a:t>
            </a:r>
            <a:r>
              <a:rPr lang="en-US" sz="800" b="1" dirty="0" smtClean="0"/>
              <a:t>	66  </a:t>
            </a:r>
            <a:r>
              <a:rPr lang="en-US" sz="800" b="1" dirty="0"/>
              <a:t>B         </a:t>
            </a:r>
            <a:r>
              <a:rPr lang="en-US" sz="800" b="1" dirty="0" smtClean="0"/>
              <a:t>	98  </a:t>
            </a:r>
            <a:r>
              <a:rPr lang="en-US" sz="800" b="1" dirty="0"/>
              <a:t>b</a:t>
            </a:r>
          </a:p>
          <a:p>
            <a:r>
              <a:rPr lang="en-US" sz="800" b="1" dirty="0"/>
              <a:t>  3  ETX (end of text)               </a:t>
            </a:r>
            <a:r>
              <a:rPr lang="en-US" sz="800" b="1" dirty="0" smtClean="0"/>
              <a:t>		35  </a:t>
            </a:r>
            <a:r>
              <a:rPr lang="en-US" sz="800" b="1" dirty="0"/>
              <a:t>#         </a:t>
            </a:r>
            <a:r>
              <a:rPr lang="en-US" sz="800" b="1" dirty="0" smtClean="0"/>
              <a:t>	67  </a:t>
            </a:r>
            <a:r>
              <a:rPr lang="en-US" sz="800" b="1" dirty="0"/>
              <a:t>C         </a:t>
            </a:r>
            <a:r>
              <a:rPr lang="en-US" sz="800" b="1" dirty="0" smtClean="0"/>
              <a:t>	99  </a:t>
            </a:r>
            <a:r>
              <a:rPr lang="en-US" sz="800" b="1" dirty="0"/>
              <a:t>c</a:t>
            </a:r>
          </a:p>
          <a:p>
            <a:r>
              <a:rPr lang="en-US" sz="800" b="1" dirty="0"/>
              <a:t>  4  EOT (end of transmission)       </a:t>
            </a:r>
            <a:r>
              <a:rPr lang="en-US" sz="800" b="1" dirty="0" smtClean="0"/>
              <a:t>		36  </a:t>
            </a:r>
            <a:r>
              <a:rPr lang="en-US" sz="800" b="1" dirty="0"/>
              <a:t>$         </a:t>
            </a:r>
            <a:r>
              <a:rPr lang="en-US" sz="800" b="1" dirty="0" smtClean="0"/>
              <a:t>	68  </a:t>
            </a:r>
            <a:r>
              <a:rPr lang="en-US" sz="800" b="1" dirty="0"/>
              <a:t>D        </a:t>
            </a:r>
            <a:r>
              <a:rPr lang="en-US" sz="800" b="1" dirty="0" smtClean="0"/>
              <a:t>	100  </a:t>
            </a:r>
            <a:r>
              <a:rPr lang="en-US" sz="800" b="1" dirty="0"/>
              <a:t>d</a:t>
            </a:r>
          </a:p>
          <a:p>
            <a:r>
              <a:rPr lang="en-US" sz="800" b="1" dirty="0"/>
              <a:t>  5  ENQ (enquiry)                   </a:t>
            </a:r>
            <a:r>
              <a:rPr lang="en-US" sz="800" b="1" dirty="0" smtClean="0"/>
              <a:t>		37  </a:t>
            </a:r>
            <a:r>
              <a:rPr lang="en-US" sz="800" b="1" dirty="0"/>
              <a:t>%         </a:t>
            </a:r>
            <a:r>
              <a:rPr lang="en-US" sz="800" b="1" dirty="0" smtClean="0"/>
              <a:t>	69  </a:t>
            </a:r>
            <a:r>
              <a:rPr lang="en-US" sz="800" b="1" dirty="0"/>
              <a:t>E        </a:t>
            </a:r>
            <a:r>
              <a:rPr lang="en-US" sz="800" b="1" dirty="0" smtClean="0"/>
              <a:t>	101  </a:t>
            </a:r>
            <a:r>
              <a:rPr lang="en-US" sz="800" b="1" dirty="0"/>
              <a:t>e</a:t>
            </a:r>
          </a:p>
          <a:p>
            <a:r>
              <a:rPr lang="en-US" sz="800" b="1" dirty="0"/>
              <a:t>  6  ACK (acknowledge)               </a:t>
            </a:r>
            <a:r>
              <a:rPr lang="en-US" sz="800" b="1" dirty="0" smtClean="0"/>
              <a:t>		38  </a:t>
            </a:r>
            <a:r>
              <a:rPr lang="en-US" sz="800" b="1" dirty="0"/>
              <a:t>&amp;         </a:t>
            </a:r>
            <a:r>
              <a:rPr lang="en-US" sz="800" b="1" dirty="0" smtClean="0"/>
              <a:t>	70  </a:t>
            </a:r>
            <a:r>
              <a:rPr lang="en-US" sz="800" b="1" dirty="0"/>
              <a:t>F        </a:t>
            </a:r>
            <a:r>
              <a:rPr lang="en-US" sz="800" b="1" dirty="0" smtClean="0"/>
              <a:t>	102  </a:t>
            </a:r>
            <a:r>
              <a:rPr lang="en-US" sz="800" b="1" dirty="0"/>
              <a:t>f</a:t>
            </a:r>
          </a:p>
          <a:p>
            <a:r>
              <a:rPr lang="en-US" sz="800" b="1" dirty="0"/>
              <a:t>  7  BEL (bell)                      </a:t>
            </a:r>
            <a:r>
              <a:rPr lang="en-US" sz="800" b="1" dirty="0" smtClean="0"/>
              <a:t>	</a:t>
            </a:r>
            <a:r>
              <a:rPr lang="en-US" sz="800" b="1" dirty="0" smtClean="0"/>
              <a:t>                                39  </a:t>
            </a:r>
            <a:r>
              <a:rPr lang="en-US" sz="800" b="1" dirty="0"/>
              <a:t>'         </a:t>
            </a:r>
            <a:r>
              <a:rPr lang="en-US" sz="800" b="1" dirty="0" smtClean="0"/>
              <a:t>	71  </a:t>
            </a:r>
            <a:r>
              <a:rPr lang="en-US" sz="800" b="1" dirty="0"/>
              <a:t>G        </a:t>
            </a:r>
            <a:r>
              <a:rPr lang="en-US" sz="800" b="1" dirty="0" smtClean="0"/>
              <a:t>	103  </a:t>
            </a:r>
            <a:r>
              <a:rPr lang="en-US" sz="800" b="1" dirty="0"/>
              <a:t>g</a:t>
            </a:r>
          </a:p>
          <a:p>
            <a:r>
              <a:rPr lang="en-US" sz="800" b="1" dirty="0"/>
              <a:t>  8  BS  (backspace)                 </a:t>
            </a:r>
            <a:r>
              <a:rPr lang="en-US" sz="800" b="1" dirty="0" smtClean="0"/>
              <a:t>		40  </a:t>
            </a:r>
            <a:r>
              <a:rPr lang="en-US" sz="800" b="1" dirty="0"/>
              <a:t>(         </a:t>
            </a:r>
            <a:r>
              <a:rPr lang="en-US" sz="800" b="1" dirty="0" smtClean="0"/>
              <a:t>	72  </a:t>
            </a:r>
            <a:r>
              <a:rPr lang="en-US" sz="800" b="1" dirty="0"/>
              <a:t>H        </a:t>
            </a:r>
            <a:r>
              <a:rPr lang="en-US" sz="800" b="1" dirty="0" smtClean="0"/>
              <a:t>	104  </a:t>
            </a:r>
            <a:r>
              <a:rPr lang="en-US" sz="800" b="1" dirty="0"/>
              <a:t>h</a:t>
            </a:r>
          </a:p>
          <a:p>
            <a:r>
              <a:rPr lang="en-US" sz="800" b="1" dirty="0"/>
              <a:t>  9  TAB (horizontal tab)            </a:t>
            </a:r>
            <a:r>
              <a:rPr lang="en-US" sz="800" b="1" dirty="0" smtClean="0"/>
              <a:t>		41  </a:t>
            </a:r>
            <a:r>
              <a:rPr lang="en-US" sz="800" b="1" dirty="0"/>
              <a:t>)         </a:t>
            </a:r>
            <a:r>
              <a:rPr lang="en-US" sz="800" b="1" dirty="0" smtClean="0"/>
              <a:t>	73  </a:t>
            </a:r>
            <a:r>
              <a:rPr lang="en-US" sz="800" b="1" dirty="0"/>
              <a:t>I        </a:t>
            </a:r>
            <a:r>
              <a:rPr lang="en-US" sz="800" b="1" dirty="0" smtClean="0"/>
              <a:t>	105  </a:t>
            </a:r>
            <a:r>
              <a:rPr lang="en-US" sz="800" b="1" dirty="0" err="1"/>
              <a:t>i</a:t>
            </a:r>
            <a:endParaRPr lang="en-US" sz="800" b="1" dirty="0"/>
          </a:p>
          <a:p>
            <a:r>
              <a:rPr lang="en-US" sz="800" b="1" dirty="0"/>
              <a:t> 10  LF  (NL line feed, new line)    </a:t>
            </a:r>
            <a:r>
              <a:rPr lang="en-US" sz="800" b="1" dirty="0" smtClean="0"/>
              <a:t>		42  </a:t>
            </a:r>
            <a:r>
              <a:rPr lang="en-US" sz="800" b="1" dirty="0"/>
              <a:t>*         </a:t>
            </a:r>
            <a:r>
              <a:rPr lang="en-US" sz="800" b="1" dirty="0" smtClean="0"/>
              <a:t>	74  </a:t>
            </a:r>
            <a:r>
              <a:rPr lang="en-US" sz="800" b="1" dirty="0"/>
              <a:t>J        </a:t>
            </a:r>
            <a:r>
              <a:rPr lang="en-US" sz="800" b="1" dirty="0" smtClean="0"/>
              <a:t>	106  </a:t>
            </a:r>
            <a:r>
              <a:rPr lang="en-US" sz="800" b="1" dirty="0"/>
              <a:t>j</a:t>
            </a:r>
          </a:p>
          <a:p>
            <a:r>
              <a:rPr lang="en-US" sz="800" b="1" dirty="0"/>
              <a:t> 11  VT  (vertical tab)              </a:t>
            </a:r>
            <a:r>
              <a:rPr lang="en-US" sz="800" b="1" dirty="0" smtClean="0"/>
              <a:t>		43  </a:t>
            </a:r>
            <a:r>
              <a:rPr lang="en-US" sz="800" b="1" dirty="0"/>
              <a:t>+         </a:t>
            </a:r>
            <a:r>
              <a:rPr lang="en-US" sz="800" b="1" dirty="0" smtClean="0"/>
              <a:t>	75  </a:t>
            </a:r>
            <a:r>
              <a:rPr lang="en-US" sz="800" b="1" dirty="0"/>
              <a:t>K        </a:t>
            </a:r>
            <a:r>
              <a:rPr lang="en-US" sz="800" b="1" dirty="0" smtClean="0"/>
              <a:t>	107  </a:t>
            </a:r>
            <a:r>
              <a:rPr lang="en-US" sz="800" b="1" dirty="0"/>
              <a:t>k</a:t>
            </a:r>
          </a:p>
          <a:p>
            <a:r>
              <a:rPr lang="en-US" sz="800" b="1" dirty="0"/>
              <a:t> 12  FF  (NP form feed, new page)    </a:t>
            </a:r>
            <a:r>
              <a:rPr lang="en-US" sz="800" b="1" dirty="0"/>
              <a:t> </a:t>
            </a:r>
            <a:r>
              <a:rPr lang="en-US" sz="800" b="1" dirty="0" smtClean="0"/>
              <a:t>                            </a:t>
            </a:r>
            <a:r>
              <a:rPr lang="en-US" sz="800" b="1" dirty="0" smtClean="0"/>
              <a:t>44  </a:t>
            </a:r>
            <a:r>
              <a:rPr lang="en-US" sz="800" b="1" dirty="0"/>
              <a:t>,         </a:t>
            </a:r>
            <a:r>
              <a:rPr lang="en-US" sz="800" b="1" dirty="0" smtClean="0"/>
              <a:t>	76  </a:t>
            </a:r>
            <a:r>
              <a:rPr lang="en-US" sz="800" b="1" dirty="0"/>
              <a:t>L        </a:t>
            </a:r>
            <a:r>
              <a:rPr lang="en-US" sz="800" b="1" dirty="0" smtClean="0"/>
              <a:t>	108  </a:t>
            </a:r>
            <a:r>
              <a:rPr lang="en-US" sz="800" b="1" dirty="0"/>
              <a:t>l</a:t>
            </a:r>
          </a:p>
          <a:p>
            <a:r>
              <a:rPr lang="en-US" sz="800" b="1" dirty="0"/>
              <a:t> 13  CR  (carriage return)           </a:t>
            </a:r>
            <a:r>
              <a:rPr lang="en-US" sz="800" b="1" dirty="0" smtClean="0"/>
              <a:t>		45  </a:t>
            </a:r>
            <a:r>
              <a:rPr lang="en-US" sz="800" b="1" dirty="0"/>
              <a:t>-         </a:t>
            </a:r>
            <a:r>
              <a:rPr lang="en-US" sz="800" b="1" dirty="0" smtClean="0"/>
              <a:t>	77  </a:t>
            </a:r>
            <a:r>
              <a:rPr lang="en-US" sz="800" b="1" dirty="0"/>
              <a:t>M        </a:t>
            </a:r>
            <a:r>
              <a:rPr lang="en-US" sz="800" b="1" dirty="0" smtClean="0"/>
              <a:t>	109  </a:t>
            </a:r>
            <a:r>
              <a:rPr lang="en-US" sz="800" b="1" dirty="0"/>
              <a:t>m</a:t>
            </a:r>
          </a:p>
          <a:p>
            <a:r>
              <a:rPr lang="en-US" sz="800" b="1" dirty="0"/>
              <a:t> 14  SO  (shift out)                 </a:t>
            </a:r>
            <a:r>
              <a:rPr lang="en-US" sz="800" b="1" dirty="0" smtClean="0"/>
              <a:t>	</a:t>
            </a:r>
            <a:r>
              <a:rPr lang="en-US" sz="800" b="1" dirty="0" smtClean="0"/>
              <a:t>                                46  </a:t>
            </a:r>
            <a:r>
              <a:rPr lang="en-US" sz="800" b="1" dirty="0"/>
              <a:t>.         </a:t>
            </a:r>
            <a:r>
              <a:rPr lang="en-US" sz="800" b="1" dirty="0" smtClean="0"/>
              <a:t>	78  </a:t>
            </a:r>
            <a:r>
              <a:rPr lang="en-US" sz="800" b="1" dirty="0"/>
              <a:t>N        </a:t>
            </a:r>
            <a:r>
              <a:rPr lang="en-US" sz="800" b="1" dirty="0" smtClean="0"/>
              <a:t>	110  </a:t>
            </a:r>
            <a:r>
              <a:rPr lang="en-US" sz="800" b="1" dirty="0"/>
              <a:t>n</a:t>
            </a:r>
          </a:p>
          <a:p>
            <a:r>
              <a:rPr lang="en-US" sz="800" b="1" dirty="0"/>
              <a:t> 15  SI  (shift in)                  </a:t>
            </a:r>
            <a:r>
              <a:rPr lang="en-US" sz="800" b="1" dirty="0" smtClean="0"/>
              <a:t>	</a:t>
            </a:r>
            <a:r>
              <a:rPr lang="en-US" sz="800" b="1" dirty="0" smtClean="0"/>
              <a:t>                                47  </a:t>
            </a:r>
            <a:r>
              <a:rPr lang="en-US" sz="800" b="1" dirty="0"/>
              <a:t>/         </a:t>
            </a:r>
            <a:r>
              <a:rPr lang="en-US" sz="800" b="1" dirty="0" smtClean="0"/>
              <a:t>	79  </a:t>
            </a:r>
            <a:r>
              <a:rPr lang="en-US" sz="800" b="1" dirty="0"/>
              <a:t>O        </a:t>
            </a:r>
            <a:r>
              <a:rPr lang="en-US" sz="800" b="1" dirty="0" smtClean="0"/>
              <a:t>	111  </a:t>
            </a:r>
            <a:r>
              <a:rPr lang="en-US" sz="800" b="1" dirty="0"/>
              <a:t>o</a:t>
            </a:r>
          </a:p>
          <a:p>
            <a:r>
              <a:rPr lang="en-US" sz="800" b="1" dirty="0"/>
              <a:t> 16  DLE (data link escape)          </a:t>
            </a:r>
            <a:r>
              <a:rPr lang="en-US" sz="800" b="1" dirty="0" smtClean="0"/>
              <a:t>		48  </a:t>
            </a:r>
            <a:r>
              <a:rPr lang="en-US" sz="800" b="1" dirty="0"/>
              <a:t>0         </a:t>
            </a:r>
            <a:r>
              <a:rPr lang="en-US" sz="800" b="1" dirty="0" smtClean="0"/>
              <a:t>	80  </a:t>
            </a:r>
            <a:r>
              <a:rPr lang="en-US" sz="800" b="1" dirty="0"/>
              <a:t>P        </a:t>
            </a:r>
            <a:r>
              <a:rPr lang="en-US" sz="800" b="1" dirty="0" smtClean="0"/>
              <a:t>	112  </a:t>
            </a:r>
            <a:r>
              <a:rPr lang="en-US" sz="800" b="1" dirty="0"/>
              <a:t>p</a:t>
            </a:r>
          </a:p>
          <a:p>
            <a:r>
              <a:rPr lang="en-US" sz="800" b="1" dirty="0"/>
              <a:t> 17  DC1 (device control 1)          </a:t>
            </a:r>
            <a:r>
              <a:rPr lang="en-US" sz="800" b="1" dirty="0" smtClean="0"/>
              <a:t>		49  </a:t>
            </a:r>
            <a:r>
              <a:rPr lang="en-US" sz="800" b="1" dirty="0"/>
              <a:t>1         </a:t>
            </a:r>
            <a:r>
              <a:rPr lang="en-US" sz="800" b="1" dirty="0" smtClean="0"/>
              <a:t>	81  </a:t>
            </a:r>
            <a:r>
              <a:rPr lang="en-US" sz="800" b="1" dirty="0"/>
              <a:t>Q        </a:t>
            </a:r>
            <a:r>
              <a:rPr lang="en-US" sz="800" b="1" dirty="0" smtClean="0"/>
              <a:t>	113  </a:t>
            </a:r>
            <a:r>
              <a:rPr lang="en-US" sz="800" b="1" dirty="0"/>
              <a:t>q</a:t>
            </a:r>
          </a:p>
          <a:p>
            <a:r>
              <a:rPr lang="en-US" sz="800" b="1" dirty="0"/>
              <a:t> 18  DC2 (device control 2)          </a:t>
            </a:r>
            <a:r>
              <a:rPr lang="en-US" sz="800" b="1" dirty="0" smtClean="0"/>
              <a:t>		50  </a:t>
            </a:r>
            <a:r>
              <a:rPr lang="en-US" sz="800" b="1" dirty="0"/>
              <a:t>2         </a:t>
            </a:r>
            <a:r>
              <a:rPr lang="en-US" sz="800" b="1" dirty="0" smtClean="0"/>
              <a:t>	82  </a:t>
            </a:r>
            <a:r>
              <a:rPr lang="en-US" sz="800" b="1" dirty="0"/>
              <a:t>R        </a:t>
            </a:r>
            <a:r>
              <a:rPr lang="en-US" sz="800" b="1" dirty="0" smtClean="0"/>
              <a:t>	114  </a:t>
            </a:r>
            <a:r>
              <a:rPr lang="en-US" sz="800" b="1" dirty="0"/>
              <a:t>r</a:t>
            </a:r>
          </a:p>
          <a:p>
            <a:r>
              <a:rPr lang="en-US" sz="800" b="1" dirty="0"/>
              <a:t> 19  DC3 (device control 3)          </a:t>
            </a:r>
            <a:r>
              <a:rPr lang="en-US" sz="800" b="1" dirty="0" smtClean="0"/>
              <a:t>		51  </a:t>
            </a:r>
            <a:r>
              <a:rPr lang="en-US" sz="800" b="1" dirty="0"/>
              <a:t>3         </a:t>
            </a:r>
            <a:r>
              <a:rPr lang="en-US" sz="800" b="1" dirty="0" smtClean="0"/>
              <a:t>	83  </a:t>
            </a:r>
            <a:r>
              <a:rPr lang="en-US" sz="800" b="1" dirty="0"/>
              <a:t>S        </a:t>
            </a:r>
            <a:r>
              <a:rPr lang="en-US" sz="800" b="1" dirty="0" smtClean="0"/>
              <a:t>	115  </a:t>
            </a:r>
            <a:r>
              <a:rPr lang="en-US" sz="800" b="1" dirty="0"/>
              <a:t>s</a:t>
            </a:r>
          </a:p>
          <a:p>
            <a:r>
              <a:rPr lang="en-US" sz="800" b="1" dirty="0"/>
              <a:t> 20  DC4 (device control 4)         </a:t>
            </a:r>
            <a:r>
              <a:rPr lang="en-US" sz="800" b="1" dirty="0" smtClean="0"/>
              <a:t>		52  </a:t>
            </a:r>
            <a:r>
              <a:rPr lang="en-US" sz="800" b="1" dirty="0"/>
              <a:t>4         </a:t>
            </a:r>
            <a:r>
              <a:rPr lang="en-US" sz="800" b="1" dirty="0" smtClean="0"/>
              <a:t>	84  </a:t>
            </a:r>
            <a:r>
              <a:rPr lang="en-US" sz="800" b="1" dirty="0"/>
              <a:t>T        </a:t>
            </a:r>
            <a:r>
              <a:rPr lang="en-US" sz="800" b="1" dirty="0" smtClean="0"/>
              <a:t>	116  </a:t>
            </a:r>
            <a:r>
              <a:rPr lang="en-US" sz="800" b="1" dirty="0"/>
              <a:t>t</a:t>
            </a:r>
          </a:p>
          <a:p>
            <a:r>
              <a:rPr lang="en-US" sz="800" b="1" dirty="0"/>
              <a:t> 21  NAK (negative acknowledge</a:t>
            </a:r>
            <a:r>
              <a:rPr lang="en-US" sz="800" b="1"/>
              <a:t>)      </a:t>
            </a:r>
            <a:r>
              <a:rPr lang="en-US" sz="800" b="1"/>
              <a:t> </a:t>
            </a:r>
            <a:r>
              <a:rPr lang="en-US" sz="800" b="1" smtClean="0"/>
              <a:t>                          </a:t>
            </a:r>
            <a:r>
              <a:rPr lang="en-US" sz="800" b="1" smtClean="0"/>
              <a:t>53  </a:t>
            </a:r>
            <a:r>
              <a:rPr lang="en-US" sz="800" b="1" dirty="0"/>
              <a:t>5         </a:t>
            </a:r>
            <a:r>
              <a:rPr lang="en-US" sz="800" b="1" dirty="0" smtClean="0"/>
              <a:t>	85  </a:t>
            </a:r>
            <a:r>
              <a:rPr lang="en-US" sz="800" b="1" dirty="0"/>
              <a:t>U        </a:t>
            </a:r>
            <a:r>
              <a:rPr lang="en-US" sz="800" b="1" dirty="0" smtClean="0"/>
              <a:t>	117  </a:t>
            </a:r>
            <a:r>
              <a:rPr lang="en-US" sz="800" b="1" dirty="0"/>
              <a:t>u</a:t>
            </a:r>
          </a:p>
          <a:p>
            <a:r>
              <a:rPr lang="en-US" sz="800" b="1" dirty="0"/>
              <a:t> 22  SYN (synchronous idle)          </a:t>
            </a:r>
            <a:r>
              <a:rPr lang="en-US" sz="800" b="1" dirty="0" smtClean="0"/>
              <a:t>		54  </a:t>
            </a:r>
            <a:r>
              <a:rPr lang="en-US" sz="800" b="1" dirty="0"/>
              <a:t>6         </a:t>
            </a:r>
            <a:r>
              <a:rPr lang="en-US" sz="800" b="1" dirty="0" smtClean="0"/>
              <a:t>	86  </a:t>
            </a:r>
            <a:r>
              <a:rPr lang="en-US" sz="800" b="1" dirty="0"/>
              <a:t>V        </a:t>
            </a:r>
            <a:r>
              <a:rPr lang="en-US" sz="800" b="1" dirty="0" smtClean="0"/>
              <a:t>	118  </a:t>
            </a:r>
            <a:r>
              <a:rPr lang="en-US" sz="800" b="1" dirty="0"/>
              <a:t>v</a:t>
            </a:r>
          </a:p>
          <a:p>
            <a:r>
              <a:rPr lang="en-US" sz="800" b="1" dirty="0"/>
              <a:t> 23  ETB (end of trans. block)       </a:t>
            </a:r>
            <a:r>
              <a:rPr lang="en-US" sz="800" b="1" dirty="0" smtClean="0"/>
              <a:t>		55  </a:t>
            </a:r>
            <a:r>
              <a:rPr lang="en-US" sz="800" b="1" dirty="0"/>
              <a:t>7         </a:t>
            </a:r>
            <a:r>
              <a:rPr lang="en-US" sz="800" b="1" dirty="0" smtClean="0"/>
              <a:t>	87  </a:t>
            </a:r>
            <a:r>
              <a:rPr lang="en-US" sz="800" b="1" dirty="0"/>
              <a:t>W        </a:t>
            </a:r>
            <a:r>
              <a:rPr lang="en-US" sz="800" b="1" dirty="0" smtClean="0"/>
              <a:t>	119  </a:t>
            </a:r>
            <a:r>
              <a:rPr lang="en-US" sz="800" b="1" dirty="0"/>
              <a:t>w</a:t>
            </a:r>
          </a:p>
          <a:p>
            <a:r>
              <a:rPr lang="en-US" sz="800" b="1" dirty="0"/>
              <a:t> 24  CAN (cancel)                    </a:t>
            </a:r>
            <a:r>
              <a:rPr lang="en-US" sz="800" b="1" dirty="0" smtClean="0"/>
              <a:t>		56  </a:t>
            </a:r>
            <a:r>
              <a:rPr lang="en-US" sz="800" b="1" dirty="0"/>
              <a:t>8         </a:t>
            </a:r>
            <a:r>
              <a:rPr lang="en-US" sz="800" b="1" dirty="0" smtClean="0"/>
              <a:t>	88  </a:t>
            </a:r>
            <a:r>
              <a:rPr lang="en-US" sz="800" b="1" dirty="0"/>
              <a:t>X        </a:t>
            </a:r>
            <a:r>
              <a:rPr lang="en-US" sz="800" b="1" dirty="0" smtClean="0"/>
              <a:t>	120  </a:t>
            </a:r>
            <a:r>
              <a:rPr lang="en-US" sz="800" b="1" dirty="0"/>
              <a:t>x</a:t>
            </a:r>
          </a:p>
          <a:p>
            <a:r>
              <a:rPr lang="en-US" sz="800" b="1" dirty="0"/>
              <a:t> 25  EM  (end of medium)             </a:t>
            </a:r>
            <a:r>
              <a:rPr lang="en-US" sz="800" b="1" dirty="0" smtClean="0"/>
              <a:t>		57  </a:t>
            </a:r>
            <a:r>
              <a:rPr lang="en-US" sz="800" b="1" dirty="0"/>
              <a:t>9         </a:t>
            </a:r>
            <a:r>
              <a:rPr lang="en-US" sz="800" b="1" dirty="0" smtClean="0"/>
              <a:t>	89  </a:t>
            </a:r>
            <a:r>
              <a:rPr lang="en-US" sz="800" b="1" dirty="0"/>
              <a:t>Y        </a:t>
            </a:r>
            <a:r>
              <a:rPr lang="en-US" sz="800" b="1" dirty="0" smtClean="0"/>
              <a:t>	121  </a:t>
            </a:r>
            <a:r>
              <a:rPr lang="en-US" sz="800" b="1" dirty="0"/>
              <a:t>y</a:t>
            </a:r>
          </a:p>
          <a:p>
            <a:r>
              <a:rPr lang="en-US" sz="800" b="1" dirty="0"/>
              <a:t> 26  SUB (substitute)                </a:t>
            </a:r>
            <a:r>
              <a:rPr lang="en-US" sz="800" b="1" dirty="0" smtClean="0"/>
              <a:t>		58  </a:t>
            </a:r>
            <a:r>
              <a:rPr lang="en-US" sz="800" b="1" dirty="0"/>
              <a:t>:         </a:t>
            </a:r>
            <a:r>
              <a:rPr lang="en-US" sz="800" b="1" dirty="0" smtClean="0"/>
              <a:t>	90  </a:t>
            </a:r>
            <a:r>
              <a:rPr lang="en-US" sz="800" b="1" dirty="0"/>
              <a:t>Z        </a:t>
            </a:r>
            <a:r>
              <a:rPr lang="en-US" sz="800" b="1" dirty="0" smtClean="0"/>
              <a:t>	122  </a:t>
            </a:r>
            <a:r>
              <a:rPr lang="en-US" sz="800" b="1" dirty="0"/>
              <a:t>z</a:t>
            </a:r>
          </a:p>
          <a:p>
            <a:r>
              <a:rPr lang="en-US" sz="800" b="1" dirty="0"/>
              <a:t> 27  ESC (escape)                    </a:t>
            </a:r>
            <a:r>
              <a:rPr lang="en-US" sz="800" b="1" dirty="0" smtClean="0"/>
              <a:t>		59  </a:t>
            </a:r>
            <a:r>
              <a:rPr lang="en-US" sz="800" b="1" dirty="0"/>
              <a:t>;         </a:t>
            </a:r>
            <a:r>
              <a:rPr lang="en-US" sz="800" b="1" dirty="0" smtClean="0"/>
              <a:t>	91  </a:t>
            </a:r>
            <a:r>
              <a:rPr lang="en-US" sz="800" b="1" dirty="0"/>
              <a:t>[        </a:t>
            </a:r>
            <a:r>
              <a:rPr lang="en-US" sz="800" b="1" dirty="0" smtClean="0"/>
              <a:t>	123  </a:t>
            </a:r>
            <a:r>
              <a:rPr lang="en-US" sz="800" b="1" dirty="0"/>
              <a:t>{</a:t>
            </a:r>
          </a:p>
          <a:p>
            <a:r>
              <a:rPr lang="en-US" sz="800" b="1" dirty="0"/>
              <a:t> 28  FS  (file separator)            </a:t>
            </a:r>
            <a:r>
              <a:rPr lang="en-US" sz="800" b="1" dirty="0" smtClean="0"/>
              <a:t>		60  </a:t>
            </a:r>
            <a:r>
              <a:rPr lang="en-US" sz="800" b="1" dirty="0"/>
              <a:t>&lt;         </a:t>
            </a:r>
            <a:r>
              <a:rPr lang="en-US" sz="800" b="1" dirty="0" smtClean="0"/>
              <a:t>	92  </a:t>
            </a:r>
            <a:r>
              <a:rPr lang="en-US" sz="800" b="1" dirty="0"/>
              <a:t>\        </a:t>
            </a:r>
            <a:r>
              <a:rPr lang="en-US" sz="800" b="1" dirty="0" smtClean="0"/>
              <a:t>	124  </a:t>
            </a:r>
            <a:r>
              <a:rPr lang="en-US" sz="800" b="1" dirty="0"/>
              <a:t>|</a:t>
            </a:r>
          </a:p>
          <a:p>
            <a:r>
              <a:rPr lang="en-US" sz="800" b="1" dirty="0"/>
              <a:t> 29  GS  (group separator)           </a:t>
            </a:r>
            <a:r>
              <a:rPr lang="en-US" sz="800" b="1" dirty="0" smtClean="0"/>
              <a:t>		61  </a:t>
            </a:r>
            <a:r>
              <a:rPr lang="en-US" sz="800" b="1" dirty="0"/>
              <a:t>=         </a:t>
            </a:r>
            <a:r>
              <a:rPr lang="en-US" sz="800" b="1" dirty="0" smtClean="0"/>
              <a:t>	93  </a:t>
            </a:r>
            <a:r>
              <a:rPr lang="en-US" sz="800" b="1" dirty="0"/>
              <a:t>]        </a:t>
            </a:r>
            <a:r>
              <a:rPr lang="en-US" sz="800" b="1" dirty="0" smtClean="0"/>
              <a:t>	125  </a:t>
            </a:r>
            <a:r>
              <a:rPr lang="en-US" sz="800" b="1" dirty="0"/>
              <a:t>}</a:t>
            </a:r>
          </a:p>
          <a:p>
            <a:r>
              <a:rPr lang="en-US" sz="800" b="1" dirty="0"/>
              <a:t> 30  RS  (record separator)          </a:t>
            </a:r>
            <a:r>
              <a:rPr lang="en-US" sz="800" b="1" dirty="0" smtClean="0"/>
              <a:t>		62  </a:t>
            </a:r>
            <a:r>
              <a:rPr lang="en-US" sz="800" b="1" dirty="0"/>
              <a:t>&gt;         </a:t>
            </a:r>
            <a:r>
              <a:rPr lang="en-US" sz="800" b="1" dirty="0" smtClean="0"/>
              <a:t>	94  </a:t>
            </a:r>
            <a:r>
              <a:rPr lang="en-US" sz="800" b="1" dirty="0"/>
              <a:t>^        </a:t>
            </a:r>
            <a:r>
              <a:rPr lang="en-US" sz="800" b="1" dirty="0" smtClean="0"/>
              <a:t>	126  </a:t>
            </a:r>
            <a:r>
              <a:rPr lang="en-US" sz="800" b="1" dirty="0"/>
              <a:t>~</a:t>
            </a:r>
          </a:p>
          <a:p>
            <a:r>
              <a:rPr lang="en-US" sz="800" b="1" dirty="0"/>
              <a:t> 31  US  (unit separator)           </a:t>
            </a:r>
            <a:r>
              <a:rPr lang="en-US" sz="800" b="1" dirty="0" smtClean="0"/>
              <a:t>		63  </a:t>
            </a:r>
            <a:r>
              <a:rPr lang="en-US" sz="800" b="1" dirty="0"/>
              <a:t>?         </a:t>
            </a:r>
            <a:r>
              <a:rPr lang="en-US" sz="800" b="1" dirty="0" smtClean="0"/>
              <a:t>	95  </a:t>
            </a:r>
            <a:r>
              <a:rPr lang="en-US" sz="800" b="1" dirty="0"/>
              <a:t>_        </a:t>
            </a:r>
            <a:r>
              <a:rPr lang="en-US" sz="800" b="1" dirty="0" smtClean="0"/>
              <a:t>	127  </a:t>
            </a:r>
            <a:r>
              <a:rPr lang="en-US" sz="800" b="1" dirty="0"/>
              <a:t>DEL</a:t>
            </a:r>
          </a:p>
        </p:txBody>
      </p:sp>
    </p:spTree>
    <p:extLst>
      <p:ext uri="{BB962C8B-B14F-4D97-AF65-F5344CB8AC3E}">
        <p14:creationId xmlns:p14="http://schemas.microsoft.com/office/powerpoint/2010/main" val="22144800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439</TotalTime>
  <Words>499</Words>
  <Application>Microsoft Office PowerPoint</Application>
  <PresentationFormat>On-screen Show (4:3)</PresentationFormat>
  <Paragraphs>124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Wingdings</vt:lpstr>
      <vt:lpstr>Clarity</vt:lpstr>
      <vt:lpstr>Primitive Types in Java</vt:lpstr>
      <vt:lpstr>Review of Binary Numbers</vt:lpstr>
      <vt:lpstr>Decimal Numbers</vt:lpstr>
      <vt:lpstr>Binary Numbers</vt:lpstr>
      <vt:lpstr>Counting from zero to fifteen in binary</vt:lpstr>
      <vt:lpstr>Hexadecimal Numbers</vt:lpstr>
      <vt:lpstr>Relationship between Binary and Hex</vt:lpstr>
      <vt:lpstr>Primitive types in Java</vt:lpstr>
      <vt:lpstr>JAVA character codes</vt:lpstr>
      <vt:lpstr>Casting of primitive types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Inheritance in C++</dc:title>
  <dc:creator>Byrne, William</dc:creator>
  <cp:lastModifiedBy>Byrne, William</cp:lastModifiedBy>
  <cp:revision>45</cp:revision>
  <dcterms:created xsi:type="dcterms:W3CDTF">2006-08-16T00:00:00Z</dcterms:created>
  <dcterms:modified xsi:type="dcterms:W3CDTF">2015-02-09T17:27:28Z</dcterms:modified>
</cp:coreProperties>
</file>