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8" r:id="rId23"/>
    <p:sldId id="27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114ED-73FD-4298-918D-AA942F5A9D38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EBA5-7DAE-4F34-87AA-7ACEF80C455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73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114ED-73FD-4298-918D-AA942F5A9D38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EBA5-7DAE-4F34-87AA-7ACEF80C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0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114ED-73FD-4298-918D-AA942F5A9D38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EBA5-7DAE-4F34-87AA-7ACEF80C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0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114ED-73FD-4298-918D-AA942F5A9D38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EBA5-7DAE-4F34-87AA-7ACEF80C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231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114ED-73FD-4298-918D-AA942F5A9D38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EBA5-7DAE-4F34-87AA-7ACEF80C455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583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114ED-73FD-4298-918D-AA942F5A9D38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EBA5-7DAE-4F34-87AA-7ACEF80C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33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114ED-73FD-4298-918D-AA942F5A9D38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EBA5-7DAE-4F34-87AA-7ACEF80C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50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114ED-73FD-4298-918D-AA942F5A9D38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EBA5-7DAE-4F34-87AA-7ACEF80C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27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114ED-73FD-4298-918D-AA942F5A9D38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EBA5-7DAE-4F34-87AA-7ACEF80C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584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CA114ED-73FD-4298-918D-AA942F5A9D38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11EBA5-7DAE-4F34-87AA-7ACEF80C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8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114ED-73FD-4298-918D-AA942F5A9D38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EBA5-7DAE-4F34-87AA-7ACEF80C4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805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CA114ED-73FD-4298-918D-AA942F5A9D38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211EBA5-7DAE-4F34-87AA-7ACEF80C455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7642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Regular Expressions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smtClean="0"/>
              <a:t>general and In </a:t>
            </a:r>
            <a:r>
              <a:rPr lang="en-US" dirty="0" smtClean="0"/>
              <a:t>JavaScript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617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Regex Cheat Sheet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914" y="1846263"/>
            <a:ext cx="5840498" cy="4022725"/>
          </a:xfrm>
        </p:spPr>
      </p:pic>
    </p:spTree>
    <p:extLst>
      <p:ext uri="{BB962C8B-B14F-4D97-AF65-F5344CB8AC3E}">
        <p14:creationId xmlns:p14="http://schemas.microsoft.com/office/powerpoint/2010/main" val="143874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validation of an Email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7AA"/>
                </a:solidFill>
                <a:latin typeface="Consolas" panose="020B0609020204030204" pitchFamily="49" charset="0"/>
              </a:rPr>
              <a:t>function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DD4A68"/>
                </a:solidFill>
                <a:latin typeface="Consolas" panose="020B0609020204030204" pitchFamily="49" charset="0"/>
              </a:rPr>
              <a:t>emailIsValid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999999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email</a:t>
            </a:r>
            <a:r>
              <a:rPr lang="en-US" dirty="0">
                <a:solidFill>
                  <a:srgbClr val="999999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999999"/>
                </a:solidFill>
                <a:latin typeface="Consolas" panose="020B0609020204030204" pitchFamily="49" charset="0"/>
              </a:rPr>
              <a:t>{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dirty="0" smtClean="0">
                <a:solidFill>
                  <a:srgbClr val="0077AA"/>
                </a:solidFill>
                <a:latin typeface="Consolas" panose="020B0609020204030204" pitchFamily="49" charset="0"/>
              </a:rPr>
              <a:t>     return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9A6E3A"/>
                </a:solidFill>
                <a:latin typeface="Consolas" panose="020B0609020204030204" pitchFamily="49" charset="0"/>
              </a:rPr>
              <a:t>/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\</a:t>
            </a:r>
            <a:r>
              <a:rPr lang="en-US" dirty="0">
                <a:solidFill>
                  <a:srgbClr val="990055"/>
                </a:solidFill>
                <a:latin typeface="Consolas" panose="020B0609020204030204" pitchFamily="49" charset="0"/>
              </a:rPr>
              <a:t>S</a:t>
            </a:r>
            <a:r>
              <a:rPr lang="en-US" dirty="0">
                <a:solidFill>
                  <a:srgbClr val="9A6E3A"/>
                </a:solidFill>
                <a:latin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@\</a:t>
            </a:r>
            <a:r>
              <a:rPr lang="en-US" dirty="0">
                <a:solidFill>
                  <a:srgbClr val="990055"/>
                </a:solidFill>
                <a:latin typeface="Consolas" panose="020B0609020204030204" pitchFamily="49" charset="0"/>
              </a:rPr>
              <a:t>S</a:t>
            </a:r>
            <a:r>
              <a:rPr lang="en-US" dirty="0">
                <a:solidFill>
                  <a:srgbClr val="9A6E3A"/>
                </a:solidFill>
                <a:latin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\</a:t>
            </a:r>
            <a:r>
              <a:rPr lang="en-US" dirty="0">
                <a:solidFill>
                  <a:srgbClr val="999999"/>
                </a:solidFill>
                <a:latin typeface="Consolas" panose="020B0609020204030204" pitchFamily="49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\</a:t>
            </a:r>
            <a:r>
              <a:rPr lang="en-US" dirty="0">
                <a:solidFill>
                  <a:srgbClr val="990055"/>
                </a:solidFill>
                <a:latin typeface="Consolas" panose="020B0609020204030204" pitchFamily="49" charset="0"/>
              </a:rPr>
              <a:t>S</a:t>
            </a:r>
            <a:r>
              <a:rPr lang="en-US" dirty="0">
                <a:solidFill>
                  <a:srgbClr val="9A6E3A"/>
                </a:solidFill>
                <a:latin typeface="Consolas" panose="020B0609020204030204" pitchFamily="49" charset="0"/>
              </a:rPr>
              <a:t>+/</a:t>
            </a:r>
            <a:r>
              <a:rPr lang="en-US" dirty="0">
                <a:solidFill>
                  <a:srgbClr val="999999"/>
                </a:solidFill>
                <a:latin typeface="Consolas" panose="020B0609020204030204" pitchFamily="49" charset="0"/>
              </a:rPr>
              <a:t>.</a:t>
            </a:r>
            <a:r>
              <a:rPr lang="en-US" dirty="0">
                <a:solidFill>
                  <a:srgbClr val="DD4A68"/>
                </a:solidFill>
                <a:latin typeface="Consolas" panose="020B0609020204030204" pitchFamily="49" charset="0"/>
              </a:rPr>
              <a:t>test</a:t>
            </a:r>
            <a:r>
              <a:rPr lang="en-US" dirty="0">
                <a:solidFill>
                  <a:srgbClr val="999999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email</a:t>
            </a:r>
            <a:r>
              <a:rPr lang="en-US" dirty="0" smtClean="0">
                <a:solidFill>
                  <a:srgbClr val="999999"/>
                </a:solidFill>
                <a:latin typeface="Consolas" panose="020B0609020204030204" pitchFamily="49" charset="0"/>
              </a:rPr>
              <a:t>)  // returns true or false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dirty="0" smtClean="0">
                <a:solidFill>
                  <a:srgbClr val="999999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70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 have indexes starting at 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en-US" dirty="0" err="1" smtClean="0">
                <a:solidFill>
                  <a:srgbClr val="0000CD"/>
                </a:solidFill>
                <a:latin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 </a:t>
            </a:r>
            <a:r>
              <a:rPr lang="en-US" dirty="0" smtClean="0">
                <a:solidFill>
                  <a:srgbClr val="A52A2A"/>
                </a:solidFill>
                <a:latin typeface="Consolas" panose="020B0609020204030204" pitchFamily="49" charset="0"/>
              </a:rPr>
              <a:t>“Hello World!!!"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dirty="0" err="1" smtClean="0">
                <a:solidFill>
                  <a:srgbClr val="0000CD"/>
                </a:solidFill>
                <a:latin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n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str.search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smtClean="0">
                <a:solidFill>
                  <a:srgbClr val="A52A2A"/>
                </a:solidFill>
                <a:latin typeface="Consolas" panose="020B0609020204030204" pitchFamily="49" charset="0"/>
              </a:rPr>
              <a:t>“World"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);   // returns 6 location of start of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75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 parts of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>
                <a:solidFill>
                  <a:srgbClr val="0000CD"/>
                </a:solidFill>
                <a:latin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 </a:t>
            </a:r>
            <a:r>
              <a:rPr lang="en-US" dirty="0" smtClean="0">
                <a:solidFill>
                  <a:srgbClr val="A52A2A"/>
                </a:solidFill>
                <a:latin typeface="Consolas" panose="020B0609020204030204" pitchFamily="49" charset="0"/>
              </a:rPr>
              <a:t>“School is open today!"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dirty="0" err="1" smtClean="0">
                <a:solidFill>
                  <a:srgbClr val="0000CD"/>
                </a:solidFill>
                <a:latin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res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str.replace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smtClean="0">
                <a:solidFill>
                  <a:srgbClr val="A52A2A"/>
                </a:solidFill>
                <a:latin typeface="Consolas" panose="020B0609020204030204" pitchFamily="49" charset="0"/>
              </a:rPr>
              <a:t>“open"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 smtClean="0">
                <a:solidFill>
                  <a:srgbClr val="A52A2A"/>
                </a:solidFill>
                <a:latin typeface="Consolas" panose="020B0609020204030204" pitchFamily="49" charset="0"/>
              </a:rPr>
              <a:t>“closed"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alert(res)  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// School is closed today! 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840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577897"/>
              </p:ext>
            </p:extLst>
          </p:nvPr>
        </p:nvGraphicFramePr>
        <p:xfrm>
          <a:off x="1202471" y="2194767"/>
          <a:ext cx="10016514" cy="1655179"/>
        </p:xfrm>
        <a:graphic>
          <a:graphicData uri="http://schemas.openxmlformats.org/drawingml/2006/table">
            <a:tbl>
              <a:tblPr/>
              <a:tblGrid>
                <a:gridCol w="3601005">
                  <a:extLst>
                    <a:ext uri="{9D8B030D-6E8A-4147-A177-3AD203B41FA5}">
                      <a16:colId xmlns:a16="http://schemas.microsoft.com/office/drawing/2014/main" xmlns="" val="1198701646"/>
                    </a:ext>
                  </a:extLst>
                </a:gridCol>
                <a:gridCol w="6415509">
                  <a:extLst>
                    <a:ext uri="{9D8B030D-6E8A-4147-A177-3AD203B41FA5}">
                      <a16:colId xmlns:a16="http://schemas.microsoft.com/office/drawing/2014/main" xmlns="" val="188191547"/>
                    </a:ext>
                  </a:extLst>
                </a:gridCol>
              </a:tblGrid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>
                          <a:effectLst/>
                        </a:rPr>
                        <a:t>Modifier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dirty="0">
                          <a:effectLst/>
                        </a:rPr>
                        <a:t>Description</a:t>
                      </a: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62542083"/>
                  </a:ext>
                </a:extLst>
              </a:tr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i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Perform case-insensitive matching</a:t>
                      </a: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82380866"/>
                  </a:ext>
                </a:extLst>
              </a:tr>
              <a:tr h="585679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g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Perform a global match (find all matches rather than stopping after the first match)</a:t>
                      </a: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23523721"/>
                  </a:ext>
                </a:extLst>
              </a:tr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m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Perform multiline matching</a:t>
                      </a: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7957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6316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Brackets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3968187"/>
              </p:ext>
            </p:extLst>
          </p:nvPr>
        </p:nvGraphicFramePr>
        <p:xfrm>
          <a:off x="1307979" y="2432448"/>
          <a:ext cx="9374047" cy="1426000"/>
        </p:xfrm>
        <a:graphic>
          <a:graphicData uri="http://schemas.openxmlformats.org/drawingml/2006/table">
            <a:tbl>
              <a:tblPr/>
              <a:tblGrid>
                <a:gridCol w="2204254">
                  <a:extLst>
                    <a:ext uri="{9D8B030D-6E8A-4147-A177-3AD203B41FA5}">
                      <a16:colId xmlns:a16="http://schemas.microsoft.com/office/drawing/2014/main" xmlns="" val="3854417322"/>
                    </a:ext>
                  </a:extLst>
                </a:gridCol>
                <a:gridCol w="7169793">
                  <a:extLst>
                    <a:ext uri="{9D8B030D-6E8A-4147-A177-3AD203B41FA5}">
                      <a16:colId xmlns:a16="http://schemas.microsoft.com/office/drawing/2014/main" xmlns="" val="605071348"/>
                    </a:ext>
                  </a:extLst>
                </a:gridCol>
              </a:tblGrid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>
                          <a:effectLst/>
                        </a:rPr>
                        <a:t>Expression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dirty="0">
                          <a:effectLst/>
                        </a:rPr>
                        <a:t>Description</a:t>
                      </a: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38941893"/>
                  </a:ext>
                </a:extLst>
              </a:tr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[abc]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Find any of the characters between the brackets</a:t>
                      </a: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28394879"/>
                  </a:ext>
                </a:extLst>
              </a:tr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[0-9]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Find any of the digits between the brackets</a:t>
                      </a: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4226313"/>
                  </a:ext>
                </a:extLst>
              </a:tr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(x|y)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Find any of the alternatives separated with |</a:t>
                      </a: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1798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113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Metacharacters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8755549"/>
              </p:ext>
            </p:extLst>
          </p:nvPr>
        </p:nvGraphicFramePr>
        <p:xfrm>
          <a:off x="1228848" y="2182992"/>
          <a:ext cx="9796706" cy="2470037"/>
        </p:xfrm>
        <a:graphic>
          <a:graphicData uri="http://schemas.openxmlformats.org/drawingml/2006/table">
            <a:tbl>
              <a:tblPr/>
              <a:tblGrid>
                <a:gridCol w="3521983">
                  <a:extLst>
                    <a:ext uri="{9D8B030D-6E8A-4147-A177-3AD203B41FA5}">
                      <a16:colId xmlns:a16="http://schemas.microsoft.com/office/drawing/2014/main" xmlns="" val="755542064"/>
                    </a:ext>
                  </a:extLst>
                </a:gridCol>
                <a:gridCol w="6274723">
                  <a:extLst>
                    <a:ext uri="{9D8B030D-6E8A-4147-A177-3AD203B41FA5}">
                      <a16:colId xmlns:a16="http://schemas.microsoft.com/office/drawing/2014/main" xmlns="" val="3823788376"/>
                    </a:ext>
                  </a:extLst>
                </a:gridCol>
              </a:tblGrid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>
                          <a:effectLst/>
                        </a:rPr>
                        <a:t>Metacharacter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dirty="0">
                          <a:effectLst/>
                        </a:rPr>
                        <a:t>Description</a:t>
                      </a: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2983426"/>
                  </a:ext>
                </a:extLst>
              </a:tr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\d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Find a digit</a:t>
                      </a: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94310348"/>
                  </a:ext>
                </a:extLst>
              </a:tr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\s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Find a whitespace character</a:t>
                      </a: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1313525"/>
                  </a:ext>
                </a:extLst>
              </a:tr>
              <a:tr h="814858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\b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Find a match at the beginning of a word like this: \</a:t>
                      </a:r>
                      <a:r>
                        <a:rPr lang="en-US" sz="1500" dirty="0" err="1">
                          <a:effectLst/>
                        </a:rPr>
                        <a:t>bWORD</a:t>
                      </a:r>
                      <a:r>
                        <a:rPr lang="en-US" sz="1500" dirty="0">
                          <a:effectLst/>
                        </a:rPr>
                        <a:t>, or at the end of a word like this: WORD\b</a:t>
                      </a: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469034"/>
                  </a:ext>
                </a:extLst>
              </a:tr>
              <a:tr h="585679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\uxxxx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Find the Unicode character specified by the hexadecimal number </a:t>
                      </a:r>
                      <a:r>
                        <a:rPr lang="en-US" sz="1500" dirty="0" err="1">
                          <a:effectLst/>
                        </a:rPr>
                        <a:t>xxxx</a:t>
                      </a:r>
                      <a:endParaRPr lang="en-US" sz="1500" dirty="0">
                        <a:effectLst/>
                      </a:endParaRP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23023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556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3096600"/>
              </p:ext>
            </p:extLst>
          </p:nvPr>
        </p:nvGraphicFramePr>
        <p:xfrm>
          <a:off x="1211263" y="2335733"/>
          <a:ext cx="9374047" cy="1426000"/>
        </p:xfrm>
        <a:graphic>
          <a:graphicData uri="http://schemas.openxmlformats.org/drawingml/2006/table">
            <a:tbl>
              <a:tblPr/>
              <a:tblGrid>
                <a:gridCol w="2204254">
                  <a:extLst>
                    <a:ext uri="{9D8B030D-6E8A-4147-A177-3AD203B41FA5}">
                      <a16:colId xmlns:a16="http://schemas.microsoft.com/office/drawing/2014/main" xmlns="" val="2141241295"/>
                    </a:ext>
                  </a:extLst>
                </a:gridCol>
                <a:gridCol w="7169793">
                  <a:extLst>
                    <a:ext uri="{9D8B030D-6E8A-4147-A177-3AD203B41FA5}">
                      <a16:colId xmlns:a16="http://schemas.microsoft.com/office/drawing/2014/main" xmlns="" val="3663683132"/>
                    </a:ext>
                  </a:extLst>
                </a:gridCol>
              </a:tblGrid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>
                          <a:effectLst/>
                        </a:rPr>
                        <a:t>Quantifier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dirty="0">
                          <a:effectLst/>
                        </a:rPr>
                        <a:t>Description</a:t>
                      </a: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9634562"/>
                  </a:ext>
                </a:extLst>
              </a:tr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n+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Matches any string that contains at least one </a:t>
                      </a:r>
                      <a:r>
                        <a:rPr lang="en-US" sz="1500" i="1">
                          <a:effectLst/>
                        </a:rPr>
                        <a:t>n</a:t>
                      </a:r>
                      <a:endParaRPr lang="en-US" sz="1500">
                        <a:effectLst/>
                      </a:endParaRP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536701"/>
                  </a:ext>
                </a:extLst>
              </a:tr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n*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Matches any string that contains zero or more occurrences of </a:t>
                      </a:r>
                      <a:r>
                        <a:rPr lang="en-US" sz="1500" i="1">
                          <a:effectLst/>
                        </a:rPr>
                        <a:t>n</a:t>
                      </a:r>
                      <a:endParaRPr lang="en-US" sz="1500">
                        <a:effectLst/>
                      </a:endParaRP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614858"/>
                  </a:ext>
                </a:extLst>
              </a:tr>
              <a:tr h="356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n?</a:t>
                      </a:r>
                    </a:p>
                  </a:txBody>
                  <a:tcPr marL="127322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Matches any string that contains zero or one occurrences of </a:t>
                      </a:r>
                      <a:r>
                        <a:rPr lang="en-US" sz="1500" i="1" dirty="0">
                          <a:effectLst/>
                        </a:rPr>
                        <a:t>n</a:t>
                      </a:r>
                      <a:endParaRPr lang="en-US" sz="1500" dirty="0">
                        <a:effectLst/>
                      </a:endParaRPr>
                    </a:p>
                  </a:txBody>
                  <a:tcPr marL="63661" marR="63661" marT="63661" marB="636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5814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1474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Regex exec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&lt;!DOCTYPE html&gt;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&lt;html&gt;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&lt;body&gt;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&lt;h2&gt;JavaScript Regular Expressions&lt;/h2&gt;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&lt;p id="demo"&gt;&lt;/p&gt;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obj</a:t>
            </a:r>
            <a:r>
              <a:rPr lang="en-US" dirty="0">
                <a:solidFill>
                  <a:srgbClr val="FF0000"/>
                </a:solidFill>
              </a:rPr>
              <a:t> = /life/.exec("The best things in life are free!");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("demo").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FF0000"/>
                </a:solidFill>
              </a:rPr>
              <a:t>  "</a:t>
            </a:r>
            <a:r>
              <a:rPr lang="en-US" dirty="0">
                <a:solidFill>
                  <a:srgbClr val="FF0000"/>
                </a:solidFill>
              </a:rPr>
              <a:t>Found " + </a:t>
            </a:r>
            <a:r>
              <a:rPr lang="en-US" dirty="0" err="1">
                <a:solidFill>
                  <a:srgbClr val="FF0000"/>
                </a:solidFill>
              </a:rPr>
              <a:t>obj</a:t>
            </a:r>
            <a:r>
              <a:rPr lang="en-US" dirty="0">
                <a:solidFill>
                  <a:srgbClr val="FF0000"/>
                </a:solidFill>
              </a:rPr>
              <a:t>[0] + " in position " + </a:t>
            </a:r>
            <a:r>
              <a:rPr lang="en-US" dirty="0" err="1">
                <a:solidFill>
                  <a:srgbClr val="FF0000"/>
                </a:solidFill>
              </a:rPr>
              <a:t>obj.index</a:t>
            </a:r>
            <a:r>
              <a:rPr lang="en-US" dirty="0">
                <a:solidFill>
                  <a:srgbClr val="FF0000"/>
                </a:solidFill>
              </a:rPr>
              <a:t> + " in the text: " + </a:t>
            </a:r>
            <a:r>
              <a:rPr lang="en-US" dirty="0" err="1">
                <a:solidFill>
                  <a:srgbClr val="FF0000"/>
                </a:solidFill>
              </a:rPr>
              <a:t>obj.input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&lt;/body&gt;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302167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 (Accept or not?)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&lt;</a:t>
            </a:r>
            <a:r>
              <a:rPr lang="en-US" dirty="0"/>
              <a:t>script&gt;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email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smtClean="0">
                <a:solidFill>
                  <a:srgbClr val="FF0000"/>
                </a:solidFill>
              </a:rPr>
              <a:t>“student@college.edu” ;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   accept = </a:t>
            </a:r>
            <a:r>
              <a:rPr lang="en-US" dirty="0"/>
              <a:t>/\</a:t>
            </a:r>
            <a:r>
              <a:rPr lang="en-US" dirty="0" smtClean="0"/>
              <a:t>S+(</a:t>
            </a:r>
            <a:r>
              <a:rPr lang="en-US" dirty="0" err="1"/>
              <a:t>com|edu</a:t>
            </a:r>
            <a:r>
              <a:rPr lang="en-US" dirty="0"/>
              <a:t>)/.</a:t>
            </a:r>
            <a:r>
              <a:rPr lang="en-US" dirty="0" smtClean="0"/>
              <a:t>test(email</a:t>
            </a:r>
            <a:r>
              <a:rPr lang="en-US" dirty="0" smtClean="0"/>
              <a:t>);            </a:t>
            </a:r>
            <a:r>
              <a:rPr lang="en-US" dirty="0" smtClean="0">
                <a:solidFill>
                  <a:srgbClr val="7030A0"/>
                </a:solidFill>
              </a:rPr>
              <a:t>// very week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/>
              <a:t>&lt;/</a:t>
            </a:r>
            <a:r>
              <a:rPr lang="en-US" dirty="0" smtClean="0"/>
              <a:t>script&gt;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&lt;script&gt;</a:t>
            </a:r>
          </a:p>
          <a:p>
            <a:r>
              <a:rPr lang="en-US" dirty="0">
                <a:solidFill>
                  <a:srgbClr val="FF0000"/>
                </a:solidFill>
              </a:rPr>
              <a:t>   email = “</a:t>
            </a:r>
            <a:r>
              <a:rPr lang="en-US" dirty="0" err="1" smtClean="0">
                <a:solidFill>
                  <a:srgbClr val="FF0000"/>
                </a:solidFill>
              </a:rPr>
              <a:t>student@college.education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>
                <a:solidFill>
                  <a:srgbClr val="FF0000"/>
                </a:solidFill>
              </a:rPr>
              <a:t>; </a:t>
            </a:r>
          </a:p>
          <a:p>
            <a:r>
              <a:rPr lang="en-US" dirty="0"/>
              <a:t>   accept = /\</a:t>
            </a:r>
            <a:r>
              <a:rPr lang="en-US" dirty="0" smtClean="0"/>
              <a:t>S+(</a:t>
            </a:r>
            <a:r>
              <a:rPr lang="en-US" dirty="0" err="1"/>
              <a:t>com|edu</a:t>
            </a:r>
            <a:r>
              <a:rPr lang="en-US" dirty="0"/>
              <a:t>)/.test(email</a:t>
            </a:r>
            <a:r>
              <a:rPr lang="en-US" dirty="0" smtClean="0"/>
              <a:t>);          </a:t>
            </a:r>
            <a:r>
              <a:rPr lang="en-US" dirty="0" smtClean="0">
                <a:solidFill>
                  <a:srgbClr val="7030A0"/>
                </a:solidFill>
              </a:rPr>
              <a:t>// checks if com or </a:t>
            </a:r>
            <a:r>
              <a:rPr lang="en-US" dirty="0" err="1" smtClean="0">
                <a:solidFill>
                  <a:srgbClr val="7030A0"/>
                </a:solidFill>
              </a:rPr>
              <a:t>edu</a:t>
            </a:r>
            <a:r>
              <a:rPr lang="en-US" dirty="0" smtClean="0">
                <a:solidFill>
                  <a:srgbClr val="7030A0"/>
                </a:solidFill>
              </a:rPr>
              <a:t> is somewhere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/>
              <a:t>&lt;/script&gt;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037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Of Computation/Complexity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Theory of Computation is a scientific discipline concerned with the study of general properties of computation be it natural, man-made, or imaginary. </a:t>
            </a:r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/>
              <a:t>importantly, it aims to understand the nature of efficient computation.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theoretical computer science and mathematics, the theory of computation is the branch that deals with how efficiently problems can be solved on a model of computation, using an algorithm</a:t>
            </a:r>
          </a:p>
        </p:txBody>
      </p:sp>
    </p:spTree>
    <p:extLst>
      <p:ext uri="{BB962C8B-B14F-4D97-AF65-F5344CB8AC3E}">
        <p14:creationId xmlns:p14="http://schemas.microsoft.com/office/powerpoint/2010/main" val="1434547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with and Ends with Regex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&lt;script&gt;</a:t>
            </a:r>
          </a:p>
          <a:p>
            <a:r>
              <a:rPr lang="en-US" dirty="0">
                <a:solidFill>
                  <a:schemeClr val="tx1"/>
                </a:solidFill>
              </a:rPr>
              <a:t>   email = “</a:t>
            </a:r>
            <a:r>
              <a:rPr lang="en-US" dirty="0" err="1">
                <a:solidFill>
                  <a:schemeClr val="tx1"/>
                </a:solidFill>
              </a:rPr>
              <a:t>student@college.education</a:t>
            </a:r>
            <a:r>
              <a:rPr lang="en-US" dirty="0">
                <a:solidFill>
                  <a:schemeClr val="tx1"/>
                </a:solidFill>
              </a:rPr>
              <a:t>” ; </a:t>
            </a:r>
          </a:p>
          <a:p>
            <a:r>
              <a:rPr lang="en-US" dirty="0"/>
              <a:t>   accept = </a:t>
            </a:r>
            <a:r>
              <a:rPr lang="en-US" dirty="0" smtClean="0"/>
              <a:t>/</a:t>
            </a:r>
            <a:r>
              <a:rPr lang="en-US" dirty="0" smtClean="0">
                <a:solidFill>
                  <a:srgbClr val="FF0000"/>
                </a:solidFill>
              </a:rPr>
              <a:t>^</a:t>
            </a:r>
            <a:r>
              <a:rPr lang="en-US" dirty="0" smtClean="0"/>
              <a:t>\</a:t>
            </a:r>
            <a:r>
              <a:rPr lang="en-US" dirty="0" smtClean="0"/>
              <a:t>S+(</a:t>
            </a:r>
            <a:r>
              <a:rPr lang="en-US" dirty="0" err="1"/>
              <a:t>com|edu</a:t>
            </a:r>
            <a:r>
              <a:rPr lang="en-US" dirty="0" smtClean="0"/>
              <a:t>)</a:t>
            </a:r>
            <a:r>
              <a:rPr lang="en-US" dirty="0" smtClean="0">
                <a:solidFill>
                  <a:srgbClr val="FF0000"/>
                </a:solidFill>
              </a:rPr>
              <a:t>$</a:t>
            </a:r>
            <a:r>
              <a:rPr lang="en-US" dirty="0" smtClean="0"/>
              <a:t>/.</a:t>
            </a:r>
            <a:r>
              <a:rPr lang="en-US" dirty="0"/>
              <a:t>test(email</a:t>
            </a:r>
            <a:r>
              <a:rPr lang="en-US" dirty="0" smtClean="0"/>
              <a:t>);        </a:t>
            </a:r>
            <a:r>
              <a:rPr lang="en-US" dirty="0" smtClean="0">
                <a:solidFill>
                  <a:srgbClr val="7030A0"/>
                </a:solidFill>
              </a:rPr>
              <a:t>// a little better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/>
              <a:t>&lt;/script</a:t>
            </a:r>
            <a:r>
              <a:rPr lang="en-US" dirty="0" smtClean="0"/>
              <a:t>&gt;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1391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Validating time in HH:MM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dirty="0" err="1"/>
              <a:t>goodInput</a:t>
            </a:r>
            <a:r>
              <a:rPr lang="en-US" dirty="0"/>
              <a:t> = "12:34";</a:t>
            </a:r>
          </a:p>
          <a:p>
            <a:r>
              <a:rPr lang="en-US" dirty="0"/>
              <a:t>let </a:t>
            </a:r>
            <a:r>
              <a:rPr lang="en-US" dirty="0" err="1"/>
              <a:t>badInput</a:t>
            </a:r>
            <a:r>
              <a:rPr lang="en-US" dirty="0"/>
              <a:t> = "12:345";</a:t>
            </a:r>
          </a:p>
          <a:p>
            <a:endParaRPr lang="en-US" dirty="0"/>
          </a:p>
          <a:p>
            <a:r>
              <a:rPr lang="en-US" dirty="0"/>
              <a:t>let </a:t>
            </a:r>
            <a:r>
              <a:rPr lang="en-US" dirty="0" err="1"/>
              <a:t>regexp</a:t>
            </a:r>
            <a:r>
              <a:rPr lang="en-US" dirty="0"/>
              <a:t> = /^\d\d:\d\d$/;</a:t>
            </a:r>
          </a:p>
          <a:p>
            <a:r>
              <a:rPr lang="en-US" dirty="0">
                <a:solidFill>
                  <a:srgbClr val="FF0000"/>
                </a:solidFill>
              </a:rPr>
              <a:t>alert( </a:t>
            </a:r>
            <a:r>
              <a:rPr lang="en-US" dirty="0" err="1">
                <a:solidFill>
                  <a:srgbClr val="FF0000"/>
                </a:solidFill>
              </a:rPr>
              <a:t>regexp.test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goodInput</a:t>
            </a:r>
            <a:r>
              <a:rPr lang="en-US" dirty="0">
                <a:solidFill>
                  <a:srgbClr val="FF0000"/>
                </a:solidFill>
              </a:rPr>
              <a:t>) ); // true</a:t>
            </a:r>
          </a:p>
          <a:p>
            <a:r>
              <a:rPr lang="en-US" dirty="0">
                <a:solidFill>
                  <a:srgbClr val="FF0000"/>
                </a:solidFill>
              </a:rPr>
              <a:t>alert( </a:t>
            </a:r>
            <a:r>
              <a:rPr lang="en-US" dirty="0" err="1">
                <a:solidFill>
                  <a:srgbClr val="FF0000"/>
                </a:solidFill>
              </a:rPr>
              <a:t>regexp.test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badInput</a:t>
            </a:r>
            <a:r>
              <a:rPr lang="en-US" dirty="0">
                <a:solidFill>
                  <a:srgbClr val="FF0000"/>
                </a:solidFill>
              </a:rPr>
              <a:t>) ); // </a:t>
            </a:r>
            <a:r>
              <a:rPr lang="en-US" dirty="0" smtClean="0">
                <a:solidFill>
                  <a:srgbClr val="FF0000"/>
                </a:solidFill>
              </a:rPr>
              <a:t>false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Is the time of day 96:73 valid according to this regex?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0449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Validating time in HH:MM format(better)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dirty="0" err="1"/>
              <a:t>goodInput</a:t>
            </a:r>
            <a:r>
              <a:rPr lang="en-US" dirty="0"/>
              <a:t> = "12:34";</a:t>
            </a:r>
          </a:p>
          <a:p>
            <a:r>
              <a:rPr lang="en-US" dirty="0"/>
              <a:t>let </a:t>
            </a:r>
            <a:r>
              <a:rPr lang="en-US" dirty="0" err="1"/>
              <a:t>badInput</a:t>
            </a:r>
            <a:r>
              <a:rPr lang="en-US" dirty="0"/>
              <a:t> = "12:345";</a:t>
            </a:r>
          </a:p>
          <a:p>
            <a:endParaRPr lang="en-US" dirty="0"/>
          </a:p>
          <a:p>
            <a:r>
              <a:rPr lang="en-US" dirty="0"/>
              <a:t>let </a:t>
            </a:r>
            <a:r>
              <a:rPr lang="en-US" dirty="0" err="1"/>
              <a:t>regexp</a:t>
            </a:r>
            <a:r>
              <a:rPr lang="en-US" dirty="0"/>
              <a:t> = ^[0-2][</a:t>
            </a:r>
            <a:r>
              <a:rPr lang="en-US" dirty="0" smtClean="0"/>
              <a:t>0-9]:[</a:t>
            </a:r>
            <a:r>
              <a:rPr lang="en-US" dirty="0"/>
              <a:t>0-5][0-9]$</a:t>
            </a:r>
          </a:p>
          <a:p>
            <a:r>
              <a:rPr lang="en-US" dirty="0">
                <a:solidFill>
                  <a:srgbClr val="FF0000"/>
                </a:solidFill>
              </a:rPr>
              <a:t>alert( </a:t>
            </a:r>
            <a:r>
              <a:rPr lang="en-US" dirty="0" err="1">
                <a:solidFill>
                  <a:srgbClr val="FF0000"/>
                </a:solidFill>
              </a:rPr>
              <a:t>regexp.test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goodInput</a:t>
            </a:r>
            <a:r>
              <a:rPr lang="en-US" dirty="0">
                <a:solidFill>
                  <a:srgbClr val="FF0000"/>
                </a:solidFill>
              </a:rPr>
              <a:t>) ); // true</a:t>
            </a:r>
          </a:p>
          <a:p>
            <a:r>
              <a:rPr lang="en-US" dirty="0">
                <a:solidFill>
                  <a:srgbClr val="FF0000"/>
                </a:solidFill>
              </a:rPr>
              <a:t>alert( </a:t>
            </a:r>
            <a:r>
              <a:rPr lang="en-US" dirty="0" err="1">
                <a:solidFill>
                  <a:srgbClr val="FF0000"/>
                </a:solidFill>
              </a:rPr>
              <a:t>regexp.test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badInput</a:t>
            </a:r>
            <a:r>
              <a:rPr lang="en-US" dirty="0">
                <a:solidFill>
                  <a:srgbClr val="FF0000"/>
                </a:solidFill>
              </a:rPr>
              <a:t>) ); // </a:t>
            </a:r>
            <a:r>
              <a:rPr lang="en-US" dirty="0" smtClean="0">
                <a:solidFill>
                  <a:srgbClr val="FF0000"/>
                </a:solidFill>
              </a:rPr>
              <a:t>false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Is the time of day 96:73 valid according to this regex</a:t>
            </a:r>
            <a:r>
              <a:rPr lang="en-US" dirty="0" smtClean="0">
                <a:solidFill>
                  <a:srgbClr val="7030A0"/>
                </a:solidFill>
              </a:rPr>
              <a:t>?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Is this time of day 29:59 valid according to this regex?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2381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make email validation a little better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&lt;script&gt;</a:t>
            </a:r>
          </a:p>
          <a:p>
            <a:r>
              <a:rPr lang="en-US" dirty="0">
                <a:solidFill>
                  <a:schemeClr val="tx1"/>
                </a:solidFill>
              </a:rPr>
              <a:t>   email = “</a:t>
            </a:r>
            <a:r>
              <a:rPr lang="en-US" dirty="0" smtClean="0">
                <a:solidFill>
                  <a:schemeClr val="tx1"/>
                </a:solidFill>
              </a:rPr>
              <a:t>student@college.edu” </a:t>
            </a:r>
            <a:r>
              <a:rPr lang="en-US" dirty="0">
                <a:solidFill>
                  <a:schemeClr val="tx1"/>
                </a:solidFill>
              </a:rPr>
              <a:t>; </a:t>
            </a:r>
          </a:p>
          <a:p>
            <a:r>
              <a:rPr lang="en-US" dirty="0"/>
              <a:t>   accept = </a:t>
            </a:r>
            <a:r>
              <a:rPr lang="en-US" dirty="0" smtClean="0">
                <a:solidFill>
                  <a:srgbClr val="7030A0"/>
                </a:solidFill>
              </a:rPr>
              <a:t>/^(\S)+@(\S)+\.(</a:t>
            </a:r>
            <a:r>
              <a:rPr lang="en-US" dirty="0" err="1" smtClean="0">
                <a:solidFill>
                  <a:srgbClr val="7030A0"/>
                </a:solidFill>
              </a:rPr>
              <a:t>com|edu</a:t>
            </a:r>
            <a:r>
              <a:rPr lang="en-US" dirty="0" smtClean="0">
                <a:solidFill>
                  <a:srgbClr val="7030A0"/>
                </a:solidFill>
              </a:rPr>
              <a:t>)$ </a:t>
            </a:r>
            <a:r>
              <a:rPr lang="en-US" dirty="0" smtClean="0">
                <a:solidFill>
                  <a:srgbClr val="7030A0"/>
                </a:solidFill>
              </a:rPr>
              <a:t>/.</a:t>
            </a:r>
            <a:r>
              <a:rPr lang="en-US" dirty="0"/>
              <a:t>test(email);</a:t>
            </a:r>
          </a:p>
          <a:p>
            <a:r>
              <a:rPr lang="en-US" dirty="0"/>
              <a:t>&lt;/script&gt;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       /     ^(\</a:t>
            </a:r>
            <a:r>
              <a:rPr lang="en-US" dirty="0">
                <a:solidFill>
                  <a:srgbClr val="FF0000"/>
                </a:solidFill>
              </a:rPr>
              <a:t>S)+ 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>
                <a:solidFill>
                  <a:srgbClr val="FF0000"/>
                </a:solidFill>
              </a:rPr>
              <a:t>@  </a:t>
            </a:r>
            <a:r>
              <a:rPr lang="en-US" dirty="0" smtClean="0">
                <a:solidFill>
                  <a:srgbClr val="FF0000"/>
                </a:solidFill>
              </a:rPr>
              <a:t>   (\</a:t>
            </a:r>
            <a:r>
              <a:rPr lang="en-US" dirty="0">
                <a:solidFill>
                  <a:srgbClr val="FF0000"/>
                </a:solidFill>
              </a:rPr>
              <a:t>S)+ 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>
                <a:solidFill>
                  <a:srgbClr val="FF0000"/>
                </a:solidFill>
              </a:rPr>
              <a:t>\. 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com|edu</a:t>
            </a:r>
            <a:r>
              <a:rPr lang="en-US" dirty="0" smtClean="0">
                <a:solidFill>
                  <a:srgbClr val="FF0000"/>
                </a:solidFill>
              </a:rPr>
              <a:t>)   /            </a:t>
            </a:r>
            <a:r>
              <a:rPr lang="en-US" dirty="0" smtClean="0">
                <a:solidFill>
                  <a:srgbClr val="7030A0"/>
                </a:solidFill>
              </a:rPr>
              <a:t>// spaced out for readability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Starts with 1 or more non-whitespace characters, then exactly 1  @ sign, then 1 or more non-whitespace characters, then exactly 1 period, then end with either com  or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edu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600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language is theoretically a subset of all possible combinations of strings that can be created from a given alphabet. </a:t>
            </a:r>
            <a:endParaRPr lang="en-US" dirty="0"/>
          </a:p>
          <a:p>
            <a:r>
              <a:rPr lang="en-US" dirty="0" smtClean="0"/>
              <a:t>Example:  English is a (natural) language. </a:t>
            </a:r>
          </a:p>
          <a:p>
            <a:r>
              <a:rPr lang="en-US" dirty="0" smtClean="0"/>
              <a:t>The 26 letter alphabet is used to make combinations of strings.  </a:t>
            </a:r>
          </a:p>
          <a:p>
            <a:r>
              <a:rPr lang="en-US" dirty="0" smtClean="0"/>
              <a:t>The English language says that  some subsets are English words and others are not.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isEnglish</a:t>
            </a:r>
            <a:r>
              <a:rPr lang="en-US" dirty="0" smtClean="0">
                <a:solidFill>
                  <a:srgbClr val="FF0000"/>
                </a:solidFill>
              </a:rPr>
              <a:t>(“dog”)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yes     // accepts dog</a:t>
            </a:r>
          </a:p>
          <a:p>
            <a:r>
              <a:rPr lang="en-US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isEnglish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(“xyz”) 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no       // does not accept xyz</a:t>
            </a:r>
          </a:p>
          <a:p>
            <a:r>
              <a:rPr lang="en-US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isEnglish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(“boat”)  yes   //  accepts boat</a:t>
            </a:r>
          </a:p>
        </p:txBody>
      </p:sp>
    </p:spTree>
    <p:extLst>
      <p:ext uri="{BB962C8B-B14F-4D97-AF65-F5344CB8AC3E}">
        <p14:creationId xmlns:p14="http://schemas.microsoft.com/office/powerpoint/2010/main" val="1932620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computer science, the computational complexity, or simply complexity of an algorithm is the amount of </a:t>
            </a:r>
            <a:r>
              <a:rPr lang="en-US" dirty="0" smtClean="0"/>
              <a:t>resources(states, time,  space etc.) </a:t>
            </a:r>
            <a:r>
              <a:rPr lang="en-US" dirty="0"/>
              <a:t>required for running it (a property unrelated to “complexity” in a conventional sense).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computational complexity of a problem is the minimum of the complexities of all possible algorithms for this problem (including the unknown algorithms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390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Chomsky’s Hierarchy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97279" y="1845734"/>
            <a:ext cx="5321105" cy="4023360"/>
          </a:xfrm>
        </p:spPr>
        <p:txBody>
          <a:bodyPr/>
          <a:lstStyle/>
          <a:p>
            <a:r>
              <a:rPr lang="en-US" dirty="0"/>
              <a:t>A </a:t>
            </a:r>
            <a:r>
              <a:rPr lang="en-US" b="1" dirty="0"/>
              <a:t>finite</a:t>
            </a:r>
            <a:r>
              <a:rPr lang="en-US" dirty="0"/>
              <a:t>-</a:t>
            </a:r>
            <a:r>
              <a:rPr lang="en-US" b="1" dirty="0"/>
              <a:t>state machine</a:t>
            </a:r>
            <a:r>
              <a:rPr lang="en-US" dirty="0"/>
              <a:t> (FSM) or </a:t>
            </a:r>
            <a:r>
              <a:rPr lang="en-US" b="1" dirty="0"/>
              <a:t>finite</a:t>
            </a:r>
            <a:r>
              <a:rPr lang="en-US" dirty="0"/>
              <a:t>-</a:t>
            </a:r>
            <a:r>
              <a:rPr lang="en-US" b="1" dirty="0"/>
              <a:t>state automaton</a:t>
            </a:r>
            <a:r>
              <a:rPr lang="en-US" dirty="0"/>
              <a:t> (FSA, plural: </a:t>
            </a:r>
            <a:r>
              <a:rPr lang="en-US" b="1" dirty="0"/>
              <a:t>automata</a:t>
            </a:r>
            <a:r>
              <a:rPr lang="en-US" dirty="0"/>
              <a:t>), </a:t>
            </a:r>
            <a:r>
              <a:rPr lang="en-US" b="1" dirty="0"/>
              <a:t>finite automaton</a:t>
            </a:r>
            <a:r>
              <a:rPr lang="en-US" dirty="0"/>
              <a:t>, or simply a </a:t>
            </a:r>
            <a:r>
              <a:rPr lang="en-US" b="1" dirty="0"/>
              <a:t>state machine</a:t>
            </a:r>
            <a:r>
              <a:rPr lang="en-US" dirty="0"/>
              <a:t>, is a mathematical model of computation.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an abstract </a:t>
            </a:r>
            <a:r>
              <a:rPr lang="en-US" b="1" dirty="0"/>
              <a:t>machine</a:t>
            </a:r>
            <a:r>
              <a:rPr lang="en-US" dirty="0"/>
              <a:t> that can be in exactly one of a </a:t>
            </a:r>
            <a:r>
              <a:rPr lang="en-US" b="1" dirty="0"/>
              <a:t>finite</a:t>
            </a:r>
            <a:r>
              <a:rPr lang="en-US" dirty="0"/>
              <a:t> number of </a:t>
            </a:r>
            <a:r>
              <a:rPr lang="en-US" b="1" dirty="0"/>
              <a:t>states</a:t>
            </a:r>
            <a:r>
              <a:rPr lang="en-US" dirty="0"/>
              <a:t> at any given </a:t>
            </a:r>
            <a:r>
              <a:rPr lang="en-US" dirty="0" smtClean="0"/>
              <a:t>time.</a:t>
            </a:r>
          </a:p>
          <a:p>
            <a:r>
              <a:rPr lang="en-US" dirty="0" smtClean="0"/>
              <a:t>A FSA accepts Regular Expressions. </a:t>
            </a:r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754" y="2048486"/>
            <a:ext cx="4022725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837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FSA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97279" y="1845733"/>
            <a:ext cx="4230859" cy="423854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Finite State Automata has a start state and a subset of states that are considered “accepting” states. </a:t>
            </a:r>
          </a:p>
          <a:p>
            <a:r>
              <a:rPr lang="en-US" dirty="0" smtClean="0"/>
              <a:t>The state with the inbound arrow is the start state. </a:t>
            </a:r>
          </a:p>
          <a:p>
            <a:r>
              <a:rPr lang="en-US" dirty="0" smtClean="0"/>
              <a:t>Double circle states are “accepting states”.</a:t>
            </a:r>
          </a:p>
          <a:p>
            <a:r>
              <a:rPr lang="en-US" dirty="0" smtClean="0"/>
              <a:t>Consider the FSA.</a:t>
            </a:r>
          </a:p>
          <a:p>
            <a:r>
              <a:rPr lang="en-US" dirty="0" smtClean="0"/>
              <a:t>What is the alphabet?</a:t>
            </a:r>
          </a:p>
          <a:p>
            <a:r>
              <a:rPr lang="en-US" dirty="0" smtClean="0"/>
              <a:t>What words are accepted?</a:t>
            </a:r>
          </a:p>
          <a:p>
            <a:r>
              <a:rPr lang="en-US" dirty="0" smtClean="0"/>
              <a:t>Besides states, how much memory is needed?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139" y="2260946"/>
            <a:ext cx="5477608" cy="310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06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a regular expression for this FSA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1097279" y="1845733"/>
                <a:ext cx="4230859" cy="42385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This regular language will accept strings from the alphabet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{0,1}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Meeting the condition that the string has an even number of 0’s.  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 L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79" y="1845733"/>
                <a:ext cx="4230859" cy="4238543"/>
              </a:xfrm>
              <a:blipFill>
                <a:blip r:embed="rId2"/>
                <a:stretch>
                  <a:fillRect l="-3602" r="-17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139" y="2260946"/>
            <a:ext cx="5477608" cy="310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960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a regular expression for this FSA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1097279" y="1845733"/>
                <a:ext cx="4230859" cy="42385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This regular language will accept strings from the alphabet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</m:oMath>
                </a14:m>
                <a:r>
                  <a:rPr lang="en-US" dirty="0" smtClean="0"/>
                  <a:t> {0,1}</a:t>
                </a:r>
              </a:p>
              <a:p>
                <a:pPr marL="0" indent="0">
                  <a:buNone/>
                </a:pPr>
                <a:r>
                  <a:rPr lang="en-US" dirty="0" smtClean="0"/>
                  <a:t>L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|1)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00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79" y="1845733"/>
                <a:ext cx="4230859" cy="4238543"/>
              </a:xfrm>
              <a:blipFill>
                <a:blip r:embed="rId2"/>
                <a:stretch>
                  <a:fillRect l="-3602" r="-17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024" y="2289761"/>
            <a:ext cx="5819951" cy="30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187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Regex in JavaScript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&lt;script&gt;</a:t>
            </a:r>
          </a:p>
          <a:p>
            <a:r>
              <a:rPr lang="en-US" dirty="0"/>
              <a:t>function </a:t>
            </a:r>
            <a:r>
              <a:rPr lang="en-US" dirty="0" err="1"/>
              <a:t>myFunction</a:t>
            </a:r>
            <a:r>
              <a:rPr lang="en-US" dirty="0"/>
              <a:t>() {</a:t>
            </a:r>
          </a:p>
          <a:p>
            <a:r>
              <a:rPr lang="en-US" dirty="0"/>
              <a:t> 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str</a:t>
            </a:r>
            <a:r>
              <a:rPr lang="en-US" dirty="0"/>
              <a:t> = "Java Script";</a:t>
            </a:r>
          </a:p>
          <a:p>
            <a:r>
              <a:rPr lang="en-US" dirty="0"/>
              <a:t> 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patt</a:t>
            </a:r>
            <a:r>
              <a:rPr lang="en-US" dirty="0"/>
              <a:t> = /java/</a:t>
            </a:r>
            <a:r>
              <a:rPr lang="en-US" dirty="0" err="1"/>
              <a:t>i</a:t>
            </a:r>
            <a:r>
              <a:rPr lang="en-US" dirty="0" smtClean="0"/>
              <a:t>;              </a:t>
            </a:r>
            <a:r>
              <a:rPr lang="en-US" dirty="0" smtClean="0">
                <a:solidFill>
                  <a:srgbClr val="FF0000"/>
                </a:solidFill>
              </a:rPr>
              <a:t>// The </a:t>
            </a:r>
            <a:r>
              <a:rPr lang="en-US" dirty="0" err="1" smtClean="0">
                <a:solidFill>
                  <a:srgbClr val="FF0000"/>
                </a:solidFill>
              </a:rPr>
              <a:t>patt</a:t>
            </a:r>
            <a:r>
              <a:rPr lang="en-US" dirty="0" smtClean="0">
                <a:solidFill>
                  <a:srgbClr val="FF0000"/>
                </a:solidFill>
              </a:rPr>
              <a:t> “java” appears in </a:t>
            </a:r>
            <a:r>
              <a:rPr lang="en-US" dirty="0" err="1" smtClean="0">
                <a:solidFill>
                  <a:srgbClr val="FF0000"/>
                </a:solidFill>
              </a:rPr>
              <a:t>str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=don’t consider case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  </a:t>
            </a:r>
            <a:r>
              <a:rPr lang="en-US" dirty="0" err="1"/>
              <a:t>var</a:t>
            </a:r>
            <a:r>
              <a:rPr lang="en-US" dirty="0"/>
              <a:t> result = </a:t>
            </a:r>
            <a:r>
              <a:rPr lang="en-US" dirty="0" err="1"/>
              <a:t>str.match</a:t>
            </a:r>
            <a:r>
              <a:rPr lang="en-US" dirty="0"/>
              <a:t>(</a:t>
            </a:r>
            <a:r>
              <a:rPr lang="en-US" dirty="0" err="1"/>
              <a:t>patt</a:t>
            </a:r>
            <a:r>
              <a:rPr lang="en-US" dirty="0"/>
              <a:t>);</a:t>
            </a:r>
          </a:p>
          <a:p>
            <a:r>
              <a:rPr lang="en-US" dirty="0"/>
              <a:t>  </a:t>
            </a:r>
            <a:r>
              <a:rPr lang="en-US" dirty="0" err="1"/>
              <a:t>document.getElementById</a:t>
            </a:r>
            <a:r>
              <a:rPr lang="en-US" dirty="0"/>
              <a:t>("demo").</a:t>
            </a:r>
            <a:r>
              <a:rPr lang="en-US" dirty="0" err="1"/>
              <a:t>innerHTML</a:t>
            </a:r>
            <a:r>
              <a:rPr lang="en-US" dirty="0"/>
              <a:t> = result;</a:t>
            </a:r>
          </a:p>
          <a:p>
            <a:r>
              <a:rPr lang="en-US" dirty="0"/>
              <a:t>}</a:t>
            </a:r>
          </a:p>
          <a:p>
            <a:r>
              <a:rPr lang="en-US" dirty="0"/>
              <a:t>&lt;/script</a:t>
            </a:r>
          </a:p>
        </p:txBody>
      </p:sp>
    </p:spTree>
    <p:extLst>
      <p:ext uri="{BB962C8B-B14F-4D97-AF65-F5344CB8AC3E}">
        <p14:creationId xmlns:p14="http://schemas.microsoft.com/office/powerpoint/2010/main" val="220310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188</TotalTime>
  <Words>989</Words>
  <Application>Microsoft Office PowerPoint</Application>
  <PresentationFormat>Widescreen</PresentationFormat>
  <Paragraphs>161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Calibri</vt:lpstr>
      <vt:lpstr>Calibri Light</vt:lpstr>
      <vt:lpstr>Cambria Math</vt:lpstr>
      <vt:lpstr>Consolas</vt:lpstr>
      <vt:lpstr>Wingdings</vt:lpstr>
      <vt:lpstr>Retrospect</vt:lpstr>
      <vt:lpstr>Regular Expressions</vt:lpstr>
      <vt:lpstr>Theory Of Computation/Complexity</vt:lpstr>
      <vt:lpstr>Languages</vt:lpstr>
      <vt:lpstr>Computational Complexity</vt:lpstr>
      <vt:lpstr>Chomsky’s Hierarchy</vt:lpstr>
      <vt:lpstr>Examples of FSA</vt:lpstr>
      <vt:lpstr>Write a regular expression for this FSA</vt:lpstr>
      <vt:lpstr>Write a regular expression for this FSA</vt:lpstr>
      <vt:lpstr>Regex in JavaScript</vt:lpstr>
      <vt:lpstr>JavaScript Regex Cheat Sheet</vt:lpstr>
      <vt:lpstr>Simple validation of an Email Address</vt:lpstr>
      <vt:lpstr>Strings have indexes starting at 0</vt:lpstr>
      <vt:lpstr>Replace parts of strings</vt:lpstr>
      <vt:lpstr>Modifiers</vt:lpstr>
      <vt:lpstr>Brackets</vt:lpstr>
      <vt:lpstr>Metacharacters</vt:lpstr>
      <vt:lpstr>Qualifiers</vt:lpstr>
      <vt:lpstr>Regex exec function</vt:lpstr>
      <vt:lpstr>True or False (Accept or not?)</vt:lpstr>
      <vt:lpstr>Start with and Ends with Regex</vt:lpstr>
      <vt:lpstr>Validating time in HH:MM format</vt:lpstr>
      <vt:lpstr>Validating time in HH:MM format(better)</vt:lpstr>
      <vt:lpstr>Let’s make email validation a little better</vt:lpstr>
    </vt:vector>
  </TitlesOfParts>
  <Company>Information Management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Expressions</dc:title>
  <dc:creator>Byrne, William</dc:creator>
  <cp:lastModifiedBy>Bill Byrne</cp:lastModifiedBy>
  <cp:revision>26</cp:revision>
  <dcterms:created xsi:type="dcterms:W3CDTF">2019-12-04T13:45:23Z</dcterms:created>
  <dcterms:modified xsi:type="dcterms:W3CDTF">2019-12-05T21:23:32Z</dcterms:modified>
</cp:coreProperties>
</file>