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81" autoAdjust="0"/>
  </p:normalViewPr>
  <p:slideViewPr>
    <p:cSldViewPr>
      <p:cViewPr varScale="1">
        <p:scale>
          <a:sx n="107" d="100"/>
          <a:sy n="107" d="100"/>
        </p:scale>
        <p:origin x="11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077200" cy="1927225"/>
          </a:xfrm>
        </p:spPr>
        <p:txBody>
          <a:bodyPr/>
          <a:lstStyle/>
          <a:p>
            <a:r>
              <a:rPr lang="en-US" dirty="0" smtClean="0"/>
              <a:t>Functions (Methods)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Pascal</a:t>
            </a:r>
          </a:p>
          <a:p>
            <a:r>
              <a:rPr lang="en-US" dirty="0" smtClean="0"/>
              <a:t>C, C++</a:t>
            </a:r>
          </a:p>
          <a:p>
            <a:r>
              <a:rPr lang="en-US" dirty="0" smtClean="0"/>
              <a:t>Java</a:t>
            </a:r>
          </a:p>
          <a:p>
            <a:r>
              <a:rPr lang="en-US" dirty="0" smtClean="0"/>
              <a:t>Scripting Languages</a:t>
            </a:r>
          </a:p>
          <a:p>
            <a:r>
              <a:rPr lang="en-US" dirty="0" smtClean="0"/>
              <a:t>Passing by value, reference</a:t>
            </a:r>
          </a:p>
          <a:p>
            <a:r>
              <a:rPr lang="en-US" dirty="0" smtClean="0"/>
              <a:t>Void and non-void return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34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 (not </a:t>
            </a:r>
            <a:r>
              <a:rPr lang="en-US" dirty="0" smtClean="0"/>
              <a:t>Java) </a:t>
            </a:r>
            <a:r>
              <a:rPr lang="en-US" dirty="0" smtClean="0"/>
              <a:t>passing by reference.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 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void swap(float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70C0"/>
                </a:solidFill>
              </a:rPr>
              <a:t>x, float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70C0"/>
                </a:solidFill>
              </a:rPr>
              <a:t>y)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float	t;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t =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70C0"/>
                </a:solidFill>
              </a:rPr>
              <a:t>x;	/*	*x is value pointed to by x	*/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70C0"/>
                </a:solidFill>
              </a:rPr>
              <a:t>x =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70C0"/>
                </a:solidFill>
              </a:rPr>
              <a:t>y;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>
                <a:solidFill>
                  <a:srgbClr val="0070C0"/>
                </a:solidFill>
              </a:rPr>
              <a:t>y = t;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oid main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float	</a:t>
            </a:r>
            <a:r>
              <a:rPr lang="en-US" dirty="0" smtClean="0"/>
              <a:t>a=1</a:t>
            </a:r>
            <a:r>
              <a:rPr lang="en-US" dirty="0"/>
              <a:t>, </a:t>
            </a:r>
            <a:r>
              <a:rPr lang="en-US" dirty="0" smtClean="0"/>
              <a:t>b=2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swap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&amp;</a:t>
            </a:r>
            <a:r>
              <a:rPr lang="en-US" dirty="0" smtClean="0"/>
              <a:t>a, </a:t>
            </a:r>
            <a:r>
              <a:rPr lang="en-US" dirty="0" smtClean="0">
                <a:solidFill>
                  <a:srgbClr val="FF0000"/>
                </a:solidFill>
              </a:rPr>
              <a:t>&amp;</a:t>
            </a:r>
            <a:r>
              <a:rPr lang="en-US" dirty="0" smtClean="0"/>
              <a:t>b);</a:t>
            </a:r>
            <a:r>
              <a:rPr lang="en-US" dirty="0"/>
              <a:t>	/*	address of x, y	*/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("Values AFTER  'swap' %f, %f\n", </a:t>
            </a:r>
            <a:r>
              <a:rPr lang="en-US" dirty="0" smtClean="0"/>
              <a:t>a, b);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6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</a:t>
            </a:r>
            <a:r>
              <a:rPr lang="en-US" dirty="0" smtClean="0"/>
              <a:t>refers </a:t>
            </a:r>
            <a:r>
              <a:rPr lang="en-US" dirty="0" smtClean="0"/>
              <a:t>to </a:t>
            </a:r>
            <a:r>
              <a:rPr lang="en-US" dirty="0" smtClean="0"/>
              <a:t>Functions </a:t>
            </a:r>
            <a:r>
              <a:rPr lang="en-US" dirty="0" smtClean="0"/>
              <a:t>as Methods. </a:t>
            </a:r>
          </a:p>
          <a:p>
            <a:r>
              <a:rPr lang="en-US" dirty="0" smtClean="0"/>
              <a:t>All Methods must belong to a class (unlike C, C++)</a:t>
            </a:r>
          </a:p>
          <a:p>
            <a:r>
              <a:rPr lang="en-US" dirty="0" smtClean="0"/>
              <a:t>Return types including void are the same as C, C++</a:t>
            </a:r>
          </a:p>
          <a:p>
            <a:r>
              <a:rPr lang="en-US" dirty="0"/>
              <a:t>Parameters are </a:t>
            </a:r>
            <a:r>
              <a:rPr lang="en-US" dirty="0" smtClean="0"/>
              <a:t>passed by value</a:t>
            </a:r>
            <a:endParaRPr lang="en-US" dirty="0" smtClean="0"/>
          </a:p>
          <a:p>
            <a:endParaRPr lang="en-US" dirty="0" smtClean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22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 passes </a:t>
            </a:r>
            <a:r>
              <a:rPr lang="en-US" dirty="0" smtClean="0"/>
              <a:t>primitives by </a:t>
            </a:r>
            <a:r>
              <a:rPr lang="en-US" dirty="0" smtClean="0"/>
              <a:t>value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public void </a:t>
            </a:r>
            <a:r>
              <a:rPr lang="en-US" dirty="0" err="1" smtClean="0">
                <a:solidFill>
                  <a:srgbClr val="0070C0"/>
                </a:solidFill>
              </a:rPr>
              <a:t>addTwo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x)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{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x = x+2;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}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Will not add 2 to the variable passed in to </a:t>
            </a:r>
            <a:r>
              <a:rPr lang="en-US" dirty="0" err="1" smtClean="0">
                <a:solidFill>
                  <a:srgbClr val="FF0000"/>
                </a:solidFill>
              </a:rPr>
              <a:t>addTwo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63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swap will not work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public void </a:t>
            </a:r>
            <a:r>
              <a:rPr lang="en-US" dirty="0" err="1" smtClean="0">
                <a:solidFill>
                  <a:srgbClr val="0070C0"/>
                </a:solidFill>
              </a:rPr>
              <a:t>badSwap</a:t>
            </a:r>
            <a:r>
              <a:rPr lang="en-US" dirty="0" smtClean="0">
                <a:solidFill>
                  <a:srgbClr val="0070C0"/>
                </a:solidFill>
              </a:rPr>
              <a:t>(Person </a:t>
            </a:r>
            <a:r>
              <a:rPr lang="en-US" dirty="0">
                <a:solidFill>
                  <a:srgbClr val="0070C0"/>
                </a:solidFill>
              </a:rPr>
              <a:t>x, </a:t>
            </a:r>
            <a:r>
              <a:rPr lang="en-US" dirty="0" smtClean="0">
                <a:solidFill>
                  <a:srgbClr val="0070C0"/>
                </a:solidFill>
              </a:rPr>
              <a:t>Person </a:t>
            </a:r>
            <a:r>
              <a:rPr lang="en-US" dirty="0">
                <a:solidFill>
                  <a:srgbClr val="0070C0"/>
                </a:solidFill>
              </a:rPr>
              <a:t>y)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{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Person </a:t>
            </a:r>
            <a:r>
              <a:rPr lang="en-US" dirty="0">
                <a:solidFill>
                  <a:srgbClr val="0070C0"/>
                </a:solidFill>
              </a:rPr>
              <a:t>temp = x</a:t>
            </a:r>
            <a:r>
              <a:rPr lang="en-US" dirty="0" smtClean="0">
                <a:solidFill>
                  <a:srgbClr val="0070C0"/>
                </a:solidFill>
              </a:rPr>
              <a:t>; 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x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y</a:t>
            </a:r>
            <a:r>
              <a:rPr lang="en-US" dirty="0" smtClean="0">
                <a:solidFill>
                  <a:srgbClr val="0070C0"/>
                </a:solidFill>
              </a:rPr>
              <a:t>; 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temp;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}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Non-primitives are passed as references to copies of the </a:t>
            </a:r>
            <a:r>
              <a:rPr lang="en-US" dirty="0" err="1" smtClean="0"/>
              <a:t>opject</a:t>
            </a:r>
            <a:r>
              <a:rPr lang="en-US" dirty="0" smtClean="0"/>
              <a:t>. Although </a:t>
            </a:r>
            <a:r>
              <a:rPr lang="en-US" dirty="0" smtClean="0"/>
              <a:t>x and y are references, they refer to a copy of the object that the calling parameter is referring to, not the same object.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41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static void </a:t>
            </a:r>
            <a:r>
              <a:rPr lang="en-US" dirty="0" err="1"/>
              <a:t>SquareIt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x)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parameter x is passed by value. 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 Changes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x will not affect the original value of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myInt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static void </a:t>
            </a:r>
            <a:r>
              <a:rPr lang="en-US" dirty="0" err="1"/>
              <a:t>SquareIt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ref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x)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parameter x is passed by reference. 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Changes to x will affect the original value of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myInt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0576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in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		F(X) = X + 2;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Mathematics</a:t>
            </a:r>
          </a:p>
          <a:p>
            <a:pPr marL="0" indent="0">
              <a:buNone/>
            </a:pPr>
            <a:r>
              <a:rPr lang="en-US" dirty="0" smtClean="0"/>
              <a:t>Question) What is F(4)?</a:t>
            </a:r>
          </a:p>
          <a:p>
            <a:pPr marL="0" indent="0">
              <a:buNone/>
            </a:pPr>
            <a:r>
              <a:rPr lang="en-US" dirty="0" smtClean="0"/>
              <a:t>Answer)    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Computer Programming question</a:t>
            </a:r>
          </a:p>
          <a:p>
            <a:pPr marL="0" indent="0">
              <a:buNone/>
            </a:pPr>
            <a:r>
              <a:rPr lang="en-US" dirty="0" smtClean="0"/>
              <a:t>X = 4;</a:t>
            </a:r>
          </a:p>
          <a:p>
            <a:pPr marL="0" indent="0">
              <a:buNone/>
            </a:pPr>
            <a:r>
              <a:rPr lang="en-US" dirty="0" smtClean="0"/>
              <a:t>X = F(X);</a:t>
            </a:r>
          </a:p>
          <a:p>
            <a:pPr marL="0" indent="0">
              <a:buNone/>
            </a:pPr>
            <a:r>
              <a:rPr lang="en-US" dirty="0" smtClean="0"/>
              <a:t>Output (X);</a:t>
            </a:r>
          </a:p>
          <a:p>
            <a:pPr marL="0" indent="0">
              <a:buNone/>
            </a:pPr>
            <a:r>
              <a:rPr lang="en-US" dirty="0" smtClean="0"/>
              <a:t>Question) What is the output of this program?</a:t>
            </a:r>
          </a:p>
          <a:p>
            <a:pPr marL="0" indent="0">
              <a:buNone/>
            </a:pPr>
            <a:r>
              <a:rPr lang="en-US" dirty="0" smtClean="0"/>
              <a:t>Answer)   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3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in Pascal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rogram </a:t>
            </a:r>
            <a:r>
              <a:rPr lang="en-US" dirty="0" err="1" smtClean="0"/>
              <a:t>functionExample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var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i: Integer;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function </a:t>
            </a:r>
            <a:r>
              <a:rPr lang="en-US" dirty="0" err="1">
                <a:solidFill>
                  <a:srgbClr val="0070C0"/>
                </a:solidFill>
              </a:rPr>
              <a:t>a</a:t>
            </a:r>
            <a:r>
              <a:rPr lang="en-US" dirty="0" err="1" smtClean="0">
                <a:solidFill>
                  <a:srgbClr val="0070C0"/>
                </a:solidFill>
              </a:rPr>
              <a:t>ddTwo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x:Integer</a:t>
            </a:r>
            <a:r>
              <a:rPr lang="en-US" dirty="0">
                <a:solidFill>
                  <a:srgbClr val="0070C0"/>
                </a:solidFill>
              </a:rPr>
              <a:t>): Integer;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begin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err="1">
                <a:solidFill>
                  <a:srgbClr val="0070C0"/>
                </a:solidFill>
              </a:rPr>
              <a:t>a</a:t>
            </a:r>
            <a:r>
              <a:rPr lang="en-US" dirty="0" err="1" smtClean="0">
                <a:solidFill>
                  <a:srgbClr val="0070C0"/>
                </a:solidFill>
              </a:rPr>
              <a:t>ddTwo</a:t>
            </a:r>
            <a:r>
              <a:rPr lang="en-US" dirty="0" smtClean="0">
                <a:solidFill>
                  <a:srgbClr val="0070C0"/>
                </a:solidFill>
              </a:rPr>
              <a:t> = </a:t>
            </a:r>
            <a:r>
              <a:rPr lang="en-US" dirty="0">
                <a:solidFill>
                  <a:srgbClr val="0070C0"/>
                </a:solidFill>
              </a:rPr>
              <a:t>x</a:t>
            </a:r>
            <a:r>
              <a:rPr lang="en-US" dirty="0" smtClean="0">
                <a:solidFill>
                  <a:srgbClr val="0070C0"/>
                </a:solidFill>
              </a:rPr>
              <a:t> + 2;</a:t>
            </a: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end</a:t>
            </a:r>
            <a:r>
              <a:rPr lang="en-US" dirty="0" smtClean="0">
                <a:solidFill>
                  <a:srgbClr val="0070C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/>
              <a:t>b</a:t>
            </a:r>
            <a:r>
              <a:rPr lang="en-US" dirty="0" smtClean="0"/>
              <a:t>egin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 = 4;</a:t>
            </a:r>
          </a:p>
          <a:p>
            <a:pPr marL="0" indent="0">
              <a:buNone/>
            </a:pPr>
            <a:r>
              <a:rPr lang="en-US" dirty="0"/>
              <a:t>	i</a:t>
            </a:r>
            <a:r>
              <a:rPr lang="en-US" dirty="0" smtClean="0"/>
              <a:t> = </a:t>
            </a:r>
            <a:r>
              <a:rPr lang="en-US" dirty="0" err="1" smtClean="0"/>
              <a:t>addTwo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Writeln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nd;</a:t>
            </a:r>
          </a:p>
        </p:txBody>
      </p:sp>
    </p:spTree>
    <p:extLst>
      <p:ext uri="{BB962C8B-B14F-4D97-AF65-F5344CB8AC3E}">
        <p14:creationId xmlns:p14="http://schemas.microsoft.com/office/powerpoint/2010/main" val="33045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 in Pascal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program </a:t>
            </a:r>
            <a:r>
              <a:rPr lang="en-US" dirty="0" err="1" smtClean="0"/>
              <a:t>procedureExample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procedure </a:t>
            </a:r>
            <a:r>
              <a:rPr lang="en-US" dirty="0" err="1" smtClean="0">
                <a:solidFill>
                  <a:srgbClr val="00B050"/>
                </a:solidFill>
              </a:rPr>
              <a:t>sayTwice</a:t>
            </a:r>
            <a:r>
              <a:rPr lang="en-US" dirty="0" smtClean="0">
                <a:solidFill>
                  <a:srgbClr val="00B050"/>
                </a:solidFill>
              </a:rPr>
              <a:t>(s: String);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 err="1" smtClean="0">
                <a:solidFill>
                  <a:srgbClr val="00B050"/>
                </a:solidFill>
              </a:rPr>
              <a:t>var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00B050"/>
                </a:solidFill>
              </a:rPr>
              <a:t>i: integer;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begin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	</a:t>
            </a:r>
            <a:r>
              <a:rPr lang="pl-PL" dirty="0">
                <a:solidFill>
                  <a:srgbClr val="00B050"/>
                </a:solidFill>
              </a:rPr>
              <a:t>for i := 1 to </a:t>
            </a:r>
            <a:r>
              <a:rPr lang="en-US" dirty="0" smtClean="0">
                <a:solidFill>
                  <a:srgbClr val="00B050"/>
                </a:solidFill>
              </a:rPr>
              <a:t>2</a:t>
            </a:r>
            <a:r>
              <a:rPr lang="pl-PL" dirty="0" smtClean="0">
                <a:solidFill>
                  <a:srgbClr val="00B050"/>
                </a:solidFill>
              </a:rPr>
              <a:t> </a:t>
            </a:r>
            <a:r>
              <a:rPr lang="pl-PL" dirty="0">
                <a:solidFill>
                  <a:srgbClr val="00B050"/>
                </a:solidFill>
              </a:rPr>
              <a:t>do</a:t>
            </a:r>
            <a:br>
              <a:rPr lang="pl-PL" dirty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		</a:t>
            </a:r>
            <a:r>
              <a:rPr lang="en-US" dirty="0" err="1" smtClean="0">
                <a:solidFill>
                  <a:srgbClr val="00B050"/>
                </a:solidFill>
              </a:rPr>
              <a:t>Writeln</a:t>
            </a:r>
            <a:r>
              <a:rPr lang="en-US" dirty="0" smtClean="0">
                <a:solidFill>
                  <a:srgbClr val="00B050"/>
                </a:solidFill>
              </a:rPr>
              <a:t>(s);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end;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sayTwice</a:t>
            </a:r>
            <a:r>
              <a:rPr lang="en-US" dirty="0" smtClean="0"/>
              <a:t>(“Hello”);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7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Pascal passing by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program </a:t>
            </a:r>
            <a:r>
              <a:rPr lang="en-US" dirty="0" err="1"/>
              <a:t>procedureExample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</a:t>
            </a:r>
            <a:r>
              <a:rPr lang="en-US" dirty="0" err="1" smtClean="0"/>
              <a:t>ar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i:Integer;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procedure </a:t>
            </a:r>
            <a:r>
              <a:rPr lang="en-US" dirty="0" err="1" smtClean="0">
                <a:solidFill>
                  <a:srgbClr val="7030A0"/>
                </a:solidFill>
              </a:rPr>
              <a:t>addTwo</a:t>
            </a:r>
            <a:r>
              <a:rPr lang="en-US" dirty="0" smtClean="0">
                <a:solidFill>
                  <a:srgbClr val="7030A0"/>
                </a:solidFill>
              </a:rPr>
              <a:t>(x: Integer);</a:t>
            </a:r>
            <a:r>
              <a:rPr lang="en-US" dirty="0">
                <a:solidFill>
                  <a:srgbClr val="7030A0"/>
                </a:solidFill>
              </a:rPr>
              <a:t/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begin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x := </a:t>
            </a:r>
            <a:r>
              <a:rPr lang="en-US" dirty="0">
                <a:solidFill>
                  <a:srgbClr val="7030A0"/>
                </a:solidFill>
              </a:rPr>
              <a:t>x</a:t>
            </a:r>
            <a:r>
              <a:rPr lang="en-US" dirty="0" smtClean="0">
                <a:solidFill>
                  <a:srgbClr val="7030A0"/>
                </a:solidFill>
              </a:rPr>
              <a:t> + 2;</a:t>
            </a:r>
            <a:r>
              <a:rPr lang="en-US" dirty="0">
                <a:solidFill>
                  <a:srgbClr val="7030A0"/>
                </a:solidFill>
              </a:rPr>
              <a:t/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dirty="0">
                <a:solidFill>
                  <a:srgbClr val="7030A0"/>
                </a:solidFill>
              </a:rPr>
              <a:t>end;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i:=4: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addTwo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Writeln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output will be: 4 (not 6) because x and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are not referring to the same variable.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37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Pascal passing by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program </a:t>
            </a:r>
            <a:r>
              <a:rPr lang="en-US" dirty="0" err="1"/>
              <a:t>procedureExample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</a:t>
            </a:r>
            <a:r>
              <a:rPr lang="en-US" dirty="0" err="1" smtClean="0"/>
              <a:t>ar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i:Integer;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procedure </a:t>
            </a:r>
            <a:r>
              <a:rPr lang="en-US" dirty="0" err="1" smtClean="0">
                <a:solidFill>
                  <a:srgbClr val="7030A0"/>
                </a:solidFill>
              </a:rPr>
              <a:t>addTwo</a:t>
            </a:r>
            <a:r>
              <a:rPr lang="en-US" dirty="0" smtClean="0">
                <a:solidFill>
                  <a:srgbClr val="7030A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7030A0"/>
                </a:solidFill>
              </a:rPr>
              <a:t> x: Integer);</a:t>
            </a:r>
            <a:r>
              <a:rPr lang="en-US" dirty="0">
                <a:solidFill>
                  <a:srgbClr val="7030A0"/>
                </a:solidFill>
              </a:rPr>
              <a:t/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begin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x := </a:t>
            </a:r>
            <a:r>
              <a:rPr lang="en-US" dirty="0">
                <a:solidFill>
                  <a:srgbClr val="7030A0"/>
                </a:solidFill>
              </a:rPr>
              <a:t>x</a:t>
            </a:r>
            <a:r>
              <a:rPr lang="en-US" dirty="0" smtClean="0">
                <a:solidFill>
                  <a:srgbClr val="7030A0"/>
                </a:solidFill>
              </a:rPr>
              <a:t> + 2;</a:t>
            </a:r>
            <a:r>
              <a:rPr lang="en-US" dirty="0">
                <a:solidFill>
                  <a:srgbClr val="7030A0"/>
                </a:solidFill>
              </a:rPr>
              <a:t/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dirty="0">
                <a:solidFill>
                  <a:srgbClr val="7030A0"/>
                </a:solidFill>
              </a:rPr>
              <a:t>end;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i:=4: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addTwo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Writeln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output will be: 6 (not 4) because x and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are referring to the same variable because “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” was added in front of x.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44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C, C++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#include &lt; </a:t>
            </a:r>
            <a:r>
              <a:rPr lang="en-US" dirty="0" err="1"/>
              <a:t>stdio.h</a:t>
            </a:r>
            <a:r>
              <a:rPr lang="en-US" dirty="0"/>
              <a:t>&gt;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oid main()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4;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i</a:t>
            </a:r>
            <a:r>
              <a:rPr lang="en-US" dirty="0" smtClean="0"/>
              <a:t> = </a:t>
            </a:r>
            <a:r>
              <a:rPr lang="en-US" dirty="0" err="1" smtClean="0"/>
              <a:t>addTwo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 err="1" smtClean="0">
                <a:solidFill>
                  <a:srgbClr val="0070C0"/>
                </a:solidFill>
              </a:rPr>
              <a:t>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addTwo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x)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x = x + 2;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return (x);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8422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C, C++ void function </a:t>
            </a:r>
            <a:r>
              <a:rPr lang="en-US" dirty="0" smtClean="0"/>
              <a:t>(aka procedure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#include &lt; </a:t>
            </a:r>
            <a:r>
              <a:rPr lang="en-US" dirty="0" err="1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</a:t>
            </a:r>
            <a:r>
              <a:rPr lang="en-US" dirty="0"/>
              <a:t>include &lt; </a:t>
            </a:r>
            <a:r>
              <a:rPr lang="en-US" dirty="0" err="1"/>
              <a:t>stdio.h</a:t>
            </a:r>
            <a:r>
              <a:rPr lang="en-US" dirty="0" smtClean="0"/>
              <a:t>&gt;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void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char[]</a:t>
            </a: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 </a:t>
            </a:r>
            <a:r>
              <a:rPr lang="en-US" dirty="0" smtClean="0"/>
              <a:t>= “hello”;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sayTwice</a:t>
            </a:r>
            <a:r>
              <a:rPr lang="en-US" dirty="0" smtClean="0"/>
              <a:t>(s);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void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sayTwice</a:t>
            </a:r>
            <a:r>
              <a:rPr lang="en-US" dirty="0" smtClean="0">
                <a:solidFill>
                  <a:srgbClr val="0070C0"/>
                </a:solidFill>
              </a:rPr>
              <a:t>(char[] </a:t>
            </a:r>
            <a:r>
              <a:rPr lang="en-US" dirty="0">
                <a:solidFill>
                  <a:srgbClr val="0070C0"/>
                </a:solidFill>
              </a:rPr>
              <a:t>x)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err="1" smtClean="0">
                <a:solidFill>
                  <a:srgbClr val="0070C0"/>
                </a:solidFill>
              </a:rPr>
              <a:t>printf</a:t>
            </a:r>
            <a:r>
              <a:rPr lang="en-US" dirty="0" smtClean="0">
                <a:solidFill>
                  <a:srgbClr val="0070C0"/>
                </a:solidFill>
              </a:rPr>
              <a:t>(x);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err="1" smtClean="0">
                <a:solidFill>
                  <a:srgbClr val="0070C0"/>
                </a:solidFill>
              </a:rPr>
              <a:t>printf</a:t>
            </a:r>
            <a:r>
              <a:rPr lang="en-US" dirty="0" smtClean="0">
                <a:solidFill>
                  <a:srgbClr val="0070C0"/>
                </a:solidFill>
              </a:rPr>
              <a:t>(x);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8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C, C++ passing by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oid main(void</a:t>
            </a:r>
            <a:r>
              <a:rPr lang="en-US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i </a:t>
            </a:r>
            <a:r>
              <a:rPr lang="en-US" dirty="0"/>
              <a:t>= 4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addTwo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);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void </a:t>
            </a:r>
            <a:r>
              <a:rPr lang="en-US" dirty="0" err="1">
                <a:solidFill>
                  <a:srgbClr val="0070C0"/>
                </a:solidFill>
              </a:rPr>
              <a:t>addTwo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0070C0"/>
                </a:solidFill>
              </a:rPr>
              <a:t> x)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{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x = x + 2;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}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08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248</TotalTime>
  <Words>257</Words>
  <Application>Microsoft Office PowerPoint</Application>
  <PresentationFormat>On-screen Show (4:3)</PresentationFormat>
  <Paragraphs>150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Clarity</vt:lpstr>
      <vt:lpstr>Functions (Methods)</vt:lpstr>
      <vt:lpstr>Functions in Mathematics</vt:lpstr>
      <vt:lpstr>Functions in Pascal </vt:lpstr>
      <vt:lpstr>Procedures in Pascal</vt:lpstr>
      <vt:lpstr>Pascal passing by value</vt:lpstr>
      <vt:lpstr>Pascal passing by reference</vt:lpstr>
      <vt:lpstr>C, C++ functions</vt:lpstr>
      <vt:lpstr>C, C++ void function (aka procedure)</vt:lpstr>
      <vt:lpstr>C, C++ passing by value</vt:lpstr>
      <vt:lpstr>C++ (not Java) passing by reference.  </vt:lpstr>
      <vt:lpstr>Java Methods</vt:lpstr>
      <vt:lpstr>Java passes primitives by value only</vt:lpstr>
      <vt:lpstr>This swap will not work in Java</vt:lpstr>
      <vt:lpstr>C#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Patterns</dc:title>
  <dc:creator>Byrne, William</dc:creator>
  <cp:lastModifiedBy>Byrne, William</cp:lastModifiedBy>
  <cp:revision>25</cp:revision>
  <dcterms:created xsi:type="dcterms:W3CDTF">2006-08-16T00:00:00Z</dcterms:created>
  <dcterms:modified xsi:type="dcterms:W3CDTF">2015-02-15T23:18:02Z</dcterms:modified>
</cp:coreProperties>
</file>