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5" r:id="rId3"/>
    <p:sldId id="266" r:id="rId4"/>
    <p:sldId id="269" r:id="rId5"/>
    <p:sldId id="270" r:id="rId6"/>
    <p:sldId id="257" r:id="rId7"/>
    <p:sldId id="273" r:id="rId8"/>
    <p:sldId id="258" r:id="rId9"/>
    <p:sldId id="259" r:id="rId10"/>
    <p:sldId id="260" r:id="rId11"/>
    <p:sldId id="261" r:id="rId12"/>
    <p:sldId id="264" r:id="rId13"/>
    <p:sldId id="262" r:id="rId14"/>
    <p:sldId id="263" r:id="rId15"/>
    <p:sldId id="267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0A31B-28C2-4DDF-A3A0-51ED903076E9}" type="datetimeFigureOut">
              <a:rPr lang="en-US" smtClean="0"/>
              <a:t>5/31/2016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54457-A3EA-495D-A3F6-7F2AB2FC8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54457-A3EA-495D-A3F6-7F2AB2FC84B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9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Multiple inheritance</a:t>
            </a:r>
          </a:p>
          <a:p>
            <a:r>
              <a:rPr lang="en-US" dirty="0" smtClean="0"/>
              <a:t>Composition</a:t>
            </a:r>
          </a:p>
          <a:p>
            <a:r>
              <a:rPr lang="en-US" dirty="0" smtClean="0"/>
              <a:t>Interfaces</a:t>
            </a:r>
          </a:p>
          <a:p>
            <a:r>
              <a:rPr lang="en-US" dirty="0" smtClean="0"/>
              <a:t>Polymorphism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Inheritance in Java (part 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Interface</a:t>
            </a:r>
            <a:endParaRPr lang="en-US" dirty="0" smtClean="0"/>
          </a:p>
          <a:p>
            <a:r>
              <a:rPr lang="en-US" dirty="0" smtClean="0"/>
              <a:t>Class</a:t>
            </a:r>
          </a:p>
          <a:p>
            <a:r>
              <a:rPr lang="en-US" dirty="0" smtClean="0"/>
              <a:t>Array</a:t>
            </a:r>
          </a:p>
          <a:p>
            <a:r>
              <a:rPr lang="en-US" dirty="0" smtClean="0"/>
              <a:t>Primitive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58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Interface extends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nterface </a:t>
            </a:r>
            <a:r>
              <a:rPr lang="en-US" dirty="0" err="1" smtClean="0"/>
              <a:t>abc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7030A0"/>
                </a:solidFill>
              </a:rPr>
              <a:t>// method signatures of </a:t>
            </a:r>
            <a:r>
              <a:rPr lang="en-US" dirty="0" err="1" smtClean="0">
                <a:solidFill>
                  <a:srgbClr val="7030A0"/>
                </a:solidFill>
              </a:rPr>
              <a:t>abc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interface </a:t>
            </a:r>
            <a:r>
              <a:rPr lang="en-US" dirty="0" smtClean="0"/>
              <a:t>xyz </a:t>
            </a:r>
            <a:r>
              <a:rPr lang="en-US" dirty="0" smtClean="0">
                <a:solidFill>
                  <a:srgbClr val="FF0000"/>
                </a:solidFill>
              </a:rPr>
              <a:t>extends</a:t>
            </a:r>
            <a:r>
              <a:rPr lang="en-US" dirty="0" smtClean="0"/>
              <a:t> </a:t>
            </a:r>
            <a:r>
              <a:rPr lang="en-US" dirty="0" err="1" smtClean="0"/>
              <a:t>abc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7030A0"/>
                </a:solidFill>
              </a:rPr>
              <a:t>// method signatures of </a:t>
            </a:r>
            <a:r>
              <a:rPr lang="en-US" dirty="0" smtClean="0">
                <a:solidFill>
                  <a:srgbClr val="7030A0"/>
                </a:solidFill>
              </a:rPr>
              <a:t>xyz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class C </a:t>
            </a:r>
            <a:r>
              <a:rPr lang="en-US" dirty="0" smtClean="0">
                <a:solidFill>
                  <a:srgbClr val="FF0000"/>
                </a:solidFill>
              </a:rPr>
              <a:t>implements</a:t>
            </a:r>
            <a:r>
              <a:rPr lang="en-US" dirty="0" smtClean="0"/>
              <a:t> xyz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7030A0"/>
                </a:solidFill>
              </a:rPr>
              <a:t>// </a:t>
            </a:r>
            <a:r>
              <a:rPr lang="en-US" dirty="0" smtClean="0">
                <a:solidFill>
                  <a:srgbClr val="7030A0"/>
                </a:solidFill>
              </a:rPr>
              <a:t>bodies of </a:t>
            </a:r>
            <a:r>
              <a:rPr lang="en-US" dirty="0" err="1" smtClean="0">
                <a:solidFill>
                  <a:srgbClr val="7030A0"/>
                </a:solidFill>
              </a:rPr>
              <a:t>abc</a:t>
            </a:r>
            <a:r>
              <a:rPr lang="en-US" dirty="0" smtClean="0">
                <a:solidFill>
                  <a:srgbClr val="7030A0"/>
                </a:solidFill>
              </a:rPr>
              <a:t> and xyz methods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2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Interface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nterface </a:t>
            </a:r>
            <a:r>
              <a:rPr lang="en-US" dirty="0" err="1" smtClean="0"/>
              <a:t>abc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7030A0"/>
                </a:solidFill>
              </a:rPr>
              <a:t>// method signatures of </a:t>
            </a:r>
            <a:r>
              <a:rPr lang="en-US" dirty="0" err="1" smtClean="0">
                <a:solidFill>
                  <a:srgbClr val="7030A0"/>
                </a:solidFill>
              </a:rPr>
              <a:t>abc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/>
              <a:t>interface </a:t>
            </a:r>
            <a:r>
              <a:rPr lang="en-US" dirty="0" smtClean="0"/>
              <a:t>xyz </a:t>
            </a:r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7030A0"/>
                </a:solidFill>
              </a:rPr>
              <a:t>// method signatures of </a:t>
            </a:r>
            <a:r>
              <a:rPr lang="en-US" dirty="0" smtClean="0">
                <a:solidFill>
                  <a:srgbClr val="7030A0"/>
                </a:solidFill>
              </a:rPr>
              <a:t>xyz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class C </a:t>
            </a:r>
            <a:r>
              <a:rPr lang="en-US" dirty="0" smtClean="0">
                <a:solidFill>
                  <a:srgbClr val="FF0000"/>
                </a:solidFill>
              </a:rPr>
              <a:t>implements</a:t>
            </a:r>
            <a:r>
              <a:rPr lang="en-US" dirty="0" smtClean="0"/>
              <a:t> </a:t>
            </a:r>
            <a:r>
              <a:rPr lang="en-US" dirty="0" err="1" smtClean="0"/>
              <a:t>abc</a:t>
            </a:r>
            <a:r>
              <a:rPr lang="en-US" dirty="0" smtClean="0"/>
              <a:t>, xyz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7030A0"/>
                </a:solidFill>
              </a:rPr>
              <a:t>// </a:t>
            </a:r>
            <a:r>
              <a:rPr lang="en-US" dirty="0" smtClean="0">
                <a:solidFill>
                  <a:srgbClr val="7030A0"/>
                </a:solidFill>
              </a:rPr>
              <a:t>bodies of </a:t>
            </a:r>
            <a:r>
              <a:rPr lang="en-US" dirty="0" err="1" smtClean="0">
                <a:solidFill>
                  <a:srgbClr val="7030A0"/>
                </a:solidFill>
              </a:rPr>
              <a:t>abc</a:t>
            </a:r>
            <a:r>
              <a:rPr lang="en-US" dirty="0" smtClean="0">
                <a:solidFill>
                  <a:srgbClr val="7030A0"/>
                </a:solidFill>
              </a:rPr>
              <a:t> and xyz methods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45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Java’s Comparable </a:t>
            </a:r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standard libraries in Java define over 600 interfaces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/>
              <a:t>j</a:t>
            </a:r>
            <a:r>
              <a:rPr lang="en-US" dirty="0" err="1" smtClean="0"/>
              <a:t>ava.lang.Comparable</a:t>
            </a:r>
            <a:r>
              <a:rPr lang="en-US" dirty="0" smtClean="0"/>
              <a:t> interface in one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 has one method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compareTo</a:t>
            </a:r>
            <a:r>
              <a:rPr lang="en-US" dirty="0" smtClean="0">
                <a:solidFill>
                  <a:srgbClr val="FF0000"/>
                </a:solidFill>
              </a:rPr>
              <a:t>(Object 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) { … } 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Usage: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result = </a:t>
            </a:r>
            <a:r>
              <a:rPr lang="en-US" dirty="0" err="1" smtClean="0">
                <a:solidFill>
                  <a:srgbClr val="FF0000"/>
                </a:solidFill>
              </a:rPr>
              <a:t>x.compareTo</a:t>
            </a:r>
            <a:r>
              <a:rPr lang="en-US" dirty="0" smtClean="0">
                <a:solidFill>
                  <a:srgbClr val="FF0000"/>
                </a:solidFill>
              </a:rPr>
              <a:t>(y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  <a:p>
            <a:pPr lvl="1"/>
            <a:r>
              <a:rPr lang="en-US" dirty="0" smtClean="0"/>
              <a:t>Returns a negative integer when x &lt; y</a:t>
            </a:r>
          </a:p>
          <a:p>
            <a:pPr lvl="1"/>
            <a:r>
              <a:rPr lang="en-US" dirty="0" smtClean="0"/>
              <a:t>Returns 0 when x == y</a:t>
            </a:r>
          </a:p>
          <a:p>
            <a:pPr lvl="1"/>
            <a:r>
              <a:rPr lang="en-US" dirty="0" smtClean="0"/>
              <a:t>Returns a positive number when x &gt; y </a:t>
            </a:r>
          </a:p>
        </p:txBody>
      </p:sp>
    </p:spTree>
    <p:extLst>
      <p:ext uri="{BB962C8B-B14F-4D97-AF65-F5344CB8AC3E}">
        <p14:creationId xmlns:p14="http://schemas.microsoft.com/office/powerpoint/2010/main" val="131843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object may need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447800"/>
            <a:ext cx="79248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People, clock-radio, etc. do not have a natural ordering </a:t>
            </a:r>
            <a:r>
              <a:rPr lang="en-US" dirty="0" smtClean="0"/>
              <a:t>(&lt; </a:t>
            </a:r>
            <a:r>
              <a:rPr lang="en-US" dirty="0" smtClean="0"/>
              <a:t>, == . &gt; 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dirty="0"/>
              <a:t>c</a:t>
            </a:r>
            <a:r>
              <a:rPr lang="en-US" sz="2400" dirty="0" smtClean="0"/>
              <a:t>lass Student </a:t>
            </a:r>
            <a:r>
              <a:rPr lang="en-US" sz="2400" dirty="0" smtClean="0">
                <a:solidFill>
                  <a:srgbClr val="FF0000"/>
                </a:solidFill>
              </a:rPr>
              <a:t>extends</a:t>
            </a:r>
            <a:r>
              <a:rPr lang="en-US" sz="2400" dirty="0" smtClean="0"/>
              <a:t> Person </a:t>
            </a:r>
            <a:r>
              <a:rPr lang="en-US" sz="2400" dirty="0" smtClean="0">
                <a:solidFill>
                  <a:srgbClr val="FF0000"/>
                </a:solidFill>
              </a:rPr>
              <a:t>implements</a:t>
            </a:r>
            <a:r>
              <a:rPr lang="en-US" sz="2400" dirty="0" smtClean="0"/>
              <a:t> Comparable</a:t>
            </a:r>
          </a:p>
          <a:p>
            <a:pPr marL="0" indent="0">
              <a:buNone/>
            </a:pPr>
            <a:r>
              <a:rPr lang="en-US" sz="2400" dirty="0" smtClean="0"/>
              <a:t>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…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public 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compareTo</a:t>
            </a:r>
            <a:r>
              <a:rPr lang="en-US" sz="2400" dirty="0" smtClean="0"/>
              <a:t>(Object o)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Student that = (Student)o;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if (</a:t>
            </a:r>
            <a:r>
              <a:rPr lang="en-US" sz="2400" dirty="0" err="1" smtClean="0"/>
              <a:t>this.age</a:t>
            </a:r>
            <a:r>
              <a:rPr lang="en-US" sz="2400" dirty="0" smtClean="0"/>
              <a:t> &lt; </a:t>
            </a:r>
            <a:r>
              <a:rPr lang="en-US" sz="2400" dirty="0" err="1" smtClean="0"/>
              <a:t>that.age</a:t>
            </a:r>
            <a:r>
              <a:rPr lang="en-US" sz="2400" dirty="0" smtClean="0"/>
              <a:t>) return -1;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/>
              <a:t>if (</a:t>
            </a:r>
            <a:r>
              <a:rPr lang="en-US" sz="2400" dirty="0" err="1"/>
              <a:t>this.age</a:t>
            </a:r>
            <a:r>
              <a:rPr lang="en-US" sz="2400" dirty="0"/>
              <a:t> </a:t>
            </a:r>
            <a:r>
              <a:rPr lang="en-US" sz="2400" dirty="0" smtClean="0"/>
              <a:t>&gt; </a:t>
            </a:r>
            <a:r>
              <a:rPr lang="en-US" sz="2400" dirty="0" err="1"/>
              <a:t>that.age</a:t>
            </a:r>
            <a:r>
              <a:rPr lang="en-US" sz="2400" dirty="0"/>
              <a:t>) return </a:t>
            </a:r>
            <a:r>
              <a:rPr lang="en-US" sz="2400" dirty="0" smtClean="0"/>
              <a:t>1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 smtClean="0"/>
              <a:t>		return 0;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4274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word ‘polymorphism’ literally means ‘a state of having many shapes’ or ‘the capacity to take on different forms</a:t>
            </a:r>
            <a:r>
              <a:rPr lang="en-US" dirty="0" smtClean="0"/>
              <a:t>’.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 object may be referred to by a reference:</a:t>
            </a:r>
          </a:p>
          <a:p>
            <a:pPr>
              <a:buFontTx/>
              <a:buChar char="-"/>
            </a:pPr>
            <a:r>
              <a:rPr lang="en-US" dirty="0"/>
              <a:t>o</a:t>
            </a:r>
            <a:r>
              <a:rPr lang="en-US" dirty="0" smtClean="0"/>
              <a:t>f it’s type</a:t>
            </a:r>
          </a:p>
          <a:p>
            <a:pPr>
              <a:buFontTx/>
              <a:buChar char="-"/>
            </a:pPr>
            <a:r>
              <a:rPr lang="en-US" dirty="0"/>
              <a:t>o</a:t>
            </a:r>
            <a:r>
              <a:rPr lang="en-US" dirty="0" smtClean="0"/>
              <a:t>f any type </a:t>
            </a:r>
            <a:r>
              <a:rPr lang="en-US" dirty="0" smtClean="0"/>
              <a:t>it inherited </a:t>
            </a:r>
            <a:r>
              <a:rPr lang="en-US" dirty="0" smtClean="0"/>
              <a:t>from</a:t>
            </a:r>
          </a:p>
          <a:p>
            <a:pPr>
              <a:buFontTx/>
              <a:buChar char="-"/>
            </a:pPr>
            <a:r>
              <a:rPr lang="en-US" dirty="0"/>
              <a:t>o</a:t>
            </a:r>
            <a:r>
              <a:rPr lang="en-US" dirty="0" smtClean="0"/>
              <a:t>f any interface it’s class implements</a:t>
            </a:r>
          </a:p>
          <a:p>
            <a:pPr>
              <a:buFontTx/>
              <a:buChar char="-"/>
            </a:pPr>
            <a:r>
              <a:rPr lang="en-US" dirty="0" smtClean="0"/>
              <a:t>of any interface implemented by a class it inherits from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5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 of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abstract class Electronics </a:t>
            </a:r>
            <a:r>
              <a:rPr lang="en-US" dirty="0" smtClean="0"/>
              <a:t>implements </a:t>
            </a:r>
            <a:r>
              <a:rPr lang="en-US" dirty="0" err="1" smtClean="0"/>
              <a:t>powerOn</a:t>
            </a:r>
            <a:r>
              <a:rPr lang="en-US" dirty="0" smtClean="0"/>
              <a:t>{ </a:t>
            </a:r>
            <a:r>
              <a:rPr lang="en-US" dirty="0"/>
              <a:t>… }</a:t>
            </a:r>
          </a:p>
          <a:p>
            <a:pPr marL="0" indent="0">
              <a:buNone/>
            </a:pPr>
            <a:r>
              <a:rPr lang="en-US" dirty="0"/>
              <a:t>class clock extends Electronics { </a:t>
            </a:r>
            <a:r>
              <a:rPr lang="en-US" dirty="0">
                <a:solidFill>
                  <a:srgbClr val="7030A0"/>
                </a:solidFill>
              </a:rPr>
              <a:t>…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class radio extends Electronics { </a:t>
            </a:r>
            <a:r>
              <a:rPr lang="en-US" dirty="0">
                <a:solidFill>
                  <a:srgbClr val="7030A0"/>
                </a:solidFill>
              </a:rPr>
              <a:t>…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class clock-radio extends Electronics { </a:t>
            </a:r>
            <a:r>
              <a:rPr lang="en-US" dirty="0" smtClean="0">
                <a:solidFill>
                  <a:srgbClr val="7030A0"/>
                </a:solidFill>
              </a:rPr>
              <a:t>…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Electronics </a:t>
            </a:r>
            <a:r>
              <a:rPr lang="en-US" dirty="0" err="1"/>
              <a:t>ec</a:t>
            </a:r>
            <a:r>
              <a:rPr lang="en-US" dirty="0"/>
              <a:t> </a:t>
            </a:r>
            <a:r>
              <a:rPr lang="en-US" dirty="0" smtClean="0"/>
              <a:t>  = </a:t>
            </a:r>
            <a:r>
              <a:rPr lang="en-US" dirty="0"/>
              <a:t>new Clock();</a:t>
            </a:r>
          </a:p>
          <a:p>
            <a:pPr marL="0" indent="0">
              <a:buNone/>
            </a:pPr>
            <a:r>
              <a:rPr lang="en-US" dirty="0"/>
              <a:t>Electronics </a:t>
            </a:r>
            <a:r>
              <a:rPr lang="en-US" dirty="0" err="1"/>
              <a:t>er</a:t>
            </a:r>
            <a:r>
              <a:rPr lang="en-US" dirty="0"/>
              <a:t>  </a:t>
            </a:r>
            <a:r>
              <a:rPr lang="en-US" dirty="0" smtClean="0"/>
              <a:t> = </a:t>
            </a:r>
            <a:r>
              <a:rPr lang="en-US" dirty="0"/>
              <a:t>new Radio();</a:t>
            </a:r>
          </a:p>
          <a:p>
            <a:pPr marL="0" indent="0">
              <a:buNone/>
            </a:pPr>
            <a:r>
              <a:rPr lang="en-US" dirty="0"/>
              <a:t>Electronics </a:t>
            </a:r>
            <a:r>
              <a:rPr lang="en-US" dirty="0" err="1"/>
              <a:t>ecr</a:t>
            </a:r>
            <a:r>
              <a:rPr lang="en-US" dirty="0"/>
              <a:t> = new Clock-Radio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 err="1" smtClean="0"/>
              <a:t>PowerOn</a:t>
            </a:r>
            <a:r>
              <a:rPr lang="en-US" dirty="0" smtClean="0"/>
              <a:t>   </a:t>
            </a:r>
            <a:r>
              <a:rPr lang="en-US" dirty="0" err="1" smtClean="0"/>
              <a:t>po</a:t>
            </a:r>
            <a:r>
              <a:rPr lang="en-US" dirty="0" smtClean="0"/>
              <a:t>  </a:t>
            </a:r>
            <a:r>
              <a:rPr lang="en-US" dirty="0"/>
              <a:t>= </a:t>
            </a:r>
            <a:r>
              <a:rPr lang="en-US" dirty="0" err="1" smtClean="0"/>
              <a:t>ec</a:t>
            </a:r>
            <a:r>
              <a:rPr lang="en-US" dirty="0" smtClean="0"/>
              <a:t>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ec.powerUp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er.printSerialNumber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ecr.setTime</a:t>
            </a:r>
            <a:r>
              <a:rPr lang="en-US" dirty="0">
                <a:solidFill>
                  <a:srgbClr val="FF0000"/>
                </a:solidFill>
              </a:rPr>
              <a:t>(3,20);   // not allowed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5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Polymorphism </a:t>
            </a:r>
            <a:r>
              <a:rPr lang="en-US" smtClean="0"/>
              <a:t>of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abstract class </a:t>
            </a:r>
            <a:r>
              <a:rPr lang="en-US" dirty="0" smtClean="0"/>
              <a:t>Shapes implements </a:t>
            </a:r>
            <a:r>
              <a:rPr lang="en-US" dirty="0" err="1"/>
              <a:t>D</a:t>
            </a:r>
            <a:r>
              <a:rPr lang="en-US" dirty="0" err="1" smtClean="0"/>
              <a:t>rawables</a:t>
            </a:r>
            <a:r>
              <a:rPr lang="en-US" dirty="0" smtClean="0"/>
              <a:t> { </a:t>
            </a:r>
            <a:r>
              <a:rPr lang="en-US" dirty="0"/>
              <a:t>… }</a:t>
            </a:r>
          </a:p>
          <a:p>
            <a:pPr marL="0" indent="0">
              <a:buNone/>
            </a:pPr>
            <a:r>
              <a:rPr lang="en-US" dirty="0"/>
              <a:t>class C</a:t>
            </a:r>
            <a:r>
              <a:rPr lang="en-US" dirty="0" smtClean="0"/>
              <a:t>ircle </a:t>
            </a:r>
            <a:r>
              <a:rPr lang="en-US" dirty="0"/>
              <a:t>extends </a:t>
            </a:r>
            <a:r>
              <a:rPr lang="en-US" dirty="0" smtClean="0"/>
              <a:t>Shapes </a:t>
            </a:r>
            <a:r>
              <a:rPr lang="en-US" dirty="0"/>
              <a:t>{ </a:t>
            </a:r>
            <a:r>
              <a:rPr lang="en-US" dirty="0">
                <a:solidFill>
                  <a:srgbClr val="7030A0"/>
                </a:solidFill>
              </a:rPr>
              <a:t>…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class S</a:t>
            </a:r>
            <a:r>
              <a:rPr lang="en-US" dirty="0" smtClean="0"/>
              <a:t>quare </a:t>
            </a:r>
            <a:r>
              <a:rPr lang="en-US" dirty="0"/>
              <a:t>extends Shapes { </a:t>
            </a:r>
            <a:r>
              <a:rPr lang="en-US" dirty="0">
                <a:solidFill>
                  <a:srgbClr val="7030A0"/>
                </a:solidFill>
              </a:rPr>
              <a:t>…</a:t>
            </a: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Drawables</a:t>
            </a:r>
            <a:r>
              <a:rPr lang="en-US" dirty="0" smtClean="0"/>
              <a:t>  dc </a:t>
            </a:r>
            <a:r>
              <a:rPr lang="en-US" dirty="0"/>
              <a:t>= new </a:t>
            </a:r>
            <a:r>
              <a:rPr lang="en-US" dirty="0" smtClean="0"/>
              <a:t>Circle();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Drawables</a:t>
            </a:r>
            <a:r>
              <a:rPr lang="en-US" dirty="0"/>
              <a:t>  </a:t>
            </a:r>
            <a:r>
              <a:rPr lang="en-US" dirty="0" smtClean="0"/>
              <a:t>ds </a:t>
            </a:r>
            <a:r>
              <a:rPr lang="en-US" dirty="0"/>
              <a:t>= new </a:t>
            </a:r>
            <a:r>
              <a:rPr lang="en-US" dirty="0" smtClean="0"/>
              <a:t>Square();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dc.draw</a:t>
            </a:r>
            <a:r>
              <a:rPr lang="en-US" dirty="0" smtClean="0"/>
              <a:t>();  // calls the </a:t>
            </a:r>
            <a:r>
              <a:rPr lang="en-US" dirty="0" err="1" smtClean="0"/>
              <a:t>drawable</a:t>
            </a:r>
            <a:r>
              <a:rPr lang="en-US" dirty="0" smtClean="0"/>
              <a:t> method in Circle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</a:t>
            </a:r>
            <a:r>
              <a:rPr lang="en-US" dirty="0" err="1" smtClean="0"/>
              <a:t>s.draw</a:t>
            </a:r>
            <a:r>
              <a:rPr lang="en-US" dirty="0" smtClean="0"/>
              <a:t>();</a:t>
            </a:r>
            <a:r>
              <a:rPr lang="en-US" dirty="0"/>
              <a:t> // calls the </a:t>
            </a:r>
            <a:r>
              <a:rPr lang="en-US" dirty="0" err="1"/>
              <a:t>drawable</a:t>
            </a:r>
            <a:r>
              <a:rPr lang="en-US" dirty="0"/>
              <a:t> method in </a:t>
            </a:r>
            <a:r>
              <a:rPr lang="en-US" dirty="0" smtClean="0"/>
              <a:t>Circle</a:t>
            </a: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 err="1" smtClean="0">
                <a:solidFill>
                  <a:srgbClr val="FF0000"/>
                </a:solidFill>
              </a:rPr>
              <a:t>nt</a:t>
            </a:r>
            <a:r>
              <a:rPr lang="en-US" dirty="0" smtClean="0">
                <a:solidFill>
                  <a:srgbClr val="FF0000"/>
                </a:solidFill>
              </a:rPr>
              <a:t> a = </a:t>
            </a:r>
            <a:r>
              <a:rPr lang="en-US" dirty="0" err="1">
                <a:solidFill>
                  <a:srgbClr val="FF0000"/>
                </a:solidFill>
              </a:rPr>
              <a:t>d</a:t>
            </a:r>
            <a:r>
              <a:rPr lang="en-US" dirty="0" err="1" smtClean="0">
                <a:solidFill>
                  <a:srgbClr val="FF0000"/>
                </a:solidFill>
              </a:rPr>
              <a:t>s.area</a:t>
            </a:r>
            <a:r>
              <a:rPr lang="en-US" dirty="0" smtClean="0">
                <a:solidFill>
                  <a:srgbClr val="FF0000"/>
                </a:solidFill>
              </a:rPr>
              <a:t>() (</a:t>
            </a:r>
            <a:r>
              <a:rPr lang="en-US" dirty="0">
                <a:solidFill>
                  <a:srgbClr val="FF0000"/>
                </a:solidFill>
              </a:rPr>
              <a:t>3,20);   // not allowed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41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abstract class Electronics { … 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class clock extends Electronics { </a:t>
            </a:r>
            <a:r>
              <a:rPr lang="en-US" dirty="0" smtClean="0">
                <a:solidFill>
                  <a:srgbClr val="7030A0"/>
                </a:solidFill>
              </a:rPr>
              <a:t>…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class radio</a:t>
            </a:r>
            <a:r>
              <a:rPr lang="en-US" dirty="0"/>
              <a:t> extends Electronics</a:t>
            </a:r>
            <a:r>
              <a:rPr lang="en-US" dirty="0" smtClean="0"/>
              <a:t> { </a:t>
            </a:r>
            <a:r>
              <a:rPr lang="en-US" dirty="0" smtClean="0">
                <a:solidFill>
                  <a:srgbClr val="7030A0"/>
                </a:solidFill>
              </a:rPr>
              <a:t>…</a:t>
            </a: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smtClean="0"/>
              <a:t>clock-radio </a:t>
            </a:r>
            <a:r>
              <a:rPr lang="en-US" dirty="0" smtClean="0">
                <a:solidFill>
                  <a:srgbClr val="FF0000"/>
                </a:solidFill>
              </a:rPr>
              <a:t>extends</a:t>
            </a:r>
            <a:r>
              <a:rPr lang="en-US" dirty="0" smtClean="0"/>
              <a:t> clock, radio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3429001"/>
            <a:ext cx="4114800" cy="2801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59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Allowed in C</a:t>
            </a:r>
            <a:r>
              <a:rPr lang="en-US" dirty="0" smtClean="0"/>
              <a:t>++ (1985)</a:t>
            </a:r>
            <a:endParaRPr lang="en-US" dirty="0" smtClean="0"/>
          </a:p>
          <a:p>
            <a:r>
              <a:rPr lang="en-US" dirty="0" smtClean="0"/>
              <a:t>Not Allowed in </a:t>
            </a:r>
            <a:r>
              <a:rPr lang="en-US" dirty="0" smtClean="0"/>
              <a:t>Java (1995), </a:t>
            </a:r>
            <a:r>
              <a:rPr lang="en-US" dirty="0" smtClean="0"/>
              <a:t>C</a:t>
            </a:r>
            <a:r>
              <a:rPr lang="en-US" dirty="0" smtClean="0"/>
              <a:t># (2000)</a:t>
            </a:r>
            <a:endParaRPr lang="en-US" dirty="0" smtClean="0"/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Data in common base class </a:t>
            </a:r>
            <a:r>
              <a:rPr lang="en-US" dirty="0" smtClean="0"/>
              <a:t>is duplicated </a:t>
            </a:r>
            <a:r>
              <a:rPr lang="en-US" dirty="0" smtClean="0">
                <a:solidFill>
                  <a:srgbClr val="FF0000"/>
                </a:solidFill>
              </a:rPr>
              <a:t>(i.e. Serial Number)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Methods in base </a:t>
            </a:r>
            <a:r>
              <a:rPr lang="en-US" dirty="0" smtClean="0"/>
              <a:t>classes </a:t>
            </a:r>
            <a:r>
              <a:rPr lang="en-US" dirty="0" smtClean="0"/>
              <a:t>are </a:t>
            </a:r>
            <a:r>
              <a:rPr lang="en-US" dirty="0" smtClean="0"/>
              <a:t>overloaded </a:t>
            </a:r>
            <a:r>
              <a:rPr lang="en-US" dirty="0" smtClean="0">
                <a:solidFill>
                  <a:srgbClr val="FF0000"/>
                </a:solidFill>
              </a:rPr>
              <a:t>(i.e. </a:t>
            </a:r>
            <a:r>
              <a:rPr lang="en-US" dirty="0" err="1" smtClean="0">
                <a:solidFill>
                  <a:srgbClr val="FF0000"/>
                </a:solidFill>
              </a:rPr>
              <a:t>powerUp</a:t>
            </a:r>
            <a:r>
              <a:rPr lang="en-US" dirty="0" smtClean="0">
                <a:solidFill>
                  <a:srgbClr val="FF0000"/>
                </a:solidFill>
              </a:rPr>
              <a:t>() )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Two </a:t>
            </a:r>
            <a:r>
              <a:rPr lang="en-US" dirty="0" smtClean="0"/>
              <a:t>parent classes may have different implementations for the same </a:t>
            </a:r>
            <a:r>
              <a:rPr lang="en-US" dirty="0" smtClean="0"/>
              <a:t>feature </a:t>
            </a:r>
            <a:r>
              <a:rPr lang="en-US" dirty="0" smtClean="0">
                <a:solidFill>
                  <a:srgbClr val="FF0000"/>
                </a:solidFill>
              </a:rPr>
              <a:t>(i.e. </a:t>
            </a:r>
            <a:r>
              <a:rPr lang="en-US" dirty="0" err="1" smtClean="0">
                <a:solidFill>
                  <a:srgbClr val="FF0000"/>
                </a:solidFill>
              </a:rPr>
              <a:t>makeLouder</a:t>
            </a:r>
            <a:r>
              <a:rPr lang="en-US" dirty="0" smtClean="0">
                <a:solidFill>
                  <a:srgbClr val="FF0000"/>
                </a:solidFill>
              </a:rPr>
              <a:t>() 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92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class Clock-Radio </a:t>
            </a:r>
            <a:r>
              <a:rPr lang="en-US" dirty="0" smtClean="0">
                <a:solidFill>
                  <a:srgbClr val="FF0000"/>
                </a:solidFill>
              </a:rPr>
              <a:t>extends </a:t>
            </a:r>
            <a:r>
              <a:rPr lang="en-US" dirty="0">
                <a:solidFill>
                  <a:srgbClr val="FF0000"/>
                </a:solidFill>
              </a:rPr>
              <a:t>Electronics </a:t>
            </a:r>
            <a:r>
              <a:rPr lang="en-US" dirty="0"/>
              <a:t>{ </a:t>
            </a:r>
            <a:r>
              <a:rPr lang="en-US" dirty="0" smtClean="0">
                <a:solidFill>
                  <a:srgbClr val="7030A0"/>
                </a:solidFill>
              </a:rPr>
              <a:t>…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Clock c = new Clock();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Radio r = new Radio();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482399"/>
            <a:ext cx="4422776" cy="2766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894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Rapper methods for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class clock extends Electronics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setTime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h, </a:t>
            </a:r>
            <a:r>
              <a:rPr lang="en-US" dirty="0" err="1" smtClean="0"/>
              <a:t>int</a:t>
            </a:r>
            <a:r>
              <a:rPr lang="en-US" dirty="0" smtClean="0"/>
              <a:t> m) { hours=h; </a:t>
            </a:r>
            <a:r>
              <a:rPr lang="en-US" dirty="0" err="1" smtClean="0"/>
              <a:t>mins</a:t>
            </a:r>
            <a:r>
              <a:rPr lang="en-US" dirty="0" smtClean="0"/>
              <a:t>=m;}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7030A0"/>
                </a:solidFill>
              </a:rPr>
              <a:t>void </a:t>
            </a:r>
            <a:r>
              <a:rPr lang="en-US" dirty="0" err="1" smtClean="0">
                <a:solidFill>
                  <a:srgbClr val="7030A0"/>
                </a:solidFill>
              </a:rPr>
              <a:t>setAlarm</a:t>
            </a:r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h, 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m) { </a:t>
            </a:r>
            <a:r>
              <a:rPr lang="en-US" dirty="0" err="1" smtClean="0">
                <a:solidFill>
                  <a:srgbClr val="7030A0"/>
                </a:solidFill>
              </a:rPr>
              <a:t>almH</a:t>
            </a:r>
            <a:r>
              <a:rPr lang="en-US" dirty="0" smtClean="0">
                <a:solidFill>
                  <a:srgbClr val="7030A0"/>
                </a:solidFill>
              </a:rPr>
              <a:t> = h; </a:t>
            </a:r>
            <a:r>
              <a:rPr lang="en-US" dirty="0" err="1" smtClean="0">
                <a:solidFill>
                  <a:srgbClr val="7030A0"/>
                </a:solidFill>
              </a:rPr>
              <a:t>almM</a:t>
            </a:r>
            <a:r>
              <a:rPr lang="en-US" dirty="0" smtClean="0">
                <a:solidFill>
                  <a:srgbClr val="7030A0"/>
                </a:solidFill>
              </a:rPr>
              <a:t> = m;}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class clock-radio extends </a:t>
            </a:r>
            <a:r>
              <a:rPr lang="en-US" dirty="0"/>
              <a:t>Electronics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Clock c = new Clock();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Radio r = new Radio();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setTime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h, 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m) { </a:t>
            </a:r>
            <a:r>
              <a:rPr lang="en-US" dirty="0" err="1" smtClean="0">
                <a:solidFill>
                  <a:srgbClr val="FF0000"/>
                </a:solidFill>
              </a:rPr>
              <a:t>c.setTime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h,m</a:t>
            </a:r>
            <a:r>
              <a:rPr lang="en-US" dirty="0" smtClean="0">
                <a:solidFill>
                  <a:srgbClr val="FF0000"/>
                </a:solidFill>
              </a:rPr>
              <a:t>);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5077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 smtClean="0"/>
              <a:t>interface is a description of a capability. It lists methods that a class must implement to carry out that capability.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class may implement multiply interfaces.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 interface may be implemented by many classes.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32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an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interface </a:t>
            </a:r>
            <a:r>
              <a:rPr lang="en-US" dirty="0" err="1" smtClean="0">
                <a:solidFill>
                  <a:srgbClr val="7030A0"/>
                </a:solidFill>
              </a:rPr>
              <a:t>autoShutOff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 </a:t>
            </a:r>
            <a:r>
              <a:rPr lang="en-US" dirty="0" err="1" smtClean="0">
                <a:solidFill>
                  <a:srgbClr val="7030A0"/>
                </a:solidFill>
              </a:rPr>
              <a:t>boolean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deviceTooHot</a:t>
            </a:r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temperture</a:t>
            </a:r>
            <a:r>
              <a:rPr lang="en-US" dirty="0" smtClean="0">
                <a:solidFill>
                  <a:srgbClr val="7030A0"/>
                </a:solidFill>
              </a:rPr>
              <a:t>);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void </a:t>
            </a:r>
            <a:r>
              <a:rPr lang="en-US" dirty="0" err="1" smtClean="0">
                <a:solidFill>
                  <a:srgbClr val="7030A0"/>
                </a:solidFill>
              </a:rPr>
              <a:t>autoShutOff</a:t>
            </a:r>
            <a:r>
              <a:rPr lang="en-US" dirty="0" smtClean="0">
                <a:solidFill>
                  <a:srgbClr val="7030A0"/>
                </a:solidFill>
              </a:rPr>
              <a:t>();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/>
              <a:t>class R</a:t>
            </a:r>
            <a:r>
              <a:rPr lang="en-US" dirty="0" smtClean="0"/>
              <a:t>adio </a:t>
            </a:r>
            <a:r>
              <a:rPr lang="en-US" dirty="0">
                <a:solidFill>
                  <a:srgbClr val="FF0000"/>
                </a:solidFill>
              </a:rPr>
              <a:t>extends</a:t>
            </a:r>
            <a:r>
              <a:rPr lang="en-US" dirty="0"/>
              <a:t> </a:t>
            </a:r>
            <a:r>
              <a:rPr lang="en-US" dirty="0" smtClean="0"/>
              <a:t>Electronics </a:t>
            </a:r>
            <a:r>
              <a:rPr lang="en-US" dirty="0" smtClean="0">
                <a:solidFill>
                  <a:srgbClr val="FF0000"/>
                </a:solidFill>
              </a:rPr>
              <a:t>implements</a:t>
            </a:r>
            <a:r>
              <a:rPr lang="en-US" dirty="0" smtClean="0"/>
              <a:t> </a:t>
            </a:r>
            <a:r>
              <a:rPr lang="en-US" dirty="0" err="1" smtClean="0"/>
              <a:t>autoShutOff</a:t>
            </a:r>
            <a:r>
              <a:rPr lang="en-US" dirty="0" smtClean="0"/>
              <a:t>()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{       ….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  </a:t>
            </a:r>
            <a:r>
              <a:rPr lang="en-US" dirty="0" err="1" smtClean="0">
                <a:solidFill>
                  <a:srgbClr val="7030A0"/>
                </a:solidFill>
              </a:rPr>
              <a:t>boolean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deviceTooHot</a:t>
            </a:r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en-US" dirty="0" err="1" smtClean="0">
                <a:solidFill>
                  <a:srgbClr val="7030A0"/>
                </a:solidFill>
              </a:rPr>
              <a:t>int</a:t>
            </a:r>
            <a:r>
              <a:rPr lang="en-US" dirty="0" smtClean="0">
                <a:solidFill>
                  <a:srgbClr val="7030A0"/>
                </a:solidFill>
              </a:rPr>
              <a:t> t) 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       { if (temp &gt; 98) {return true} else { return false; 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void </a:t>
            </a:r>
            <a:r>
              <a:rPr lang="en-US" dirty="0" err="1" smtClean="0">
                <a:solidFill>
                  <a:srgbClr val="7030A0"/>
                </a:solidFill>
              </a:rPr>
              <a:t>autoShutOff</a:t>
            </a:r>
            <a:r>
              <a:rPr lang="en-US" dirty="0" smtClean="0">
                <a:solidFill>
                  <a:srgbClr val="7030A0"/>
                </a:solidFill>
              </a:rPr>
              <a:t> { if (</a:t>
            </a:r>
            <a:r>
              <a:rPr lang="en-US" dirty="0" err="1" smtClean="0">
                <a:solidFill>
                  <a:srgbClr val="7030A0"/>
                </a:solidFill>
              </a:rPr>
              <a:t>deviceTooHot</a:t>
            </a:r>
            <a:r>
              <a:rPr lang="en-US" dirty="0" smtClean="0">
                <a:solidFill>
                  <a:srgbClr val="7030A0"/>
                </a:solidFill>
              </a:rPr>
              <a:t>()) { … }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719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are like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/>
              <a:t>complied into bytecode file, named </a:t>
            </a:r>
            <a:r>
              <a:rPr lang="en-US" dirty="0" err="1" smtClean="0"/>
              <a:t>xyz.class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public, protected, private or </a:t>
            </a:r>
            <a:r>
              <a:rPr lang="en-US" dirty="0" smtClean="0"/>
              <a:t>package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Cannot be public unless same name as </a:t>
            </a:r>
            <a:r>
              <a:rPr lang="en-US" dirty="0" smtClean="0"/>
              <a:t>filename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Serves as a type for declaring variables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0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are not like </a:t>
            </a:r>
            <a:r>
              <a:rPr lang="en-US" dirty="0" smtClean="0"/>
              <a:t>Classes…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447800"/>
            <a:ext cx="7848600" cy="45720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Declares </a:t>
            </a:r>
            <a:r>
              <a:rPr lang="en-US" dirty="0" smtClean="0"/>
              <a:t>only method </a:t>
            </a:r>
            <a:r>
              <a:rPr lang="en-US" dirty="0" smtClean="0"/>
              <a:t>headers (no method body allowed)</a:t>
            </a:r>
          </a:p>
          <a:p>
            <a:r>
              <a:rPr lang="en-US" dirty="0" smtClean="0"/>
              <a:t>Cannot declare data storage, only </a:t>
            </a:r>
            <a:r>
              <a:rPr lang="en-US" dirty="0" smtClean="0"/>
              <a:t>public </a:t>
            </a:r>
            <a:r>
              <a:rPr lang="en-US" dirty="0" smtClean="0"/>
              <a:t>constants.</a:t>
            </a:r>
          </a:p>
          <a:p>
            <a:r>
              <a:rPr lang="en-US" dirty="0" smtClean="0"/>
              <a:t>Has no constructors</a:t>
            </a:r>
          </a:p>
          <a:p>
            <a:r>
              <a:rPr lang="en-US" dirty="0" smtClean="0"/>
              <a:t>Cannot be instantiated</a:t>
            </a:r>
          </a:p>
          <a:p>
            <a:r>
              <a:rPr lang="en-US" dirty="0" smtClean="0"/>
              <a:t>Can be implemented by a class</a:t>
            </a:r>
          </a:p>
          <a:p>
            <a:r>
              <a:rPr lang="en-US" dirty="0" smtClean="0"/>
              <a:t>Cannot </a:t>
            </a:r>
            <a:r>
              <a:rPr lang="en-US" dirty="0" smtClean="0"/>
              <a:t>implement an </a:t>
            </a:r>
            <a:r>
              <a:rPr lang="en-US" dirty="0" smtClean="0"/>
              <a:t>interface (but can extend an interface)</a:t>
            </a:r>
            <a:endParaRPr lang="en-US" dirty="0" smtClean="0"/>
          </a:p>
          <a:p>
            <a:r>
              <a:rPr lang="en-US" dirty="0" smtClean="0"/>
              <a:t>Cannot </a:t>
            </a:r>
            <a:r>
              <a:rPr lang="en-US" dirty="0" smtClean="0"/>
              <a:t>extend a class</a:t>
            </a:r>
          </a:p>
          <a:p>
            <a:r>
              <a:rPr lang="en-US" dirty="0" smtClean="0"/>
              <a:t>Can extend several other interfaces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240</TotalTime>
  <Words>607</Words>
  <Application>Microsoft Office PowerPoint</Application>
  <PresentationFormat>On-screen Show (4:3)</PresentationFormat>
  <Paragraphs>166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Franklin Gothic Book</vt:lpstr>
      <vt:lpstr>Perpetua</vt:lpstr>
      <vt:lpstr>Wingdings 2</vt:lpstr>
      <vt:lpstr>Equity</vt:lpstr>
      <vt:lpstr>Inheritance in Java (part 2)</vt:lpstr>
      <vt:lpstr>Multiple inheritance</vt:lpstr>
      <vt:lpstr>Multiple Inheritance</vt:lpstr>
      <vt:lpstr>Composition in Java</vt:lpstr>
      <vt:lpstr> Rapper methods for composition</vt:lpstr>
      <vt:lpstr>Interfaces</vt:lpstr>
      <vt:lpstr>Example of an interface</vt:lpstr>
      <vt:lpstr>Interfaces are like Classes</vt:lpstr>
      <vt:lpstr>Interfaces are not like Classes…</vt:lpstr>
      <vt:lpstr>Java types</vt:lpstr>
      <vt:lpstr>Interface extends interface</vt:lpstr>
      <vt:lpstr>Multiple Interface example</vt:lpstr>
      <vt:lpstr>Ex) Java’s Comparable interface</vt:lpstr>
      <vt:lpstr>Class object may need ordering</vt:lpstr>
      <vt:lpstr>Polymorphism in Java</vt:lpstr>
      <vt:lpstr>Polymorphism of Classes</vt:lpstr>
      <vt:lpstr>Polymorphism of Interfaces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bill HP</dc:creator>
  <cp:lastModifiedBy>Byrne, William</cp:lastModifiedBy>
  <cp:revision>38</cp:revision>
  <dcterms:created xsi:type="dcterms:W3CDTF">2006-08-16T00:00:00Z</dcterms:created>
  <dcterms:modified xsi:type="dcterms:W3CDTF">2016-05-31T15:01:04Z</dcterms:modified>
</cp:coreProperties>
</file>