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5" r:id="rId5"/>
    <p:sldId id="268" r:id="rId6"/>
    <p:sldId id="269" r:id="rId7"/>
    <p:sldId id="267" r:id="rId8"/>
    <p:sldId id="271" r:id="rId9"/>
    <p:sldId id="272" r:id="rId10"/>
    <p:sldId id="273" r:id="rId11"/>
    <p:sldId id="274" r:id="rId12"/>
    <p:sldId id="277" r:id="rId13"/>
    <p:sldId id="275" r:id="rId14"/>
    <p:sldId id="266" r:id="rId15"/>
    <p:sldId id="27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14" y="2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2/23/2015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Classes in Java</a:t>
            </a:r>
            <a:endParaRPr lang="en-US" dirty="0"/>
          </a:p>
        </p:txBody>
      </p:sp>
      <p:sp>
        <p:nvSpPr>
          <p:cNvPr id="3" name="Subtitle 2"/>
          <p:cNvSpPr>
            <a:spLocks noGrp="1"/>
          </p:cNvSpPr>
          <p:nvPr>
            <p:ph type="subTitle" idx="1"/>
          </p:nvPr>
        </p:nvSpPr>
        <p:spPr>
          <a:xfrm>
            <a:off x="685800" y="3505200"/>
            <a:ext cx="6400800" cy="2667000"/>
          </a:xfrm>
        </p:spPr>
        <p:txBody>
          <a:bodyPr>
            <a:normAutofit/>
          </a:bodyPr>
          <a:lstStyle/>
          <a:p>
            <a:r>
              <a:rPr lang="en-US" dirty="0" smtClean="0"/>
              <a:t>Primitive Types</a:t>
            </a:r>
          </a:p>
          <a:p>
            <a:r>
              <a:rPr lang="en-US" dirty="0" smtClean="0"/>
              <a:t>Example of a Class</a:t>
            </a:r>
          </a:p>
          <a:p>
            <a:r>
              <a:rPr lang="en-US" dirty="0" smtClean="0"/>
              <a:t>Allocating Objects of a Class</a:t>
            </a:r>
          </a:p>
          <a:p>
            <a:r>
              <a:rPr lang="en-US" dirty="0" smtClean="0"/>
              <a:t>Protecting Class data </a:t>
            </a:r>
          </a:p>
          <a:p>
            <a:r>
              <a:rPr lang="en-US" dirty="0" smtClean="0"/>
              <a:t>Constructors</a:t>
            </a:r>
          </a:p>
          <a:p>
            <a:r>
              <a:rPr lang="en-US" dirty="0" smtClean="0"/>
              <a:t>Static data and Static Methods</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516618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Static (Class) Variables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public class Person</a:t>
            </a:r>
            <a:br>
              <a:rPr lang="en-US" dirty="0"/>
            </a:br>
            <a:r>
              <a:rPr lang="en-US" dirty="0" smtClean="0"/>
              <a:t>{</a:t>
            </a:r>
            <a:r>
              <a:rPr lang="en-US" dirty="0"/>
              <a:t/>
            </a:r>
            <a:br>
              <a:rPr lang="en-US" dirty="0"/>
            </a:br>
            <a:r>
              <a:rPr lang="en-US" dirty="0" smtClean="0"/>
              <a:t>	private String </a:t>
            </a:r>
            <a:r>
              <a:rPr lang="en-US" dirty="0" err="1"/>
              <a:t>firstName</a:t>
            </a:r>
            <a:r>
              <a:rPr lang="en-US" dirty="0"/>
              <a:t>;</a:t>
            </a:r>
            <a:br>
              <a:rPr lang="en-US" dirty="0"/>
            </a:br>
            <a:r>
              <a:rPr lang="en-US" dirty="0" smtClean="0"/>
              <a:t>	private String </a:t>
            </a:r>
            <a:r>
              <a:rPr lang="en-US" dirty="0" err="1"/>
              <a:t>lastName</a:t>
            </a:r>
            <a:r>
              <a:rPr lang="en-US" dirty="0" smtClean="0"/>
              <a:t>;</a:t>
            </a:r>
          </a:p>
          <a:p>
            <a:pPr marL="0" indent="0">
              <a:buNone/>
            </a:pPr>
            <a:r>
              <a:rPr lang="en-US" dirty="0"/>
              <a:t>	</a:t>
            </a:r>
            <a:r>
              <a:rPr lang="en-US" dirty="0" smtClean="0"/>
              <a:t>private </a:t>
            </a:r>
            <a:r>
              <a:rPr lang="en-US" dirty="0" err="1" smtClean="0"/>
              <a:t>int</a:t>
            </a:r>
            <a:r>
              <a:rPr lang="en-US" dirty="0" smtClean="0"/>
              <a:t> </a:t>
            </a:r>
            <a:r>
              <a:rPr lang="en-US" dirty="0"/>
              <a:t>age</a:t>
            </a:r>
            <a:r>
              <a:rPr lang="en-US" dirty="0" smtClean="0"/>
              <a:t>;</a:t>
            </a:r>
          </a:p>
          <a:p>
            <a:pPr marL="0" indent="0">
              <a:buNone/>
            </a:pPr>
            <a:r>
              <a:rPr lang="en-US" dirty="0"/>
              <a:t>	</a:t>
            </a:r>
            <a:r>
              <a:rPr lang="en-US" dirty="0">
                <a:solidFill>
                  <a:srgbClr val="FF0000"/>
                </a:solidFill>
              </a:rPr>
              <a:t>public static </a:t>
            </a:r>
            <a:r>
              <a:rPr lang="en-US" dirty="0" err="1">
                <a:solidFill>
                  <a:srgbClr val="FF0000"/>
                </a:solidFill>
              </a:rPr>
              <a:t>int</a:t>
            </a:r>
            <a:r>
              <a:rPr lang="en-US" dirty="0">
                <a:solidFill>
                  <a:srgbClr val="FF0000"/>
                </a:solidFill>
              </a:rPr>
              <a:t> </a:t>
            </a:r>
            <a:r>
              <a:rPr lang="en-US" dirty="0" err="1">
                <a:solidFill>
                  <a:srgbClr val="FF0000"/>
                </a:solidFill>
              </a:rPr>
              <a:t>personCount</a:t>
            </a:r>
            <a:r>
              <a:rPr lang="en-US" dirty="0">
                <a:solidFill>
                  <a:srgbClr val="FF0000"/>
                </a:solidFill>
              </a:rPr>
              <a:t>;</a:t>
            </a:r>
            <a:endParaRPr lang="en-US" dirty="0" smtClean="0"/>
          </a:p>
          <a:p>
            <a:pPr marL="0" indent="0">
              <a:buNone/>
            </a:pPr>
            <a:r>
              <a:rPr lang="en-US" dirty="0" smtClean="0"/>
              <a:t>	public Person(String f, String l, </a:t>
            </a:r>
            <a:r>
              <a:rPr lang="en-US" dirty="0" err="1" smtClean="0"/>
              <a:t>int</a:t>
            </a:r>
            <a:r>
              <a:rPr lang="en-US" dirty="0" smtClean="0"/>
              <a:t> a) </a:t>
            </a:r>
          </a:p>
          <a:p>
            <a:pPr marL="0" indent="0">
              <a:buNone/>
            </a:pPr>
            <a:r>
              <a:rPr lang="en-US" dirty="0"/>
              <a:t>	</a:t>
            </a:r>
            <a:r>
              <a:rPr lang="en-US" dirty="0" smtClean="0"/>
              <a:t>{</a:t>
            </a:r>
          </a:p>
          <a:p>
            <a:pPr marL="0" indent="0">
              <a:buNone/>
            </a:pPr>
            <a:r>
              <a:rPr lang="en-US" dirty="0"/>
              <a:t>	</a:t>
            </a:r>
            <a:r>
              <a:rPr lang="en-US" dirty="0" smtClean="0"/>
              <a:t>	</a:t>
            </a:r>
            <a:r>
              <a:rPr lang="en-US" dirty="0" err="1" smtClean="0"/>
              <a:t>firstName</a:t>
            </a:r>
            <a:r>
              <a:rPr lang="en-US" dirty="0" smtClean="0"/>
              <a:t> = f;</a:t>
            </a:r>
          </a:p>
          <a:p>
            <a:pPr marL="0" indent="0">
              <a:buNone/>
            </a:pPr>
            <a:r>
              <a:rPr lang="en-US" dirty="0"/>
              <a:t>	</a:t>
            </a:r>
            <a:r>
              <a:rPr lang="en-US" dirty="0" smtClean="0"/>
              <a:t>	</a:t>
            </a:r>
            <a:r>
              <a:rPr lang="en-US" dirty="0" err="1" smtClean="0"/>
              <a:t>lastName</a:t>
            </a:r>
            <a:r>
              <a:rPr lang="en-US" dirty="0" smtClean="0"/>
              <a:t> = l; </a:t>
            </a:r>
          </a:p>
          <a:p>
            <a:pPr marL="0" indent="0">
              <a:buNone/>
            </a:pPr>
            <a:r>
              <a:rPr lang="en-US" dirty="0"/>
              <a:t>	</a:t>
            </a:r>
            <a:r>
              <a:rPr lang="en-US" dirty="0" smtClean="0"/>
              <a:t>	age </a:t>
            </a:r>
            <a:r>
              <a:rPr lang="en-US" dirty="0"/>
              <a:t>= a; </a:t>
            </a:r>
            <a:endParaRPr lang="en-US" dirty="0" smtClean="0"/>
          </a:p>
          <a:p>
            <a:pPr marL="0" indent="0">
              <a:buNone/>
            </a:pPr>
            <a:r>
              <a:rPr lang="en-US" dirty="0"/>
              <a:t>	</a:t>
            </a:r>
            <a:r>
              <a:rPr lang="en-US" dirty="0" smtClean="0"/>
              <a:t>	</a:t>
            </a:r>
            <a:r>
              <a:rPr lang="en-US" dirty="0" err="1" smtClean="0">
                <a:solidFill>
                  <a:srgbClr val="FF0000"/>
                </a:solidFill>
              </a:rPr>
              <a:t>personCount</a:t>
            </a:r>
            <a:r>
              <a:rPr lang="en-US" dirty="0" smtClean="0">
                <a:solidFill>
                  <a:srgbClr val="FF0000"/>
                </a:solidFill>
              </a:rPr>
              <a:t>++;</a:t>
            </a:r>
          </a:p>
          <a:p>
            <a:pPr marL="0" indent="0">
              <a:buNone/>
            </a:pPr>
            <a:r>
              <a:rPr lang="en-US" dirty="0"/>
              <a:t>	</a:t>
            </a:r>
            <a:r>
              <a:rPr lang="en-US" dirty="0" smtClean="0"/>
              <a:t>}</a:t>
            </a:r>
          </a:p>
          <a:p>
            <a:pPr marL="0" indent="0">
              <a:buNone/>
            </a:pPr>
            <a:r>
              <a:rPr lang="en-US" dirty="0" smtClean="0"/>
              <a:t>	public </a:t>
            </a:r>
            <a:r>
              <a:rPr lang="en-US" dirty="0" err="1" smtClean="0"/>
              <a:t>setAge</a:t>
            </a:r>
            <a:r>
              <a:rPr lang="en-US" dirty="0" smtClean="0"/>
              <a:t>(</a:t>
            </a:r>
            <a:r>
              <a:rPr lang="en-US" dirty="0" err="1" smtClean="0"/>
              <a:t>int</a:t>
            </a:r>
            <a:r>
              <a:rPr lang="en-US" dirty="0" smtClean="0"/>
              <a:t> a) { age = a; }</a:t>
            </a:r>
            <a:r>
              <a:rPr lang="en-US" dirty="0"/>
              <a:t/>
            </a:r>
            <a:br>
              <a:rPr lang="en-US" dirty="0"/>
            </a:br>
            <a:r>
              <a:rPr lang="en-US" dirty="0" smtClean="0"/>
              <a:t>}</a:t>
            </a:r>
          </a:p>
        </p:txBody>
      </p:sp>
    </p:spTree>
    <p:extLst>
      <p:ext uri="{BB962C8B-B14F-4D97-AF65-F5344CB8AC3E}">
        <p14:creationId xmlns:p14="http://schemas.microsoft.com/office/powerpoint/2010/main" val="1623030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Static (Class) Variables</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Person p1 = new Person(“George”, “Washington” , 40);</a:t>
            </a:r>
          </a:p>
          <a:p>
            <a:pPr marL="0" indent="0">
              <a:buNone/>
            </a:pPr>
            <a:r>
              <a:rPr lang="en-US" dirty="0"/>
              <a:t>Person </a:t>
            </a:r>
            <a:r>
              <a:rPr lang="en-US" dirty="0" smtClean="0"/>
              <a:t>p2 </a:t>
            </a:r>
            <a:r>
              <a:rPr lang="en-US" dirty="0"/>
              <a:t>= new Person</a:t>
            </a:r>
            <a:r>
              <a:rPr lang="en-US" dirty="0" smtClean="0"/>
              <a:t>(“Abraham”, “Lincoln” </a:t>
            </a:r>
            <a:r>
              <a:rPr lang="en-US" dirty="0"/>
              <a:t>, </a:t>
            </a:r>
            <a:r>
              <a:rPr lang="en-US" dirty="0" smtClean="0"/>
              <a:t>41);</a:t>
            </a:r>
            <a:endParaRPr lang="en-US" dirty="0"/>
          </a:p>
          <a:p>
            <a:pPr marL="0" indent="0">
              <a:buNone/>
            </a:pPr>
            <a:r>
              <a:rPr lang="en-US" dirty="0"/>
              <a:t>Person </a:t>
            </a:r>
            <a:r>
              <a:rPr lang="en-US" dirty="0" smtClean="0"/>
              <a:t>p3 </a:t>
            </a:r>
            <a:r>
              <a:rPr lang="en-US" dirty="0"/>
              <a:t>= new Person</a:t>
            </a:r>
            <a:r>
              <a:rPr lang="en-US" dirty="0" smtClean="0"/>
              <a:t>(“Theodore”, “Roosevelt” </a:t>
            </a:r>
            <a:r>
              <a:rPr lang="en-US" dirty="0"/>
              <a:t>, </a:t>
            </a:r>
            <a:r>
              <a:rPr lang="en-US" dirty="0" smtClean="0"/>
              <a:t>42);</a:t>
            </a:r>
            <a:endParaRPr lang="en-US" dirty="0"/>
          </a:p>
          <a:p>
            <a:pPr marL="0" indent="0">
              <a:buNone/>
            </a:pPr>
            <a:endParaRPr lang="en-US" dirty="0" smtClean="0"/>
          </a:p>
          <a:p>
            <a:pPr marL="0" indent="0">
              <a:buNone/>
            </a:pPr>
            <a:r>
              <a:rPr lang="en-US" dirty="0" err="1" smtClean="0">
                <a:solidFill>
                  <a:srgbClr val="FF0000"/>
                </a:solidFill>
              </a:rPr>
              <a:t>System.out.print</a:t>
            </a:r>
            <a:r>
              <a:rPr lang="en-US" dirty="0" smtClean="0">
                <a:solidFill>
                  <a:srgbClr val="FF0000"/>
                </a:solidFill>
              </a:rPr>
              <a:t>(p2.personCount);         </a:t>
            </a:r>
            <a:r>
              <a:rPr lang="en-US" dirty="0" smtClean="0"/>
              <a:t>// would output 3</a:t>
            </a:r>
          </a:p>
          <a:p>
            <a:pPr marL="0" indent="0">
              <a:buNone/>
            </a:pPr>
            <a:endParaRPr lang="en-US" dirty="0"/>
          </a:p>
          <a:p>
            <a:pPr marL="0" indent="0">
              <a:buNone/>
            </a:pPr>
            <a:r>
              <a:rPr lang="en-US" dirty="0" err="1" smtClean="0">
                <a:solidFill>
                  <a:srgbClr val="FF0000"/>
                </a:solidFill>
              </a:rPr>
              <a:t>System.out.print</a:t>
            </a:r>
            <a:r>
              <a:rPr lang="en-US" dirty="0" smtClean="0">
                <a:solidFill>
                  <a:srgbClr val="FF0000"/>
                </a:solidFill>
              </a:rPr>
              <a:t>(</a:t>
            </a:r>
            <a:r>
              <a:rPr lang="en-US" dirty="0" err="1" smtClean="0">
                <a:solidFill>
                  <a:srgbClr val="FF0000"/>
                </a:solidFill>
              </a:rPr>
              <a:t>Person.personCount</a:t>
            </a:r>
            <a:r>
              <a:rPr lang="en-US" dirty="0">
                <a:solidFill>
                  <a:srgbClr val="FF0000"/>
                </a:solidFill>
              </a:rPr>
              <a:t>); </a:t>
            </a:r>
            <a:r>
              <a:rPr lang="en-US" dirty="0"/>
              <a:t>// would output 3</a:t>
            </a:r>
          </a:p>
          <a:p>
            <a:pPr marL="0" indent="0">
              <a:buNone/>
            </a:pPr>
            <a:endParaRPr lang="en-US" dirty="0" smtClean="0"/>
          </a:p>
        </p:txBody>
      </p:sp>
    </p:spTree>
    <p:extLst>
      <p:ext uri="{BB962C8B-B14F-4D97-AF65-F5344CB8AC3E}">
        <p14:creationId xmlns:p14="http://schemas.microsoft.com/office/powerpoint/2010/main" val="2031279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related to Classes in Java</a:t>
            </a:r>
            <a:endParaRPr lang="en-US" dirty="0"/>
          </a:p>
        </p:txBody>
      </p:sp>
      <p:sp>
        <p:nvSpPr>
          <p:cNvPr id="3" name="Content Placeholder 2"/>
          <p:cNvSpPr>
            <a:spLocks noGrp="1"/>
          </p:cNvSpPr>
          <p:nvPr>
            <p:ph idx="1"/>
          </p:nvPr>
        </p:nvSpPr>
        <p:spPr/>
        <p:txBody>
          <a:bodyPr>
            <a:normAutofit/>
          </a:bodyPr>
          <a:lstStyle/>
          <a:p>
            <a:r>
              <a:rPr lang="en-US" sz="2000" b="1" dirty="0"/>
              <a:t>Local variables: </a:t>
            </a:r>
            <a:r>
              <a:rPr lang="en-US" sz="2000" dirty="0"/>
              <a:t>Variables defined inside methods, constructors or blocks are called local variables. The variable will be declared and initialized within the method and the variable will be destroyed when the method has completed</a:t>
            </a:r>
            <a:r>
              <a:rPr lang="en-US" sz="2000" dirty="0" smtClean="0"/>
              <a:t>.</a:t>
            </a:r>
          </a:p>
          <a:p>
            <a:endParaRPr lang="en-US" sz="2000" dirty="0"/>
          </a:p>
          <a:p>
            <a:r>
              <a:rPr lang="en-US" sz="2000" b="1" dirty="0"/>
              <a:t>Instance variables: </a:t>
            </a:r>
            <a:r>
              <a:rPr lang="en-US" sz="2000" dirty="0"/>
              <a:t>Instance variables are variables within a class but outside any method. These variables are instantiated when the class is loaded. Instance variables can be accessed from inside any method, constructor or blocks of that particular class</a:t>
            </a:r>
            <a:r>
              <a:rPr lang="en-US" sz="2000" dirty="0" smtClean="0"/>
              <a:t>.</a:t>
            </a:r>
          </a:p>
          <a:p>
            <a:endParaRPr lang="en-US" sz="2000" dirty="0"/>
          </a:p>
          <a:p>
            <a:r>
              <a:rPr lang="en-US" sz="2000" b="1" dirty="0"/>
              <a:t>Class variables: </a:t>
            </a:r>
            <a:r>
              <a:rPr lang="en-US" sz="2000" dirty="0"/>
              <a:t>Class variables are variables declared with in a class, outside any method, with the </a:t>
            </a:r>
            <a:r>
              <a:rPr lang="en-US" sz="2000" dirty="0">
                <a:solidFill>
                  <a:srgbClr val="FF0000"/>
                </a:solidFill>
              </a:rPr>
              <a:t>static</a:t>
            </a:r>
            <a:r>
              <a:rPr lang="en-US" sz="2000" dirty="0"/>
              <a:t> keyword.</a:t>
            </a:r>
          </a:p>
          <a:p>
            <a:pPr marL="0" indent="0">
              <a:buNone/>
            </a:pPr>
            <a:endParaRPr lang="en-US" dirty="0"/>
          </a:p>
        </p:txBody>
      </p:sp>
    </p:spTree>
    <p:extLst>
      <p:ext uri="{BB962C8B-B14F-4D97-AF65-F5344CB8AC3E}">
        <p14:creationId xmlns:p14="http://schemas.microsoft.com/office/powerpoint/2010/main" val="3354148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Private Statics / Public Access Methods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public class Person</a:t>
            </a:r>
            <a:br>
              <a:rPr lang="en-US" dirty="0"/>
            </a:br>
            <a:r>
              <a:rPr lang="en-US" dirty="0"/>
              <a:t>{</a:t>
            </a:r>
            <a:br>
              <a:rPr lang="en-US" dirty="0"/>
            </a:br>
            <a:r>
              <a:rPr lang="en-US" dirty="0"/>
              <a:t>	private String </a:t>
            </a:r>
            <a:r>
              <a:rPr lang="en-US" dirty="0" err="1"/>
              <a:t>firstName</a:t>
            </a:r>
            <a:r>
              <a:rPr lang="en-US" dirty="0"/>
              <a:t>;</a:t>
            </a:r>
            <a:br>
              <a:rPr lang="en-US" dirty="0"/>
            </a:br>
            <a:r>
              <a:rPr lang="en-US" dirty="0"/>
              <a:t>	private String </a:t>
            </a:r>
            <a:r>
              <a:rPr lang="en-US" dirty="0" err="1"/>
              <a:t>lastName</a:t>
            </a:r>
            <a:r>
              <a:rPr lang="en-US" dirty="0"/>
              <a:t>;</a:t>
            </a:r>
          </a:p>
          <a:p>
            <a:pPr marL="0" indent="0">
              <a:buNone/>
            </a:pPr>
            <a:r>
              <a:rPr lang="en-US" dirty="0"/>
              <a:t>	private </a:t>
            </a:r>
            <a:r>
              <a:rPr lang="en-US" dirty="0" err="1"/>
              <a:t>int</a:t>
            </a:r>
            <a:r>
              <a:rPr lang="en-US" dirty="0"/>
              <a:t> age</a:t>
            </a:r>
            <a:r>
              <a:rPr lang="en-US" dirty="0" smtClean="0"/>
              <a:t>;</a:t>
            </a:r>
          </a:p>
          <a:p>
            <a:pPr marL="0" indent="0">
              <a:buNone/>
            </a:pPr>
            <a:r>
              <a:rPr lang="en-US" dirty="0"/>
              <a:t>	</a:t>
            </a:r>
            <a:r>
              <a:rPr lang="en-US" dirty="0">
                <a:solidFill>
                  <a:srgbClr val="FF0000"/>
                </a:solidFill>
              </a:rPr>
              <a:t>private static </a:t>
            </a:r>
            <a:r>
              <a:rPr lang="en-US" dirty="0" err="1">
                <a:solidFill>
                  <a:srgbClr val="FF0000"/>
                </a:solidFill>
              </a:rPr>
              <a:t>int</a:t>
            </a:r>
            <a:r>
              <a:rPr lang="en-US" dirty="0">
                <a:solidFill>
                  <a:srgbClr val="FF0000"/>
                </a:solidFill>
              </a:rPr>
              <a:t> </a:t>
            </a:r>
            <a:r>
              <a:rPr lang="en-US" dirty="0" err="1">
                <a:solidFill>
                  <a:srgbClr val="FF0000"/>
                </a:solidFill>
              </a:rPr>
              <a:t>personCount</a:t>
            </a:r>
            <a:r>
              <a:rPr lang="en-US" dirty="0">
                <a:solidFill>
                  <a:srgbClr val="FF0000"/>
                </a:solidFill>
              </a:rPr>
              <a:t>;</a:t>
            </a:r>
            <a:endParaRPr lang="en-US" dirty="0"/>
          </a:p>
          <a:p>
            <a:pPr marL="0" indent="0">
              <a:buNone/>
            </a:pPr>
            <a:r>
              <a:rPr lang="en-US" dirty="0"/>
              <a:t>	public Person(String f, String l, </a:t>
            </a:r>
            <a:r>
              <a:rPr lang="en-US" dirty="0" err="1"/>
              <a:t>int</a:t>
            </a:r>
            <a:r>
              <a:rPr lang="en-US" dirty="0"/>
              <a:t> a) </a:t>
            </a:r>
          </a:p>
          <a:p>
            <a:pPr marL="0" indent="0">
              <a:buNone/>
            </a:pPr>
            <a:r>
              <a:rPr lang="en-US" dirty="0"/>
              <a:t>	{</a:t>
            </a:r>
          </a:p>
          <a:p>
            <a:pPr marL="0" indent="0">
              <a:buNone/>
            </a:pPr>
            <a:r>
              <a:rPr lang="en-US" dirty="0"/>
              <a:t>		</a:t>
            </a:r>
            <a:r>
              <a:rPr lang="en-US" dirty="0" err="1"/>
              <a:t>firstName</a:t>
            </a:r>
            <a:r>
              <a:rPr lang="en-US" dirty="0"/>
              <a:t> = f;</a:t>
            </a:r>
          </a:p>
          <a:p>
            <a:pPr marL="0" indent="0">
              <a:buNone/>
            </a:pPr>
            <a:r>
              <a:rPr lang="en-US" dirty="0"/>
              <a:t>		</a:t>
            </a:r>
            <a:r>
              <a:rPr lang="en-US" dirty="0" err="1"/>
              <a:t>lastName</a:t>
            </a:r>
            <a:r>
              <a:rPr lang="en-US" dirty="0"/>
              <a:t> = l; </a:t>
            </a:r>
          </a:p>
          <a:p>
            <a:pPr marL="0" indent="0">
              <a:buNone/>
            </a:pPr>
            <a:r>
              <a:rPr lang="en-US" dirty="0"/>
              <a:t>		age = a; </a:t>
            </a:r>
          </a:p>
          <a:p>
            <a:pPr marL="0" indent="0">
              <a:buNone/>
            </a:pPr>
            <a:r>
              <a:rPr lang="en-US" dirty="0"/>
              <a:t>		</a:t>
            </a:r>
            <a:r>
              <a:rPr lang="en-US" dirty="0" err="1">
                <a:solidFill>
                  <a:srgbClr val="FF0000"/>
                </a:solidFill>
              </a:rPr>
              <a:t>personCount</a:t>
            </a:r>
            <a:r>
              <a:rPr lang="en-US" dirty="0">
                <a:solidFill>
                  <a:srgbClr val="FF0000"/>
                </a:solidFill>
              </a:rPr>
              <a:t>++;</a:t>
            </a:r>
          </a:p>
          <a:p>
            <a:pPr marL="0" indent="0">
              <a:buNone/>
            </a:pPr>
            <a:r>
              <a:rPr lang="en-US" dirty="0"/>
              <a:t>	</a:t>
            </a:r>
            <a:r>
              <a:rPr lang="en-US" dirty="0" smtClean="0"/>
              <a:t>}</a:t>
            </a:r>
          </a:p>
          <a:p>
            <a:pPr marL="0" indent="0">
              <a:buNone/>
            </a:pPr>
            <a:r>
              <a:rPr lang="en-US" dirty="0"/>
              <a:t>	</a:t>
            </a:r>
            <a:r>
              <a:rPr lang="en-US" dirty="0" smtClean="0">
                <a:solidFill>
                  <a:srgbClr val="FF0000"/>
                </a:solidFill>
              </a:rPr>
              <a:t>public static void </a:t>
            </a:r>
            <a:r>
              <a:rPr lang="en-US" dirty="0" err="1" smtClean="0">
                <a:solidFill>
                  <a:srgbClr val="FF0000"/>
                </a:solidFill>
              </a:rPr>
              <a:t>printCount</a:t>
            </a:r>
            <a:r>
              <a:rPr lang="en-US" dirty="0" smtClean="0">
                <a:solidFill>
                  <a:srgbClr val="FF0000"/>
                </a:solidFill>
              </a:rPr>
              <a:t>() { </a:t>
            </a:r>
            <a:r>
              <a:rPr lang="en-US" dirty="0" err="1" smtClean="0">
                <a:solidFill>
                  <a:srgbClr val="FF0000"/>
                </a:solidFill>
              </a:rPr>
              <a:t>System.out.print</a:t>
            </a:r>
            <a:r>
              <a:rPr lang="en-US" dirty="0" smtClean="0">
                <a:solidFill>
                  <a:srgbClr val="FF0000"/>
                </a:solidFill>
              </a:rPr>
              <a:t>(</a:t>
            </a:r>
            <a:r>
              <a:rPr lang="en-US" dirty="0" err="1" smtClean="0">
                <a:solidFill>
                  <a:srgbClr val="FF0000"/>
                </a:solidFill>
              </a:rPr>
              <a:t>personCount</a:t>
            </a:r>
            <a:r>
              <a:rPr lang="en-US" dirty="0" smtClean="0">
                <a:solidFill>
                  <a:srgbClr val="FF0000"/>
                </a:solidFill>
              </a:rPr>
              <a:t>); } </a:t>
            </a:r>
            <a:endParaRPr lang="en-US" dirty="0">
              <a:solidFill>
                <a:srgbClr val="FF0000"/>
              </a:solidFill>
            </a:endParaRPr>
          </a:p>
          <a:p>
            <a:pPr marL="0" indent="0">
              <a:buNone/>
            </a:pPr>
            <a:r>
              <a:rPr lang="en-US" dirty="0"/>
              <a:t>	public </a:t>
            </a:r>
            <a:r>
              <a:rPr lang="en-US" dirty="0" err="1"/>
              <a:t>setAge</a:t>
            </a:r>
            <a:r>
              <a:rPr lang="en-US" dirty="0"/>
              <a:t>(</a:t>
            </a:r>
            <a:r>
              <a:rPr lang="en-US" dirty="0" err="1"/>
              <a:t>int</a:t>
            </a:r>
            <a:r>
              <a:rPr lang="en-US" dirty="0"/>
              <a:t> a) { age = a; </a:t>
            </a:r>
            <a:r>
              <a:rPr lang="en-US" dirty="0" smtClean="0"/>
              <a:t>}</a:t>
            </a:r>
            <a:r>
              <a:rPr lang="en-US" dirty="0"/>
              <a:t/>
            </a:r>
            <a:br>
              <a:rPr lang="en-US" dirty="0"/>
            </a:br>
            <a:r>
              <a:rPr lang="en-US" dirty="0" smtClean="0"/>
              <a:t>}</a:t>
            </a:r>
            <a:endParaRPr lang="en-US" dirty="0"/>
          </a:p>
        </p:txBody>
      </p:sp>
    </p:spTree>
    <p:extLst>
      <p:ext uri="{BB962C8B-B14F-4D97-AF65-F5344CB8AC3E}">
        <p14:creationId xmlns:p14="http://schemas.microsoft.com/office/powerpoint/2010/main" val="2636044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composed of Classes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solidFill>
                  <a:schemeClr val="bg2">
                    <a:lumMod val="50000"/>
                  </a:schemeClr>
                </a:solidFill>
              </a:rPr>
              <a:t>Finally Note</a:t>
            </a:r>
            <a:r>
              <a:rPr lang="en-US" dirty="0">
                <a:solidFill>
                  <a:schemeClr val="bg2">
                    <a:lumMod val="50000"/>
                  </a:schemeClr>
                </a:solidFill>
              </a:rPr>
              <a:t>: </a:t>
            </a:r>
            <a:endParaRPr lang="en-US" dirty="0" smtClean="0">
              <a:solidFill>
                <a:schemeClr val="bg2">
                  <a:lumMod val="50000"/>
                </a:schemeClr>
              </a:solidFill>
            </a:endParaRPr>
          </a:p>
          <a:p>
            <a:pPr marL="0" indent="0">
              <a:buNone/>
            </a:pPr>
            <a:r>
              <a:rPr lang="en-US" dirty="0" smtClean="0">
                <a:solidFill>
                  <a:schemeClr val="bg2">
                    <a:lumMod val="50000"/>
                  </a:schemeClr>
                </a:solidFill>
              </a:rPr>
              <a:t>Class </a:t>
            </a:r>
            <a:r>
              <a:rPr lang="en-US" dirty="0">
                <a:solidFill>
                  <a:schemeClr val="bg2">
                    <a:lumMod val="50000"/>
                  </a:schemeClr>
                </a:solidFill>
              </a:rPr>
              <a:t>type definitions are made up of combinations of primitive types and </a:t>
            </a:r>
            <a:r>
              <a:rPr lang="en-US" dirty="0" smtClean="0">
                <a:solidFill>
                  <a:schemeClr val="bg2">
                    <a:lumMod val="50000"/>
                  </a:schemeClr>
                </a:solidFill>
              </a:rPr>
              <a:t>other already existing classes</a:t>
            </a:r>
            <a:r>
              <a:rPr lang="en-US" dirty="0">
                <a:solidFill>
                  <a:schemeClr val="bg2">
                    <a:lumMod val="50000"/>
                  </a:schemeClr>
                </a:solidFill>
              </a:rPr>
              <a:t>.</a:t>
            </a:r>
            <a:endParaRPr lang="en-US" dirty="0" smtClean="0">
              <a:solidFill>
                <a:schemeClr val="bg2">
                  <a:lumMod val="50000"/>
                </a:schemeClr>
              </a:solidFill>
            </a:endParaRPr>
          </a:p>
          <a:p>
            <a:pPr marL="0" indent="0">
              <a:buNone/>
            </a:pPr>
            <a:endParaRPr lang="en-US" dirty="0">
              <a:solidFill>
                <a:srgbClr val="FF0000"/>
              </a:solidFill>
            </a:endParaRPr>
          </a:p>
          <a:p>
            <a:pPr marL="0" indent="0">
              <a:buNone/>
            </a:pPr>
            <a:r>
              <a:rPr lang="en-US" dirty="0" smtClean="0">
                <a:solidFill>
                  <a:srgbClr val="FF0000"/>
                </a:solidFill>
              </a:rPr>
              <a:t>public </a:t>
            </a:r>
            <a:r>
              <a:rPr lang="en-US" dirty="0">
                <a:solidFill>
                  <a:srgbClr val="FF0000"/>
                </a:solidFill>
              </a:rPr>
              <a:t>class </a:t>
            </a:r>
            <a:r>
              <a:rPr lang="en-US" dirty="0" smtClean="0">
                <a:solidFill>
                  <a:srgbClr val="FF0000"/>
                </a:solidFill>
              </a:rPr>
              <a:t>Group</a:t>
            </a:r>
            <a:r>
              <a:rPr lang="en-US" dirty="0">
                <a:solidFill>
                  <a:srgbClr val="FF0000"/>
                </a:solidFill>
              </a:rPr>
              <a:t/>
            </a:r>
            <a:br>
              <a:rPr lang="en-US" dirty="0">
                <a:solidFill>
                  <a:srgbClr val="FF0000"/>
                </a:solidFill>
              </a:rPr>
            </a:br>
            <a:r>
              <a:rPr lang="en-US" dirty="0" smtClean="0">
                <a:solidFill>
                  <a:srgbClr val="FF0000"/>
                </a:solidFill>
              </a:rPr>
              <a:t>{</a:t>
            </a:r>
            <a:r>
              <a:rPr lang="en-US" dirty="0">
                <a:solidFill>
                  <a:srgbClr val="FF0000"/>
                </a:solidFill>
              </a:rPr>
              <a:t/>
            </a:r>
            <a:br>
              <a:rPr lang="en-US" dirty="0">
                <a:solidFill>
                  <a:srgbClr val="FF0000"/>
                </a:solidFill>
              </a:rPr>
            </a:br>
            <a:r>
              <a:rPr lang="en-US" dirty="0" smtClean="0">
                <a:solidFill>
                  <a:srgbClr val="FF0000"/>
                </a:solidFill>
              </a:rPr>
              <a:t>	Person person1;</a:t>
            </a:r>
            <a:r>
              <a:rPr lang="en-US" dirty="0">
                <a:solidFill>
                  <a:srgbClr val="FF0000"/>
                </a:solidFill>
              </a:rPr>
              <a:t/>
            </a:r>
            <a:br>
              <a:rPr lang="en-US" dirty="0">
                <a:solidFill>
                  <a:srgbClr val="FF0000"/>
                </a:solidFill>
              </a:rPr>
            </a:br>
            <a:r>
              <a:rPr lang="en-US" dirty="0">
                <a:solidFill>
                  <a:srgbClr val="FF0000"/>
                </a:solidFill>
              </a:rPr>
              <a:t>	Person </a:t>
            </a:r>
            <a:r>
              <a:rPr lang="en-US" dirty="0" smtClean="0">
                <a:solidFill>
                  <a:srgbClr val="FF0000"/>
                </a:solidFill>
              </a:rPr>
              <a:t>person2;</a:t>
            </a:r>
          </a:p>
          <a:p>
            <a:pPr marL="0" indent="0">
              <a:buNone/>
            </a:pPr>
            <a:r>
              <a:rPr lang="en-US" dirty="0">
                <a:solidFill>
                  <a:srgbClr val="FF0000"/>
                </a:solidFill>
              </a:rPr>
              <a:t>	Person </a:t>
            </a:r>
            <a:r>
              <a:rPr lang="en-US" dirty="0" smtClean="0">
                <a:solidFill>
                  <a:srgbClr val="FF0000"/>
                </a:solidFill>
              </a:rPr>
              <a:t>person3;</a:t>
            </a:r>
          </a:p>
          <a:p>
            <a:pPr marL="0" indent="0">
              <a:buNone/>
            </a:pPr>
            <a:r>
              <a:rPr lang="en-US" dirty="0">
                <a:solidFill>
                  <a:srgbClr val="FF0000"/>
                </a:solidFill>
              </a:rPr>
              <a:t>	</a:t>
            </a:r>
            <a:r>
              <a:rPr lang="en-US" dirty="0" smtClean="0">
                <a:solidFill>
                  <a:srgbClr val="FF0000"/>
                </a:solidFill>
              </a:rPr>
              <a:t>static </a:t>
            </a:r>
            <a:r>
              <a:rPr lang="en-US" dirty="0" err="1" smtClean="0">
                <a:solidFill>
                  <a:srgbClr val="FF0000"/>
                </a:solidFill>
              </a:rPr>
              <a:t>int</a:t>
            </a:r>
            <a:r>
              <a:rPr lang="en-US" dirty="0" smtClean="0">
                <a:solidFill>
                  <a:srgbClr val="FF0000"/>
                </a:solidFill>
              </a:rPr>
              <a:t> </a:t>
            </a:r>
            <a:r>
              <a:rPr lang="en-US" dirty="0" err="1" smtClean="0">
                <a:solidFill>
                  <a:srgbClr val="FF0000"/>
                </a:solidFill>
              </a:rPr>
              <a:t>groupsCreated</a:t>
            </a:r>
            <a:r>
              <a:rPr lang="en-US" dirty="0" smtClean="0">
                <a:solidFill>
                  <a:srgbClr val="FF0000"/>
                </a:solidFill>
              </a:rPr>
              <a:t>;</a:t>
            </a:r>
            <a:r>
              <a:rPr lang="en-US" dirty="0">
                <a:solidFill>
                  <a:srgbClr val="FF0000"/>
                </a:solidFill>
              </a:rPr>
              <a:t/>
            </a:r>
            <a:br>
              <a:rPr lang="en-US" dirty="0">
                <a:solidFill>
                  <a:srgbClr val="FF0000"/>
                </a:solidFill>
              </a:rPr>
            </a:br>
            <a:r>
              <a:rPr lang="en-US" dirty="0" smtClean="0">
                <a:solidFill>
                  <a:srgbClr val="FF0000"/>
                </a:solidFill>
              </a:rPr>
              <a:t>}</a:t>
            </a:r>
            <a:r>
              <a:rPr lang="en-US" dirty="0"/>
              <a:t/>
            </a:r>
            <a:br>
              <a:rPr lang="en-US" dirty="0"/>
            </a:br>
            <a:endParaRPr lang="en-US" dirty="0" smtClean="0"/>
          </a:p>
          <a:p>
            <a:pPr marL="0" indent="0">
              <a:buNone/>
            </a:pPr>
            <a:r>
              <a:rPr lang="en-US" dirty="0"/>
              <a:t/>
            </a:r>
            <a:br>
              <a:rPr lang="en-US" dirty="0"/>
            </a:br>
            <a:endParaRPr lang="en-US" dirty="0" smtClean="0"/>
          </a:p>
          <a:p>
            <a:pPr marL="0" indent="0">
              <a:buNone/>
            </a:pPr>
            <a:endParaRPr lang="en-US" dirty="0"/>
          </a:p>
        </p:txBody>
      </p:sp>
    </p:spTree>
    <p:extLst>
      <p:ext uri="{BB962C8B-B14F-4D97-AF65-F5344CB8AC3E}">
        <p14:creationId xmlns:p14="http://schemas.microsoft.com/office/powerpoint/2010/main" val="1309772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 in Java (revisited)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solidFill>
                  <a:srgbClr val="FF0000"/>
                </a:solidFill>
              </a:rPr>
              <a:t>public class </a:t>
            </a:r>
            <a:r>
              <a:rPr lang="en-US" dirty="0" err="1">
                <a:solidFill>
                  <a:srgbClr val="FF0000"/>
                </a:solidFill>
              </a:rPr>
              <a:t>HelloWorld</a:t>
            </a:r>
            <a:r>
              <a:rPr lang="en-US" dirty="0">
                <a:solidFill>
                  <a:srgbClr val="FF0000"/>
                </a:solidFill>
              </a:rPr>
              <a:t> </a:t>
            </a:r>
            <a:endParaRPr lang="en-US" dirty="0" smtClean="0">
              <a:solidFill>
                <a:srgbClr val="FF0000"/>
              </a:solidFill>
            </a:endParaRPr>
          </a:p>
          <a:p>
            <a:pPr marL="0" indent="0">
              <a:buNone/>
            </a:pPr>
            <a:r>
              <a:rPr lang="en-US" dirty="0" smtClean="0">
                <a:solidFill>
                  <a:srgbClr val="FF0000"/>
                </a:solidFill>
              </a:rPr>
              <a:t>{</a:t>
            </a:r>
            <a:endParaRPr lang="en-US" dirty="0">
              <a:solidFill>
                <a:srgbClr val="FF0000"/>
              </a:solidFill>
            </a:endParaRPr>
          </a:p>
          <a:p>
            <a:pPr marL="0" indent="0">
              <a:buNone/>
            </a:pPr>
            <a:r>
              <a:rPr lang="en-US" dirty="0">
                <a:solidFill>
                  <a:srgbClr val="FF0000"/>
                </a:solidFill>
              </a:rPr>
              <a:t>    public static void main(String[] </a:t>
            </a:r>
            <a:r>
              <a:rPr lang="en-US" dirty="0" err="1">
                <a:solidFill>
                  <a:srgbClr val="FF0000"/>
                </a:solidFill>
              </a:rPr>
              <a:t>args</a:t>
            </a:r>
            <a:r>
              <a:rPr lang="en-US" dirty="0">
                <a:solidFill>
                  <a:srgbClr val="FF0000"/>
                </a:solidFill>
              </a:rPr>
              <a:t>) </a:t>
            </a:r>
            <a:endParaRPr lang="en-US" dirty="0" smtClean="0">
              <a:solidFill>
                <a:srgbClr val="FF0000"/>
              </a:solidFill>
            </a:endParaRPr>
          </a:p>
          <a:p>
            <a:pPr marL="0" indent="0">
              <a:buNone/>
            </a:pPr>
            <a:r>
              <a:rPr lang="en-US" dirty="0">
                <a:solidFill>
                  <a:srgbClr val="FF0000"/>
                </a:solidFill>
              </a:rPr>
              <a:t> </a:t>
            </a:r>
            <a:r>
              <a:rPr lang="en-US" dirty="0" smtClean="0">
                <a:solidFill>
                  <a:srgbClr val="FF0000"/>
                </a:solidFill>
              </a:rPr>
              <a:t>   {</a:t>
            </a:r>
            <a:endParaRPr lang="en-US" dirty="0">
              <a:solidFill>
                <a:srgbClr val="FF0000"/>
              </a:solidFill>
            </a:endParaRPr>
          </a:p>
          <a:p>
            <a:pPr marL="0" indent="0">
              <a:buNone/>
            </a:pPr>
            <a:r>
              <a:rPr lang="en-US" dirty="0">
                <a:solidFill>
                  <a:srgbClr val="FF0000"/>
                </a:solidFill>
              </a:rPr>
              <a:t>        </a:t>
            </a:r>
            <a:r>
              <a:rPr lang="en-US" dirty="0" err="1">
                <a:solidFill>
                  <a:srgbClr val="FF0000"/>
                </a:solidFill>
              </a:rPr>
              <a:t>System.out.println</a:t>
            </a:r>
            <a:r>
              <a:rPr lang="en-US" dirty="0">
                <a:solidFill>
                  <a:srgbClr val="FF0000"/>
                </a:solidFill>
              </a:rPr>
              <a:t>("</a:t>
            </a:r>
            <a:r>
              <a:rPr lang="en-US" dirty="0" smtClean="0">
                <a:solidFill>
                  <a:srgbClr val="FF0000"/>
                </a:solidFill>
              </a:rPr>
              <a:t>Hello World!!!");</a:t>
            </a:r>
            <a:endParaRPr lang="en-US" dirty="0">
              <a:solidFill>
                <a:srgbClr val="FF0000"/>
              </a:solidFill>
            </a:endParaRPr>
          </a:p>
          <a:p>
            <a:pPr marL="0" indent="0">
              <a:buNone/>
            </a:pPr>
            <a:r>
              <a:rPr lang="en-US" dirty="0">
                <a:solidFill>
                  <a:srgbClr val="FF0000"/>
                </a:solidFill>
              </a:rPr>
              <a:t>    </a:t>
            </a:r>
            <a:r>
              <a:rPr lang="en-US" dirty="0" smtClean="0">
                <a:solidFill>
                  <a:srgbClr val="FF0000"/>
                </a:solidFill>
              </a:rPr>
              <a:t>}</a:t>
            </a:r>
            <a:endParaRPr lang="en-US" dirty="0">
              <a:solidFill>
                <a:srgbClr val="FF0000"/>
              </a:solidFill>
            </a:endParaRPr>
          </a:p>
          <a:p>
            <a:pPr marL="0" indent="0">
              <a:buNone/>
            </a:pPr>
            <a:r>
              <a:rPr lang="en-US" dirty="0" smtClean="0">
                <a:solidFill>
                  <a:srgbClr val="FF0000"/>
                </a:solidFill>
              </a:rPr>
              <a:t>}</a:t>
            </a:r>
          </a:p>
          <a:p>
            <a:pPr marL="0" indent="0">
              <a:buNone/>
            </a:pPr>
            <a:r>
              <a:rPr lang="en-US" sz="1900" dirty="0" smtClean="0"/>
              <a:t>Notes:</a:t>
            </a:r>
          </a:p>
          <a:p>
            <a:pPr marL="0" indent="0">
              <a:buNone/>
            </a:pPr>
            <a:r>
              <a:rPr lang="en-US" sz="1900" dirty="0" smtClean="0"/>
              <a:t>  </a:t>
            </a:r>
            <a:r>
              <a:rPr lang="en-US" sz="1900" b="1" dirty="0" err="1" smtClean="0"/>
              <a:t>HelloWorld</a:t>
            </a:r>
            <a:r>
              <a:rPr lang="en-US" sz="1900" dirty="0" smtClean="0"/>
              <a:t> is a class that you created</a:t>
            </a:r>
          </a:p>
          <a:p>
            <a:pPr marL="0" indent="0">
              <a:buNone/>
            </a:pPr>
            <a:r>
              <a:rPr lang="en-US" sz="1900" dirty="0" smtClean="0"/>
              <a:t>  </a:t>
            </a:r>
            <a:r>
              <a:rPr lang="en-US" sz="1900" b="1" dirty="0" smtClean="0"/>
              <a:t>Main</a:t>
            </a:r>
            <a:r>
              <a:rPr lang="en-US" sz="1900" dirty="0" smtClean="0"/>
              <a:t> is a public static method of the Class </a:t>
            </a:r>
            <a:r>
              <a:rPr lang="en-US" sz="1900" dirty="0" err="1" smtClean="0"/>
              <a:t>HelloWorld</a:t>
            </a:r>
            <a:endParaRPr lang="en-US" sz="1900" dirty="0" smtClean="0"/>
          </a:p>
          <a:p>
            <a:pPr marL="0" indent="0">
              <a:buNone/>
            </a:pPr>
            <a:r>
              <a:rPr lang="en-US" sz="1900" dirty="0"/>
              <a:t> </a:t>
            </a:r>
            <a:r>
              <a:rPr lang="en-US" sz="1900" dirty="0" smtClean="0"/>
              <a:t>          is the entry point of your class. (leftover from C/C++)</a:t>
            </a:r>
          </a:p>
          <a:p>
            <a:pPr marL="0" indent="0">
              <a:buNone/>
            </a:pPr>
            <a:r>
              <a:rPr lang="en-US" sz="1900" dirty="0" smtClean="0"/>
              <a:t>  </a:t>
            </a:r>
            <a:r>
              <a:rPr lang="en-US" sz="1900" b="1" dirty="0" smtClean="0"/>
              <a:t>System</a:t>
            </a:r>
            <a:r>
              <a:rPr lang="en-US" sz="1900" dirty="0" smtClean="0"/>
              <a:t> is a class</a:t>
            </a:r>
          </a:p>
          <a:p>
            <a:pPr marL="0" indent="0">
              <a:buNone/>
            </a:pPr>
            <a:r>
              <a:rPr lang="en-US" sz="1900" dirty="0" smtClean="0"/>
              <a:t>  </a:t>
            </a:r>
            <a:r>
              <a:rPr lang="en-US" sz="1900" b="1" dirty="0" smtClean="0"/>
              <a:t>out</a:t>
            </a:r>
            <a:r>
              <a:rPr lang="en-US" sz="1900" dirty="0" smtClean="0"/>
              <a:t> is a variable of the class </a:t>
            </a:r>
            <a:r>
              <a:rPr lang="en-US" sz="1900" b="1" dirty="0" smtClean="0"/>
              <a:t>System</a:t>
            </a:r>
          </a:p>
          <a:p>
            <a:pPr marL="0" indent="0">
              <a:buNone/>
            </a:pPr>
            <a:r>
              <a:rPr lang="en-US" sz="1900" dirty="0" smtClean="0"/>
              <a:t>  </a:t>
            </a:r>
            <a:r>
              <a:rPr lang="en-US" sz="1900" b="1" dirty="0" smtClean="0"/>
              <a:t>out</a:t>
            </a:r>
            <a:r>
              <a:rPr lang="en-US" sz="1900" dirty="0" smtClean="0"/>
              <a:t> is static because it is referenced by it’s class name not an object</a:t>
            </a:r>
          </a:p>
          <a:p>
            <a:pPr marL="0" indent="0">
              <a:buNone/>
            </a:pPr>
            <a:r>
              <a:rPr lang="en-US" sz="1900" dirty="0" smtClean="0"/>
              <a:t>  </a:t>
            </a:r>
            <a:r>
              <a:rPr lang="en-US" sz="1900" b="1" dirty="0" err="1" smtClean="0"/>
              <a:t>println</a:t>
            </a:r>
            <a:r>
              <a:rPr lang="en-US" sz="1900" dirty="0" smtClean="0"/>
              <a:t> is a void method </a:t>
            </a:r>
            <a:endParaRPr lang="en-US" sz="1900" dirty="0"/>
          </a:p>
          <a:p>
            <a:pPr marL="0" indent="0">
              <a:buNone/>
            </a:pPr>
            <a:endParaRPr lang="en-US" dirty="0"/>
          </a:p>
        </p:txBody>
      </p:sp>
    </p:spTree>
    <p:extLst>
      <p:ext uri="{BB962C8B-B14F-4D97-AF65-F5344CB8AC3E}">
        <p14:creationId xmlns:p14="http://schemas.microsoft.com/office/powerpoint/2010/main" val="1783974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Primitive types in Java</a:t>
            </a:r>
            <a:endParaRPr lang="en-US" dirty="0"/>
          </a:p>
        </p:txBody>
      </p:sp>
      <p:sp>
        <p:nvSpPr>
          <p:cNvPr id="3" name="Content Placeholder 2"/>
          <p:cNvSpPr>
            <a:spLocks noGrp="1"/>
          </p:cNvSpPr>
          <p:nvPr>
            <p:ph idx="1"/>
          </p:nvPr>
        </p:nvSpPr>
        <p:spPr>
          <a:xfrm>
            <a:off x="457200" y="1600200"/>
            <a:ext cx="7924800" cy="4572000"/>
          </a:xfrm>
        </p:spPr>
        <p:txBody>
          <a:bodyPr/>
          <a:lstStyle/>
          <a:p>
            <a:pPr marL="0" indent="0">
              <a:buNone/>
            </a:pPr>
            <a:endParaRPr lang="en-US" dirty="0">
              <a:solidFill>
                <a:srgbClr val="FF0000"/>
              </a:solidFill>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286000"/>
            <a:ext cx="8283774"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5930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(simple example)</a:t>
            </a:r>
            <a:endParaRPr lang="en-US" dirty="0"/>
          </a:p>
        </p:txBody>
      </p:sp>
      <p:sp>
        <p:nvSpPr>
          <p:cNvPr id="3" name="Content Placeholder 2"/>
          <p:cNvSpPr>
            <a:spLocks noGrp="1"/>
          </p:cNvSpPr>
          <p:nvPr>
            <p:ph idx="1"/>
          </p:nvPr>
        </p:nvSpPr>
        <p:spPr/>
        <p:txBody>
          <a:bodyPr/>
          <a:lstStyle/>
          <a:p>
            <a:r>
              <a:rPr lang="en-US" dirty="0" smtClean="0"/>
              <a:t>Suppose you need to represent “a person”</a:t>
            </a:r>
          </a:p>
          <a:p>
            <a:r>
              <a:rPr lang="en-US" dirty="0" smtClean="0"/>
              <a:t>You need a person to consist of:</a:t>
            </a:r>
          </a:p>
          <a:p>
            <a:pPr lvl="1"/>
            <a:r>
              <a:rPr lang="en-US" dirty="0" smtClean="0"/>
              <a:t>A first name</a:t>
            </a:r>
          </a:p>
          <a:p>
            <a:pPr lvl="1"/>
            <a:r>
              <a:rPr lang="en-US" dirty="0" smtClean="0"/>
              <a:t>A last name</a:t>
            </a:r>
          </a:p>
          <a:p>
            <a:pPr lvl="1"/>
            <a:r>
              <a:rPr lang="en-US" dirty="0" smtClean="0"/>
              <a:t>An Age</a:t>
            </a:r>
          </a:p>
          <a:p>
            <a:pPr marL="274320" lvl="1" indent="0">
              <a:buNone/>
            </a:pPr>
            <a:endParaRPr lang="en-US" dirty="0"/>
          </a:p>
          <a:p>
            <a:pPr marL="274320" lvl="1" indent="0">
              <a:buNone/>
            </a:pPr>
            <a:r>
              <a:rPr lang="en-US" dirty="0" smtClean="0">
                <a:solidFill>
                  <a:srgbClr val="FF0000"/>
                </a:solidFill>
              </a:rPr>
              <a:t>Interesting questions:</a:t>
            </a:r>
          </a:p>
          <a:p>
            <a:pPr marL="731520" lvl="1" indent="-457200">
              <a:buAutoNum type="arabicParenR"/>
            </a:pPr>
            <a:r>
              <a:rPr lang="en-US" dirty="0" smtClean="0">
                <a:solidFill>
                  <a:srgbClr val="FF0000"/>
                </a:solidFill>
              </a:rPr>
              <a:t>Is this the official representation of a person?</a:t>
            </a:r>
          </a:p>
          <a:p>
            <a:pPr marL="731520" lvl="1" indent="-457200">
              <a:buAutoNum type="arabicParenR"/>
            </a:pPr>
            <a:r>
              <a:rPr lang="en-US" dirty="0" smtClean="0">
                <a:solidFill>
                  <a:srgbClr val="FF0000"/>
                </a:solidFill>
              </a:rPr>
              <a:t>Does the compiler already know this representation?</a:t>
            </a:r>
            <a:endParaRPr lang="en-US" dirty="0">
              <a:solidFill>
                <a:srgbClr val="FF0000"/>
              </a:solidFill>
            </a:endParaRPr>
          </a:p>
        </p:txBody>
      </p:sp>
    </p:spTree>
    <p:extLst>
      <p:ext uri="{BB962C8B-B14F-4D97-AF65-F5344CB8AC3E}">
        <p14:creationId xmlns:p14="http://schemas.microsoft.com/office/powerpoint/2010/main" val="2214480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Defined Type (non-primitive)</a:t>
            </a:r>
            <a:endParaRPr lang="en-US" dirty="0"/>
          </a:p>
        </p:txBody>
      </p:sp>
      <p:sp>
        <p:nvSpPr>
          <p:cNvPr id="3" name="Content Placeholder 2"/>
          <p:cNvSpPr>
            <a:spLocks noGrp="1"/>
          </p:cNvSpPr>
          <p:nvPr>
            <p:ph idx="1"/>
          </p:nvPr>
        </p:nvSpPr>
        <p:spPr/>
        <p:txBody>
          <a:bodyPr/>
          <a:lstStyle/>
          <a:p>
            <a:pPr marL="0" indent="0">
              <a:buNone/>
            </a:pPr>
            <a:r>
              <a:rPr lang="en-US" dirty="0">
                <a:solidFill>
                  <a:srgbClr val="FF0000"/>
                </a:solidFill>
              </a:rPr>
              <a:t>public class Person</a:t>
            </a:r>
            <a:br>
              <a:rPr lang="en-US" dirty="0">
                <a:solidFill>
                  <a:srgbClr val="FF0000"/>
                </a:solidFill>
              </a:rPr>
            </a:br>
            <a:r>
              <a:rPr lang="en-US" dirty="0" smtClean="0">
                <a:solidFill>
                  <a:srgbClr val="FF0000"/>
                </a:solidFill>
              </a:rPr>
              <a:t>{</a:t>
            </a:r>
            <a:r>
              <a:rPr lang="en-US" dirty="0">
                <a:solidFill>
                  <a:srgbClr val="FF0000"/>
                </a:solidFill>
              </a:rPr>
              <a:t/>
            </a:r>
            <a:br>
              <a:rPr lang="en-US" dirty="0">
                <a:solidFill>
                  <a:srgbClr val="FF0000"/>
                </a:solidFill>
              </a:rPr>
            </a:br>
            <a:r>
              <a:rPr lang="en-US" dirty="0" smtClean="0">
                <a:solidFill>
                  <a:srgbClr val="FF0000"/>
                </a:solidFill>
              </a:rPr>
              <a:t>	String </a:t>
            </a:r>
            <a:r>
              <a:rPr lang="en-US" dirty="0" err="1">
                <a:solidFill>
                  <a:srgbClr val="FF0000"/>
                </a:solidFill>
              </a:rPr>
              <a:t>firstName</a:t>
            </a:r>
            <a:r>
              <a:rPr lang="en-US" dirty="0">
                <a:solidFill>
                  <a:srgbClr val="FF0000"/>
                </a:solidFill>
              </a:rPr>
              <a:t>;</a:t>
            </a:r>
            <a:br>
              <a:rPr lang="en-US" dirty="0">
                <a:solidFill>
                  <a:srgbClr val="FF0000"/>
                </a:solidFill>
              </a:rPr>
            </a:br>
            <a:r>
              <a:rPr lang="en-US" dirty="0" smtClean="0">
                <a:solidFill>
                  <a:srgbClr val="FF0000"/>
                </a:solidFill>
              </a:rPr>
              <a:t>	String </a:t>
            </a:r>
            <a:r>
              <a:rPr lang="en-US" dirty="0" err="1">
                <a:solidFill>
                  <a:srgbClr val="FF0000"/>
                </a:solidFill>
              </a:rPr>
              <a:t>lastName</a:t>
            </a:r>
            <a:r>
              <a:rPr lang="en-US" dirty="0" smtClean="0">
                <a:solidFill>
                  <a:srgbClr val="FF0000"/>
                </a:solidFill>
              </a:rPr>
              <a:t>;</a:t>
            </a:r>
          </a:p>
          <a:p>
            <a:pPr marL="0" indent="0">
              <a:buNone/>
            </a:pPr>
            <a:r>
              <a:rPr lang="en-US" dirty="0">
                <a:solidFill>
                  <a:srgbClr val="FF0000"/>
                </a:solidFill>
              </a:rPr>
              <a:t>	</a:t>
            </a:r>
            <a:r>
              <a:rPr lang="en-US" dirty="0" err="1">
                <a:solidFill>
                  <a:srgbClr val="FF0000"/>
                </a:solidFill>
              </a:rPr>
              <a:t>int</a:t>
            </a:r>
            <a:r>
              <a:rPr lang="en-US" dirty="0">
                <a:solidFill>
                  <a:srgbClr val="FF0000"/>
                </a:solidFill>
              </a:rPr>
              <a:t> age;</a:t>
            </a:r>
            <a:br>
              <a:rPr lang="en-US" dirty="0">
                <a:solidFill>
                  <a:srgbClr val="FF0000"/>
                </a:solidFill>
              </a:rPr>
            </a:br>
            <a:r>
              <a:rPr lang="en-US" dirty="0" smtClean="0">
                <a:solidFill>
                  <a:srgbClr val="FF0000"/>
                </a:solidFill>
              </a:rPr>
              <a:t>}</a:t>
            </a:r>
            <a:r>
              <a:rPr lang="en-US" dirty="0"/>
              <a:t/>
            </a:r>
            <a:br>
              <a:rPr lang="en-US" dirty="0"/>
            </a:br>
            <a:endParaRPr lang="en-US" dirty="0" smtClean="0"/>
          </a:p>
          <a:p>
            <a:pPr marL="0" indent="0">
              <a:buNone/>
            </a:pPr>
            <a:r>
              <a:rPr lang="en-US" dirty="0"/>
              <a:t/>
            </a:r>
            <a:br>
              <a:rPr lang="en-US" dirty="0"/>
            </a:br>
            <a:r>
              <a:rPr lang="en-US" sz="1600" dirty="0" smtClean="0"/>
              <a:t>note: a public class that only contains public data structures and no methods (a.k.a. functions) is a essentially a </a:t>
            </a:r>
            <a:r>
              <a:rPr lang="en-US" sz="1600" dirty="0" err="1" smtClean="0">
                <a:solidFill>
                  <a:srgbClr val="FF0000"/>
                </a:solidFill>
              </a:rPr>
              <a:t>struct</a:t>
            </a:r>
            <a:r>
              <a:rPr lang="en-US" sz="1600" dirty="0" smtClean="0"/>
              <a:t> in the programming language C/C++</a:t>
            </a:r>
            <a:endParaRPr lang="en-US" sz="1600" dirty="0"/>
          </a:p>
        </p:txBody>
      </p:sp>
    </p:spTree>
    <p:extLst>
      <p:ext uri="{BB962C8B-B14F-4D97-AF65-F5344CB8AC3E}">
        <p14:creationId xmlns:p14="http://schemas.microsoft.com/office/powerpoint/2010/main" val="2734828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Allocating a Class (non-primitive) object</a:t>
            </a:r>
            <a:endParaRPr lang="en-US" dirty="0"/>
          </a:p>
        </p:txBody>
      </p:sp>
      <p:sp>
        <p:nvSpPr>
          <p:cNvPr id="3" name="Content Placeholder 2"/>
          <p:cNvSpPr>
            <a:spLocks noGrp="1"/>
          </p:cNvSpPr>
          <p:nvPr>
            <p:ph idx="1"/>
          </p:nvPr>
        </p:nvSpPr>
        <p:spPr>
          <a:xfrm>
            <a:off x="304800" y="1600200"/>
            <a:ext cx="8610600" cy="4876800"/>
          </a:xfrm>
        </p:spPr>
        <p:txBody>
          <a:bodyPr/>
          <a:lstStyle/>
          <a:p>
            <a:pPr marL="0" indent="0">
              <a:buNone/>
            </a:pPr>
            <a:r>
              <a:rPr lang="en-US" dirty="0" err="1">
                <a:solidFill>
                  <a:srgbClr val="FF0000"/>
                </a:solidFill>
              </a:rPr>
              <a:t>i</a:t>
            </a:r>
            <a:r>
              <a:rPr lang="en-US" dirty="0" err="1" smtClean="0">
                <a:solidFill>
                  <a:srgbClr val="FF0000"/>
                </a:solidFill>
              </a:rPr>
              <a:t>nt</a:t>
            </a:r>
            <a:r>
              <a:rPr lang="en-US" dirty="0" smtClean="0">
                <a:solidFill>
                  <a:srgbClr val="FF0000"/>
                </a:solidFill>
              </a:rPr>
              <a:t> </a:t>
            </a:r>
            <a:r>
              <a:rPr lang="en-US" dirty="0" err="1" smtClean="0">
                <a:solidFill>
                  <a:srgbClr val="FF0000"/>
                </a:solidFill>
              </a:rPr>
              <a:t>i</a:t>
            </a:r>
            <a:r>
              <a:rPr lang="en-US" dirty="0" smtClean="0">
                <a:solidFill>
                  <a:srgbClr val="FF0000"/>
                </a:solidFill>
              </a:rPr>
              <a:t> = 3;    </a:t>
            </a:r>
            <a:r>
              <a:rPr lang="en-US" dirty="0" smtClean="0"/>
              <a:t>// allocates storage for an </a:t>
            </a:r>
            <a:r>
              <a:rPr lang="en-US" dirty="0" err="1" smtClean="0"/>
              <a:t>int</a:t>
            </a:r>
            <a:r>
              <a:rPr lang="en-US" dirty="0" smtClean="0"/>
              <a:t> and assigns it to 3</a:t>
            </a:r>
          </a:p>
          <a:p>
            <a:pPr marL="0" indent="0">
              <a:buNone/>
            </a:pPr>
            <a:r>
              <a:rPr lang="en-US" dirty="0" smtClean="0"/>
              <a:t>                 // </a:t>
            </a:r>
            <a:r>
              <a:rPr lang="en-US" dirty="0" err="1" smtClean="0"/>
              <a:t>i</a:t>
            </a:r>
            <a:r>
              <a:rPr lang="en-US" dirty="0" smtClean="0"/>
              <a:t> can be used to refer to the storage</a:t>
            </a:r>
          </a:p>
          <a:p>
            <a:pPr marL="0" indent="0">
              <a:buNone/>
            </a:pPr>
            <a:endParaRPr lang="en-US" dirty="0"/>
          </a:p>
          <a:p>
            <a:pPr marL="0" indent="0">
              <a:buNone/>
            </a:pPr>
            <a:r>
              <a:rPr lang="en-US" dirty="0" smtClean="0">
                <a:solidFill>
                  <a:srgbClr val="FF0000"/>
                </a:solidFill>
              </a:rPr>
              <a:t>Person p; </a:t>
            </a:r>
            <a:r>
              <a:rPr lang="en-US" dirty="0" smtClean="0"/>
              <a:t>// sets p to be a reference to a Person…</a:t>
            </a:r>
          </a:p>
          <a:p>
            <a:pPr marL="0" indent="0">
              <a:buNone/>
            </a:pPr>
            <a:r>
              <a:rPr lang="en-US" dirty="0"/>
              <a:t> </a:t>
            </a:r>
            <a:r>
              <a:rPr lang="en-US" dirty="0" smtClean="0"/>
              <a:t>                // no storage is allocated</a:t>
            </a:r>
          </a:p>
          <a:p>
            <a:pPr marL="0" indent="0">
              <a:buNone/>
            </a:pPr>
            <a:endParaRPr lang="en-US" dirty="0"/>
          </a:p>
          <a:p>
            <a:pPr marL="0" indent="0">
              <a:buNone/>
            </a:pPr>
            <a:r>
              <a:rPr lang="en-US" dirty="0">
                <a:solidFill>
                  <a:srgbClr val="FF0000"/>
                </a:solidFill>
              </a:rPr>
              <a:t>Person </a:t>
            </a:r>
            <a:r>
              <a:rPr lang="en-US" dirty="0" smtClean="0">
                <a:solidFill>
                  <a:srgbClr val="FF0000"/>
                </a:solidFill>
              </a:rPr>
              <a:t>p = new Person(); </a:t>
            </a:r>
          </a:p>
          <a:p>
            <a:pPr marL="0" indent="0">
              <a:buNone/>
            </a:pPr>
            <a:r>
              <a:rPr lang="en-US" dirty="0">
                <a:solidFill>
                  <a:srgbClr val="FF0000"/>
                </a:solidFill>
              </a:rPr>
              <a:t> </a:t>
            </a:r>
            <a:r>
              <a:rPr lang="en-US" dirty="0" smtClean="0">
                <a:solidFill>
                  <a:srgbClr val="FF0000"/>
                </a:solidFill>
              </a:rPr>
              <a:t>                </a:t>
            </a:r>
            <a:r>
              <a:rPr lang="en-US" dirty="0" smtClean="0"/>
              <a:t>// </a:t>
            </a:r>
            <a:r>
              <a:rPr lang="en-US" dirty="0"/>
              <a:t>sets p to be a reference to a Person…</a:t>
            </a:r>
          </a:p>
          <a:p>
            <a:pPr marL="0" indent="0">
              <a:buNone/>
            </a:pPr>
            <a:r>
              <a:rPr lang="en-US" dirty="0"/>
              <a:t>                 // </a:t>
            </a:r>
            <a:r>
              <a:rPr lang="en-US" dirty="0" smtClean="0"/>
              <a:t>storage </a:t>
            </a:r>
            <a:r>
              <a:rPr lang="en-US" dirty="0"/>
              <a:t>is allocated</a:t>
            </a:r>
          </a:p>
          <a:p>
            <a:pPr marL="0" indent="0">
              <a:buNone/>
            </a:pPr>
            <a:endParaRPr lang="en-US" dirty="0"/>
          </a:p>
        </p:txBody>
      </p:sp>
    </p:spTree>
    <p:extLst>
      <p:ext uri="{BB962C8B-B14F-4D97-AF65-F5344CB8AC3E}">
        <p14:creationId xmlns:p14="http://schemas.microsoft.com/office/powerpoint/2010/main" val="2309382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Changing a data member of an object</a:t>
            </a:r>
            <a:endParaRPr lang="en-US" dirty="0"/>
          </a:p>
        </p:txBody>
      </p:sp>
      <p:sp>
        <p:nvSpPr>
          <p:cNvPr id="3" name="Content Placeholder 2"/>
          <p:cNvSpPr>
            <a:spLocks noGrp="1"/>
          </p:cNvSpPr>
          <p:nvPr>
            <p:ph idx="1"/>
          </p:nvPr>
        </p:nvSpPr>
        <p:spPr>
          <a:xfrm>
            <a:off x="304800" y="1600200"/>
            <a:ext cx="8610600" cy="4876800"/>
          </a:xfrm>
        </p:spPr>
        <p:txBody>
          <a:bodyPr/>
          <a:lstStyle/>
          <a:p>
            <a:pPr marL="0" indent="0">
              <a:buNone/>
            </a:pPr>
            <a:r>
              <a:rPr lang="en-US" dirty="0" smtClean="0"/>
              <a:t>Person p = new Person(); </a:t>
            </a:r>
          </a:p>
          <a:p>
            <a:pPr marL="0" indent="0">
              <a:buNone/>
            </a:pPr>
            <a:r>
              <a:rPr lang="en-US" dirty="0" err="1" smtClean="0">
                <a:solidFill>
                  <a:srgbClr val="FF0000"/>
                </a:solidFill>
              </a:rPr>
              <a:t>p.firstName</a:t>
            </a:r>
            <a:r>
              <a:rPr lang="en-US" dirty="0" smtClean="0">
                <a:solidFill>
                  <a:srgbClr val="FF0000"/>
                </a:solidFill>
              </a:rPr>
              <a:t> = “George”;</a:t>
            </a:r>
          </a:p>
          <a:p>
            <a:pPr marL="0" indent="0">
              <a:buNone/>
            </a:pPr>
            <a:r>
              <a:rPr lang="en-US" dirty="0" err="1" smtClean="0">
                <a:solidFill>
                  <a:srgbClr val="FF0000"/>
                </a:solidFill>
              </a:rPr>
              <a:t>p.lastName</a:t>
            </a:r>
            <a:r>
              <a:rPr lang="en-US" dirty="0" smtClean="0">
                <a:solidFill>
                  <a:srgbClr val="FF0000"/>
                </a:solidFill>
              </a:rPr>
              <a:t> = “Washington”;</a:t>
            </a:r>
          </a:p>
          <a:p>
            <a:pPr marL="0" indent="0">
              <a:buNone/>
            </a:pPr>
            <a:r>
              <a:rPr lang="en-US" dirty="0" err="1" smtClean="0">
                <a:solidFill>
                  <a:srgbClr val="FF0000"/>
                </a:solidFill>
              </a:rPr>
              <a:t>p.age</a:t>
            </a:r>
            <a:r>
              <a:rPr lang="en-US" dirty="0" smtClean="0">
                <a:solidFill>
                  <a:srgbClr val="FF0000"/>
                </a:solidFill>
              </a:rPr>
              <a:t> = 40;</a:t>
            </a:r>
          </a:p>
          <a:p>
            <a:pPr marL="0" indent="0">
              <a:buNone/>
            </a:pPr>
            <a:endParaRPr lang="en-US" dirty="0" smtClean="0"/>
          </a:p>
          <a:p>
            <a:pPr marL="0" indent="0">
              <a:buNone/>
            </a:pPr>
            <a:endParaRPr lang="en-US" dirty="0" smtClean="0">
              <a:solidFill>
                <a:schemeClr val="bg2">
                  <a:lumMod val="50000"/>
                </a:schemeClr>
              </a:solidFill>
            </a:endParaRPr>
          </a:p>
          <a:p>
            <a:pPr marL="0" indent="0">
              <a:buNone/>
            </a:pPr>
            <a:endParaRPr lang="en-US" dirty="0">
              <a:solidFill>
                <a:schemeClr val="bg2">
                  <a:lumMod val="50000"/>
                </a:schemeClr>
              </a:solidFill>
            </a:endParaRPr>
          </a:p>
          <a:p>
            <a:pPr marL="0" indent="0">
              <a:buNone/>
            </a:pPr>
            <a:r>
              <a:rPr lang="en-US" dirty="0" smtClean="0">
                <a:solidFill>
                  <a:schemeClr val="bg2">
                    <a:lumMod val="50000"/>
                  </a:schemeClr>
                </a:solidFill>
              </a:rPr>
              <a:t>Note: allowing data to be accessed so freely, can lead to users corrupting the data. Ex) integers may be assigned where String belong, etc. </a:t>
            </a:r>
            <a:endParaRPr lang="en-US" dirty="0">
              <a:solidFill>
                <a:schemeClr val="bg2">
                  <a:lumMod val="50000"/>
                </a:schemeClr>
              </a:solidFill>
            </a:endParaRPr>
          </a:p>
        </p:txBody>
      </p:sp>
    </p:spTree>
    <p:extLst>
      <p:ext uri="{BB962C8B-B14F-4D97-AF65-F5344CB8AC3E}">
        <p14:creationId xmlns:p14="http://schemas.microsoft.com/office/powerpoint/2010/main" val="2245562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your Class data</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public class Person</a:t>
            </a:r>
            <a:br>
              <a:rPr lang="en-US" dirty="0"/>
            </a:br>
            <a:r>
              <a:rPr lang="en-US" dirty="0" smtClean="0"/>
              <a:t>{</a:t>
            </a:r>
            <a:r>
              <a:rPr lang="en-US" dirty="0"/>
              <a:t/>
            </a:r>
            <a:br>
              <a:rPr lang="en-US" dirty="0"/>
            </a:br>
            <a:r>
              <a:rPr lang="en-US" dirty="0" smtClean="0"/>
              <a:t>	</a:t>
            </a:r>
            <a:r>
              <a:rPr lang="en-US" dirty="0" smtClean="0">
                <a:solidFill>
                  <a:srgbClr val="FF0000"/>
                </a:solidFill>
              </a:rPr>
              <a:t>private</a:t>
            </a:r>
            <a:r>
              <a:rPr lang="en-US" dirty="0" smtClean="0"/>
              <a:t> String </a:t>
            </a:r>
            <a:r>
              <a:rPr lang="en-US" dirty="0" err="1"/>
              <a:t>firstName</a:t>
            </a:r>
            <a:r>
              <a:rPr lang="en-US" dirty="0"/>
              <a:t>;</a:t>
            </a:r>
            <a:br>
              <a:rPr lang="en-US" dirty="0"/>
            </a:br>
            <a:r>
              <a:rPr lang="en-US" dirty="0" smtClean="0"/>
              <a:t>	</a:t>
            </a:r>
            <a:r>
              <a:rPr lang="en-US" dirty="0" smtClean="0">
                <a:solidFill>
                  <a:srgbClr val="FF0000"/>
                </a:solidFill>
              </a:rPr>
              <a:t>private</a:t>
            </a:r>
            <a:r>
              <a:rPr lang="en-US" dirty="0" smtClean="0"/>
              <a:t> String </a:t>
            </a:r>
            <a:r>
              <a:rPr lang="en-US" dirty="0" err="1"/>
              <a:t>lastName</a:t>
            </a:r>
            <a:r>
              <a:rPr lang="en-US" dirty="0" smtClean="0"/>
              <a:t>;</a:t>
            </a:r>
          </a:p>
          <a:p>
            <a:pPr marL="0" indent="0">
              <a:buNone/>
            </a:pPr>
            <a:r>
              <a:rPr lang="en-US" dirty="0"/>
              <a:t>	</a:t>
            </a:r>
            <a:r>
              <a:rPr lang="en-US" dirty="0" smtClean="0">
                <a:solidFill>
                  <a:srgbClr val="FF0000"/>
                </a:solidFill>
              </a:rPr>
              <a:t>private</a:t>
            </a:r>
            <a:r>
              <a:rPr lang="en-US" dirty="0" smtClean="0"/>
              <a:t> </a:t>
            </a:r>
            <a:r>
              <a:rPr lang="en-US" dirty="0" err="1" smtClean="0"/>
              <a:t>int</a:t>
            </a:r>
            <a:r>
              <a:rPr lang="en-US" dirty="0" smtClean="0"/>
              <a:t> </a:t>
            </a:r>
            <a:r>
              <a:rPr lang="en-US" dirty="0"/>
              <a:t>age;</a:t>
            </a:r>
            <a:br>
              <a:rPr lang="en-US" dirty="0"/>
            </a:br>
            <a:r>
              <a:rPr lang="en-US" dirty="0" smtClean="0"/>
              <a:t>}</a:t>
            </a:r>
            <a:r>
              <a:rPr lang="en-US" dirty="0"/>
              <a:t/>
            </a:r>
            <a:br>
              <a:rPr lang="en-US" dirty="0"/>
            </a:br>
            <a:endParaRPr lang="en-US" dirty="0" smtClean="0"/>
          </a:p>
          <a:p>
            <a:pPr marL="0" indent="0">
              <a:buNone/>
            </a:pPr>
            <a:r>
              <a:rPr lang="en-US" dirty="0" smtClean="0">
                <a:solidFill>
                  <a:schemeClr val="bg2">
                    <a:lumMod val="50000"/>
                  </a:schemeClr>
                </a:solidFill>
              </a:rPr>
              <a:t>Note:</a:t>
            </a:r>
          </a:p>
          <a:p>
            <a:pPr marL="0" indent="0">
              <a:buNone/>
            </a:pPr>
            <a:endParaRPr lang="en-US" dirty="0" smtClean="0"/>
          </a:p>
          <a:p>
            <a:pPr marL="0" indent="0">
              <a:buNone/>
            </a:pPr>
            <a:r>
              <a:rPr lang="en-US" dirty="0" smtClean="0"/>
              <a:t>Person </a:t>
            </a:r>
            <a:r>
              <a:rPr lang="en-US" dirty="0"/>
              <a:t>p = new Person(); </a:t>
            </a:r>
          </a:p>
          <a:p>
            <a:pPr marL="0" indent="0">
              <a:buNone/>
            </a:pPr>
            <a:r>
              <a:rPr lang="en-US" dirty="0" err="1" smtClean="0">
                <a:solidFill>
                  <a:srgbClr val="FF0000"/>
                </a:solidFill>
              </a:rPr>
              <a:t>p.age</a:t>
            </a:r>
            <a:r>
              <a:rPr lang="en-US" dirty="0" smtClean="0">
                <a:solidFill>
                  <a:srgbClr val="FF0000"/>
                </a:solidFill>
              </a:rPr>
              <a:t> = 40;   // will cause an error because age is private</a:t>
            </a:r>
            <a:endParaRPr lang="en-US" dirty="0">
              <a:solidFill>
                <a:srgbClr val="FF0000"/>
              </a:solidFill>
            </a:endParaRPr>
          </a:p>
          <a:p>
            <a:pPr marL="0" indent="0">
              <a:buNone/>
            </a:pPr>
            <a:endParaRPr lang="en-US" dirty="0" smtClean="0"/>
          </a:p>
          <a:p>
            <a:pPr marL="0" indent="0">
              <a:buNone/>
            </a:pPr>
            <a:r>
              <a:rPr lang="en-US" dirty="0"/>
              <a:t/>
            </a:r>
            <a:br>
              <a:rPr lang="en-US" dirty="0"/>
            </a:br>
            <a:endParaRPr lang="en-US" dirty="0"/>
          </a:p>
        </p:txBody>
      </p:sp>
    </p:spTree>
    <p:extLst>
      <p:ext uri="{BB962C8B-B14F-4D97-AF65-F5344CB8AC3E}">
        <p14:creationId xmlns:p14="http://schemas.microsoft.com/office/powerpoint/2010/main" val="1684909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Method setting Private data</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public class Person</a:t>
            </a:r>
            <a:br>
              <a:rPr lang="en-US" dirty="0"/>
            </a:br>
            <a:r>
              <a:rPr lang="en-US" dirty="0" smtClean="0"/>
              <a:t>{</a:t>
            </a:r>
            <a:r>
              <a:rPr lang="en-US" dirty="0"/>
              <a:t/>
            </a:r>
            <a:br>
              <a:rPr lang="en-US" dirty="0"/>
            </a:br>
            <a:r>
              <a:rPr lang="en-US" dirty="0" smtClean="0"/>
              <a:t>	private String </a:t>
            </a:r>
            <a:r>
              <a:rPr lang="en-US" dirty="0" err="1"/>
              <a:t>firstName</a:t>
            </a:r>
            <a:r>
              <a:rPr lang="en-US" dirty="0"/>
              <a:t>;</a:t>
            </a:r>
            <a:br>
              <a:rPr lang="en-US" dirty="0"/>
            </a:br>
            <a:r>
              <a:rPr lang="en-US" dirty="0" smtClean="0"/>
              <a:t>	private String </a:t>
            </a:r>
            <a:r>
              <a:rPr lang="en-US" dirty="0" err="1"/>
              <a:t>lastName</a:t>
            </a:r>
            <a:r>
              <a:rPr lang="en-US" dirty="0" smtClean="0"/>
              <a:t>;</a:t>
            </a:r>
          </a:p>
          <a:p>
            <a:pPr marL="0" indent="0">
              <a:buNone/>
            </a:pPr>
            <a:r>
              <a:rPr lang="en-US" dirty="0"/>
              <a:t>	</a:t>
            </a:r>
            <a:r>
              <a:rPr lang="en-US" dirty="0" smtClean="0"/>
              <a:t>private </a:t>
            </a:r>
            <a:r>
              <a:rPr lang="en-US" dirty="0" err="1" smtClean="0"/>
              <a:t>int</a:t>
            </a:r>
            <a:r>
              <a:rPr lang="en-US" dirty="0" smtClean="0"/>
              <a:t> </a:t>
            </a:r>
            <a:r>
              <a:rPr lang="en-US" dirty="0"/>
              <a:t>age</a:t>
            </a:r>
            <a:r>
              <a:rPr lang="en-US" dirty="0" smtClean="0"/>
              <a:t>;</a:t>
            </a:r>
          </a:p>
          <a:p>
            <a:pPr marL="0" indent="0">
              <a:buNone/>
            </a:pPr>
            <a:r>
              <a:rPr lang="en-US" dirty="0" smtClean="0"/>
              <a:t>	</a:t>
            </a:r>
            <a:r>
              <a:rPr lang="en-US" dirty="0" smtClean="0">
                <a:solidFill>
                  <a:srgbClr val="FF0000"/>
                </a:solidFill>
              </a:rPr>
              <a:t>public void </a:t>
            </a:r>
            <a:r>
              <a:rPr lang="en-US" dirty="0" err="1" smtClean="0">
                <a:solidFill>
                  <a:srgbClr val="FF0000"/>
                </a:solidFill>
              </a:rPr>
              <a:t>setAge</a:t>
            </a:r>
            <a:r>
              <a:rPr lang="en-US" dirty="0" smtClean="0">
                <a:solidFill>
                  <a:srgbClr val="FF0000"/>
                </a:solidFill>
              </a:rPr>
              <a:t>(</a:t>
            </a:r>
            <a:r>
              <a:rPr lang="en-US" dirty="0" err="1" smtClean="0">
                <a:solidFill>
                  <a:srgbClr val="FF0000"/>
                </a:solidFill>
              </a:rPr>
              <a:t>int</a:t>
            </a:r>
            <a:r>
              <a:rPr lang="en-US" dirty="0" smtClean="0">
                <a:solidFill>
                  <a:srgbClr val="FF0000"/>
                </a:solidFill>
              </a:rPr>
              <a:t> a) { age = a; }</a:t>
            </a:r>
            <a:r>
              <a:rPr lang="en-US" dirty="0"/>
              <a:t/>
            </a:r>
            <a:br>
              <a:rPr lang="en-US" dirty="0"/>
            </a:br>
            <a:r>
              <a:rPr lang="en-US" dirty="0" smtClean="0"/>
              <a:t>}</a:t>
            </a:r>
          </a:p>
          <a:p>
            <a:pPr marL="0" indent="0">
              <a:buNone/>
            </a:pPr>
            <a:endParaRPr lang="en-US" dirty="0"/>
          </a:p>
          <a:p>
            <a:pPr marL="0" indent="0">
              <a:buNone/>
            </a:pPr>
            <a:r>
              <a:rPr lang="en-US" dirty="0" smtClean="0">
                <a:solidFill>
                  <a:schemeClr val="bg2">
                    <a:lumMod val="50000"/>
                  </a:schemeClr>
                </a:solidFill>
              </a:rPr>
              <a:t>Note:</a:t>
            </a:r>
          </a:p>
          <a:p>
            <a:pPr marL="0" indent="0">
              <a:buNone/>
            </a:pPr>
            <a:r>
              <a:rPr lang="en-US" dirty="0"/>
              <a:t/>
            </a:r>
            <a:br>
              <a:rPr lang="en-US" dirty="0"/>
            </a:br>
            <a:r>
              <a:rPr lang="en-US" dirty="0"/>
              <a:t>Person p = new Person(); </a:t>
            </a:r>
          </a:p>
          <a:p>
            <a:pPr marL="0" indent="0">
              <a:buNone/>
            </a:pPr>
            <a:r>
              <a:rPr lang="en-US" dirty="0" err="1" smtClean="0">
                <a:solidFill>
                  <a:srgbClr val="FF0000"/>
                </a:solidFill>
              </a:rPr>
              <a:t>p.setAge</a:t>
            </a:r>
            <a:r>
              <a:rPr lang="en-US" dirty="0" smtClean="0">
                <a:solidFill>
                  <a:srgbClr val="FF0000"/>
                </a:solidFill>
              </a:rPr>
              <a:t>(40);   </a:t>
            </a:r>
            <a:r>
              <a:rPr lang="en-US" dirty="0">
                <a:solidFill>
                  <a:srgbClr val="FF0000"/>
                </a:solidFill>
              </a:rPr>
              <a:t>// </a:t>
            </a:r>
            <a:r>
              <a:rPr lang="en-US" dirty="0" smtClean="0">
                <a:solidFill>
                  <a:srgbClr val="FF0000"/>
                </a:solidFill>
              </a:rPr>
              <a:t>will set the age to 40</a:t>
            </a:r>
            <a:endParaRPr lang="en-US" dirty="0">
              <a:solidFill>
                <a:srgbClr val="FF0000"/>
              </a:solidFill>
            </a:endParaRPr>
          </a:p>
          <a:p>
            <a:pPr marL="0" indent="0">
              <a:buNone/>
            </a:pPr>
            <a:endParaRPr lang="en-US" dirty="0" smtClean="0"/>
          </a:p>
        </p:txBody>
      </p:sp>
    </p:spTree>
    <p:extLst>
      <p:ext uri="{BB962C8B-B14F-4D97-AF65-F5344CB8AC3E}">
        <p14:creationId xmlns:p14="http://schemas.microsoft.com/office/powerpoint/2010/main" val="3637392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Constructor Method </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public class Person</a:t>
            </a:r>
            <a:br>
              <a:rPr lang="en-US" dirty="0"/>
            </a:br>
            <a:r>
              <a:rPr lang="en-US" dirty="0" smtClean="0"/>
              <a:t>{</a:t>
            </a:r>
            <a:r>
              <a:rPr lang="en-US" dirty="0"/>
              <a:t/>
            </a:r>
            <a:br>
              <a:rPr lang="en-US" dirty="0"/>
            </a:br>
            <a:r>
              <a:rPr lang="en-US" dirty="0" smtClean="0"/>
              <a:t>	private String </a:t>
            </a:r>
            <a:r>
              <a:rPr lang="en-US" dirty="0" err="1"/>
              <a:t>firstName</a:t>
            </a:r>
            <a:r>
              <a:rPr lang="en-US" dirty="0"/>
              <a:t>;</a:t>
            </a:r>
            <a:br>
              <a:rPr lang="en-US" dirty="0"/>
            </a:br>
            <a:r>
              <a:rPr lang="en-US" dirty="0" smtClean="0"/>
              <a:t>	private String </a:t>
            </a:r>
            <a:r>
              <a:rPr lang="en-US" dirty="0" err="1"/>
              <a:t>lastName</a:t>
            </a:r>
            <a:r>
              <a:rPr lang="en-US" dirty="0" smtClean="0"/>
              <a:t>;</a:t>
            </a:r>
          </a:p>
          <a:p>
            <a:pPr marL="0" indent="0">
              <a:buNone/>
            </a:pPr>
            <a:r>
              <a:rPr lang="en-US" dirty="0"/>
              <a:t>	</a:t>
            </a:r>
            <a:r>
              <a:rPr lang="en-US" dirty="0" smtClean="0"/>
              <a:t>private </a:t>
            </a:r>
            <a:r>
              <a:rPr lang="en-US" dirty="0" err="1" smtClean="0"/>
              <a:t>int</a:t>
            </a:r>
            <a:r>
              <a:rPr lang="en-US" dirty="0" smtClean="0"/>
              <a:t> </a:t>
            </a:r>
            <a:r>
              <a:rPr lang="en-US" dirty="0"/>
              <a:t>age</a:t>
            </a:r>
            <a:r>
              <a:rPr lang="en-US" dirty="0" smtClean="0"/>
              <a:t>;</a:t>
            </a:r>
          </a:p>
          <a:p>
            <a:pPr marL="0" indent="0">
              <a:buNone/>
            </a:pPr>
            <a:r>
              <a:rPr lang="en-US" dirty="0" smtClean="0">
                <a:solidFill>
                  <a:srgbClr val="FF0000"/>
                </a:solidFill>
              </a:rPr>
              <a:t>	public Person(String f, String l, </a:t>
            </a:r>
            <a:r>
              <a:rPr lang="en-US" dirty="0" err="1" smtClean="0">
                <a:solidFill>
                  <a:srgbClr val="FF0000"/>
                </a:solidFill>
              </a:rPr>
              <a:t>int</a:t>
            </a:r>
            <a:r>
              <a:rPr lang="en-US" dirty="0" smtClean="0">
                <a:solidFill>
                  <a:srgbClr val="FF0000"/>
                </a:solidFill>
              </a:rPr>
              <a:t> a) </a:t>
            </a:r>
          </a:p>
          <a:p>
            <a:pPr marL="0" indent="0">
              <a:buNone/>
            </a:pPr>
            <a:r>
              <a:rPr lang="en-US" dirty="0">
                <a:solidFill>
                  <a:srgbClr val="FF0000"/>
                </a:solidFill>
              </a:rPr>
              <a:t>	</a:t>
            </a:r>
            <a:r>
              <a:rPr lang="en-US" dirty="0" smtClean="0">
                <a:solidFill>
                  <a:srgbClr val="FF0000"/>
                </a:solidFill>
              </a:rPr>
              <a:t>{</a:t>
            </a:r>
          </a:p>
          <a:p>
            <a:pPr marL="0" indent="0">
              <a:buNone/>
            </a:pPr>
            <a:r>
              <a:rPr lang="en-US" dirty="0">
                <a:solidFill>
                  <a:srgbClr val="FF0000"/>
                </a:solidFill>
              </a:rPr>
              <a:t>	</a:t>
            </a:r>
            <a:r>
              <a:rPr lang="en-US" dirty="0" smtClean="0">
                <a:solidFill>
                  <a:srgbClr val="FF0000"/>
                </a:solidFill>
              </a:rPr>
              <a:t>	</a:t>
            </a:r>
            <a:r>
              <a:rPr lang="en-US" dirty="0" err="1" smtClean="0">
                <a:solidFill>
                  <a:srgbClr val="FF0000"/>
                </a:solidFill>
              </a:rPr>
              <a:t>firstName</a:t>
            </a:r>
            <a:r>
              <a:rPr lang="en-US" dirty="0" smtClean="0">
                <a:solidFill>
                  <a:srgbClr val="FF0000"/>
                </a:solidFill>
              </a:rPr>
              <a:t> = f;</a:t>
            </a:r>
          </a:p>
          <a:p>
            <a:pPr marL="0" indent="0">
              <a:buNone/>
            </a:pPr>
            <a:r>
              <a:rPr lang="en-US" dirty="0">
                <a:solidFill>
                  <a:srgbClr val="FF0000"/>
                </a:solidFill>
              </a:rPr>
              <a:t>	</a:t>
            </a:r>
            <a:r>
              <a:rPr lang="en-US" dirty="0" smtClean="0">
                <a:solidFill>
                  <a:srgbClr val="FF0000"/>
                </a:solidFill>
              </a:rPr>
              <a:t>	</a:t>
            </a:r>
            <a:r>
              <a:rPr lang="en-US" dirty="0" err="1" smtClean="0">
                <a:solidFill>
                  <a:srgbClr val="FF0000"/>
                </a:solidFill>
              </a:rPr>
              <a:t>lastName</a:t>
            </a:r>
            <a:r>
              <a:rPr lang="en-US" dirty="0" smtClean="0">
                <a:solidFill>
                  <a:srgbClr val="FF0000"/>
                </a:solidFill>
              </a:rPr>
              <a:t> = l; </a:t>
            </a:r>
          </a:p>
          <a:p>
            <a:pPr marL="0" indent="0">
              <a:buNone/>
            </a:pPr>
            <a:r>
              <a:rPr lang="en-US" dirty="0">
                <a:solidFill>
                  <a:srgbClr val="FF0000"/>
                </a:solidFill>
              </a:rPr>
              <a:t>	</a:t>
            </a:r>
            <a:r>
              <a:rPr lang="en-US" dirty="0" smtClean="0">
                <a:solidFill>
                  <a:srgbClr val="FF0000"/>
                </a:solidFill>
              </a:rPr>
              <a:t>	age </a:t>
            </a:r>
            <a:r>
              <a:rPr lang="en-US" dirty="0">
                <a:solidFill>
                  <a:srgbClr val="FF0000"/>
                </a:solidFill>
              </a:rPr>
              <a:t>= a; </a:t>
            </a:r>
            <a:endParaRPr lang="en-US" dirty="0" smtClean="0">
              <a:solidFill>
                <a:srgbClr val="FF0000"/>
              </a:solidFill>
            </a:endParaRPr>
          </a:p>
          <a:p>
            <a:pPr marL="0" indent="0">
              <a:buNone/>
            </a:pPr>
            <a:r>
              <a:rPr lang="en-US" dirty="0">
                <a:solidFill>
                  <a:srgbClr val="FF0000"/>
                </a:solidFill>
              </a:rPr>
              <a:t>	</a:t>
            </a:r>
            <a:r>
              <a:rPr lang="en-US" dirty="0" smtClean="0">
                <a:solidFill>
                  <a:srgbClr val="FF0000"/>
                </a:solidFill>
              </a:rPr>
              <a:t>}</a:t>
            </a:r>
          </a:p>
          <a:p>
            <a:pPr marL="0" indent="0">
              <a:buNone/>
            </a:pPr>
            <a:r>
              <a:rPr lang="en-US" dirty="0" smtClean="0"/>
              <a:t>	public </a:t>
            </a:r>
            <a:r>
              <a:rPr lang="en-US" dirty="0" err="1" smtClean="0"/>
              <a:t>setAge</a:t>
            </a:r>
            <a:r>
              <a:rPr lang="en-US" dirty="0" smtClean="0"/>
              <a:t>(</a:t>
            </a:r>
            <a:r>
              <a:rPr lang="en-US" dirty="0" err="1" smtClean="0"/>
              <a:t>int</a:t>
            </a:r>
            <a:r>
              <a:rPr lang="en-US" dirty="0" smtClean="0"/>
              <a:t> a) { age = a; }</a:t>
            </a:r>
            <a:r>
              <a:rPr lang="en-US" dirty="0"/>
              <a:t/>
            </a:r>
            <a:br>
              <a:rPr lang="en-US" dirty="0"/>
            </a:br>
            <a:r>
              <a:rPr lang="en-US" dirty="0" smtClean="0"/>
              <a:t>}</a:t>
            </a:r>
          </a:p>
          <a:p>
            <a:pPr marL="0" indent="0">
              <a:buNone/>
            </a:pPr>
            <a:r>
              <a:rPr lang="en-US" dirty="0"/>
              <a:t/>
            </a:r>
            <a:br>
              <a:rPr lang="en-US" dirty="0"/>
            </a:br>
            <a:r>
              <a:rPr lang="en-US" dirty="0" smtClean="0"/>
              <a:t>Person p = new Person</a:t>
            </a:r>
            <a:r>
              <a:rPr lang="en-US" dirty="0" smtClean="0">
                <a:solidFill>
                  <a:srgbClr val="FF0000"/>
                </a:solidFill>
              </a:rPr>
              <a:t>(“George”, “Washington” , 40)</a:t>
            </a:r>
            <a:r>
              <a:rPr lang="en-US" dirty="0" smtClean="0"/>
              <a:t>;</a:t>
            </a:r>
            <a:r>
              <a:rPr lang="en-US" dirty="0" smtClean="0">
                <a:solidFill>
                  <a:srgbClr val="FF0000"/>
                </a:solidFill>
              </a:rPr>
              <a:t>  </a:t>
            </a:r>
          </a:p>
          <a:p>
            <a:pPr marL="0" indent="0">
              <a:buNone/>
            </a:pPr>
            <a:r>
              <a:rPr lang="en-US" dirty="0" smtClean="0"/>
              <a:t>	//Will create a Person object and initialize all 3 fields </a:t>
            </a:r>
            <a:endParaRPr lang="en-US" dirty="0"/>
          </a:p>
        </p:txBody>
      </p:sp>
    </p:spTree>
    <p:extLst>
      <p:ext uri="{BB962C8B-B14F-4D97-AF65-F5344CB8AC3E}">
        <p14:creationId xmlns:p14="http://schemas.microsoft.com/office/powerpoint/2010/main" val="12464872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292</TotalTime>
  <Words>552</Words>
  <Application>Microsoft Office PowerPoint</Application>
  <PresentationFormat>On-screen Show (4:3)</PresentationFormat>
  <Paragraphs>136</Paragraphs>
  <Slides>15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Clarity</vt:lpstr>
      <vt:lpstr>Classes in Java</vt:lpstr>
      <vt:lpstr>Primitive types in Java</vt:lpstr>
      <vt:lpstr>Class (simple example)</vt:lpstr>
      <vt:lpstr>User Defined Type (non-primitive)</vt:lpstr>
      <vt:lpstr>Allocating a Class (non-primitive) object</vt:lpstr>
      <vt:lpstr>Changing a data member of an object</vt:lpstr>
      <vt:lpstr>Protecting your Class data</vt:lpstr>
      <vt:lpstr>Public Method setting Private data</vt:lpstr>
      <vt:lpstr>Constructor Method </vt:lpstr>
      <vt:lpstr>Static (Class) Variables</vt:lpstr>
      <vt:lpstr>Static (Class) Variables</vt:lpstr>
      <vt:lpstr>Variables related to Classes in Java</vt:lpstr>
      <vt:lpstr>Private Statics / Public Access Methods</vt:lpstr>
      <vt:lpstr>Classes composed of Classes</vt:lpstr>
      <vt:lpstr>Hello World in Java (revisited)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Inheritance in C++</dc:title>
  <dc:creator>Byrne, William</dc:creator>
  <cp:lastModifiedBy>Byrne, William</cp:lastModifiedBy>
  <cp:revision>31</cp:revision>
  <dcterms:created xsi:type="dcterms:W3CDTF">2006-08-16T00:00:00Z</dcterms:created>
  <dcterms:modified xsi:type="dcterms:W3CDTF">2015-02-23T17:45:31Z</dcterms:modified>
</cp:coreProperties>
</file>