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  <p:sldId id="264" r:id="rId10"/>
    <p:sldId id="266" r:id="rId11"/>
    <p:sldId id="267" r:id="rId12"/>
    <p:sldId id="265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inheritance in Java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667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61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Composition </a:t>
            </a:r>
            <a:br>
              <a:rPr lang="en-US" dirty="0" smtClean="0"/>
            </a:br>
            <a:r>
              <a:rPr lang="en-US" dirty="0" smtClean="0"/>
              <a:t>(class contains objects of other classes)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smtClean="0"/>
              <a:t>Fraction </a:t>
            </a:r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smtClean="0"/>
              <a:t>    public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num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</a:t>
            </a:r>
            <a:r>
              <a:rPr lang="en-US" dirty="0" err="1" smtClean="0"/>
              <a:t>int</a:t>
            </a:r>
            <a:r>
              <a:rPr lang="en-US" dirty="0" smtClean="0"/>
              <a:t> den;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Fraction() { </a:t>
            </a:r>
            <a:r>
              <a:rPr lang="en-US" dirty="0" err="1" smtClean="0"/>
              <a:t>num</a:t>
            </a:r>
            <a:r>
              <a:rPr lang="en-US" dirty="0" smtClean="0"/>
              <a:t> = 0; den = 1; }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smtClean="0"/>
              <a:t>Real 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integerPart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Fraction </a:t>
            </a:r>
            <a:r>
              <a:rPr lang="en-US" dirty="0" err="1" smtClean="0"/>
              <a:t>fractionPart</a:t>
            </a:r>
            <a:r>
              <a:rPr lang="en-US" dirty="0" smtClean="0"/>
              <a:t> = new Fraction();</a:t>
            </a:r>
          </a:p>
          <a:p>
            <a:pPr marL="0" indent="0">
              <a:buNone/>
            </a:pPr>
            <a:r>
              <a:rPr lang="en-US" dirty="0" smtClean="0"/>
              <a:t>     Real() </a:t>
            </a:r>
            <a:r>
              <a:rPr lang="en-US" dirty="0"/>
              <a:t>{ </a:t>
            </a:r>
            <a:r>
              <a:rPr lang="en-US" dirty="0" err="1" smtClean="0"/>
              <a:t>integerPart</a:t>
            </a:r>
            <a:r>
              <a:rPr lang="en-US" dirty="0" smtClean="0"/>
              <a:t> = 0; </a:t>
            </a:r>
            <a:r>
              <a:rPr lang="en-US" dirty="0"/>
              <a:t>}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Derived r = new Real();</a:t>
            </a:r>
          </a:p>
        </p:txBody>
      </p:sp>
    </p:spTree>
    <p:extLst>
      <p:ext uri="{BB962C8B-B14F-4D97-AF65-F5344CB8AC3E}">
        <p14:creationId xmlns:p14="http://schemas.microsoft.com/office/powerpoint/2010/main" val="2066955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Order of constructor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class A 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A() { </a:t>
            </a:r>
            <a:r>
              <a:rPr lang="en-US" dirty="0" err="1"/>
              <a:t>System.out.print</a:t>
            </a:r>
            <a:r>
              <a:rPr lang="en-US" dirty="0"/>
              <a:t>("A");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class B extends A 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A </a:t>
            </a:r>
            <a:r>
              <a:rPr lang="en-US" dirty="0" err="1"/>
              <a:t>a</a:t>
            </a:r>
            <a:r>
              <a:rPr lang="en-US" dirty="0"/>
              <a:t> = new A();</a:t>
            </a:r>
          </a:p>
          <a:p>
            <a:pPr marL="0" indent="0">
              <a:buNone/>
            </a:pPr>
            <a:r>
              <a:rPr lang="en-US" dirty="0"/>
              <a:t>    B() { </a:t>
            </a:r>
            <a:r>
              <a:rPr lang="en-US" dirty="0" err="1"/>
              <a:t>System.out.print</a:t>
            </a:r>
            <a:r>
              <a:rPr lang="en-US" dirty="0"/>
              <a:t>("B"); } 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class C extends B 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B </a:t>
            </a:r>
            <a:r>
              <a:rPr lang="en-US" dirty="0" err="1"/>
              <a:t>b</a:t>
            </a:r>
            <a:r>
              <a:rPr lang="en-US" dirty="0"/>
              <a:t> = new B();</a:t>
            </a:r>
          </a:p>
          <a:p>
            <a:pPr marL="0" indent="0">
              <a:buNone/>
            </a:pPr>
            <a:r>
              <a:rPr lang="en-US" dirty="0"/>
              <a:t>    C() { </a:t>
            </a:r>
            <a:r>
              <a:rPr lang="en-US" dirty="0" err="1"/>
              <a:t>System.out.print</a:t>
            </a:r>
            <a:r>
              <a:rPr lang="en-US" dirty="0"/>
              <a:t>("C"); } 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 </a:t>
            </a:r>
            <a:r>
              <a:rPr lang="en-US" dirty="0" err="1" smtClean="0"/>
              <a:t>c</a:t>
            </a:r>
            <a:r>
              <a:rPr lang="en-US" dirty="0" smtClean="0"/>
              <a:t> = new C();  </a:t>
            </a:r>
            <a:r>
              <a:rPr lang="en-US" dirty="0"/>
              <a:t>// outputs AABAABC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85780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A class that has at least one abstract method.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An abstract method is a method that is declared with only its signature.  It has no implementation (body).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Since it has at least one abstract method, an abstract </a:t>
            </a:r>
            <a:r>
              <a:rPr lang="en-US" sz="1800" smtClean="0"/>
              <a:t>class </a:t>
            </a:r>
            <a:r>
              <a:rPr lang="en-US" sz="1800" smtClean="0"/>
              <a:t>can not </a:t>
            </a:r>
            <a:r>
              <a:rPr lang="en-US" sz="1800" dirty="0" smtClean="0"/>
              <a:t>be instantiated 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Classes and methods are declared to be abstract by means of the </a:t>
            </a:r>
            <a:r>
              <a:rPr lang="en-US" sz="1800" dirty="0" smtClean="0">
                <a:solidFill>
                  <a:srgbClr val="FF0000"/>
                </a:solidFill>
              </a:rPr>
              <a:t>abstract </a:t>
            </a:r>
            <a:r>
              <a:rPr lang="en-US" sz="1800" dirty="0" smtClean="0"/>
              <a:t>modifier.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58906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Class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public </a:t>
            </a:r>
            <a:r>
              <a:rPr lang="en-US" sz="1800" dirty="0">
                <a:solidFill>
                  <a:srgbClr val="FF0000"/>
                </a:solidFill>
              </a:rPr>
              <a:t>abstract</a:t>
            </a:r>
            <a:r>
              <a:rPr lang="en-US" sz="1800" dirty="0"/>
              <a:t> class Electronics </a:t>
            </a:r>
          </a:p>
          <a:p>
            <a:pPr marL="0" indent="0">
              <a:buNone/>
            </a:pPr>
            <a:r>
              <a:rPr lang="en-US" sz="1800" dirty="0"/>
              <a:t>{</a:t>
            </a:r>
          </a:p>
          <a:p>
            <a:pPr marL="0" indent="0">
              <a:buNone/>
            </a:pPr>
            <a:r>
              <a:rPr lang="en-US" sz="1800" dirty="0"/>
              <a:t>    static 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serialNumberCounter</a:t>
            </a:r>
            <a:r>
              <a:rPr lang="en-US" sz="1800" dirty="0"/>
              <a:t> = 1000; // start all serial numbers at 1001</a:t>
            </a:r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serialNumber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    Electronics()      </a:t>
            </a:r>
          </a:p>
          <a:p>
            <a:pPr marL="0" indent="0">
              <a:buNone/>
            </a:pPr>
            <a:r>
              <a:rPr lang="en-US" sz="1800" dirty="0"/>
              <a:t>    { </a:t>
            </a:r>
          </a:p>
          <a:p>
            <a:pPr marL="0" indent="0">
              <a:buNone/>
            </a:pPr>
            <a:r>
              <a:rPr lang="en-US" sz="1800" dirty="0"/>
              <a:t>        </a:t>
            </a:r>
            <a:r>
              <a:rPr lang="en-US" sz="1800" dirty="0" err="1"/>
              <a:t>serialNumber</a:t>
            </a:r>
            <a:r>
              <a:rPr lang="en-US" sz="1800" dirty="0"/>
              <a:t> = ++</a:t>
            </a:r>
            <a:r>
              <a:rPr lang="en-US" sz="1800" dirty="0" err="1"/>
              <a:t>serialNumberCounter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        </a:t>
            </a:r>
            <a:r>
              <a:rPr lang="en-US" sz="1800" dirty="0" err="1"/>
              <a:t>System.out.println</a:t>
            </a:r>
            <a:r>
              <a:rPr lang="en-US" sz="1800" dirty="0"/>
              <a:t>("Electronics Constructor Electronic "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+ </a:t>
            </a:r>
            <a:r>
              <a:rPr lang="en-US" sz="1800" dirty="0" err="1"/>
              <a:t>serialNumber</a:t>
            </a:r>
            <a:r>
              <a:rPr lang="en-US" sz="1800" dirty="0"/>
              <a:t> + " created");</a:t>
            </a:r>
          </a:p>
          <a:p>
            <a:pPr marL="0" indent="0">
              <a:buNone/>
            </a:pPr>
            <a:r>
              <a:rPr lang="en-US" sz="1800" dirty="0"/>
              <a:t>              </a:t>
            </a:r>
          </a:p>
          <a:p>
            <a:pPr marL="0" indent="0">
              <a:buNone/>
            </a:pPr>
            <a:r>
              <a:rPr lang="en-US" sz="1800" dirty="0"/>
              <a:t>    }</a:t>
            </a:r>
          </a:p>
          <a:p>
            <a:pPr marL="0" indent="0">
              <a:buNone/>
            </a:pPr>
            <a:r>
              <a:rPr lang="en-US" sz="1800" dirty="0"/>
              <a:t>    void </a:t>
            </a:r>
            <a:r>
              <a:rPr lang="en-US" sz="1800" dirty="0" err="1"/>
              <a:t>printSerialNumber</a:t>
            </a:r>
            <a:r>
              <a:rPr lang="en-US" sz="1800" dirty="0"/>
              <a:t>() { </a:t>
            </a:r>
            <a:r>
              <a:rPr lang="en-US" sz="1800" dirty="0" err="1"/>
              <a:t>System.out.println</a:t>
            </a:r>
            <a:r>
              <a:rPr lang="en-US" sz="1800" dirty="0"/>
              <a:t>("Serial Number: "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      + </a:t>
            </a:r>
            <a:r>
              <a:rPr lang="en-US" sz="1800" dirty="0" err="1"/>
              <a:t>serialNumber</a:t>
            </a:r>
            <a:r>
              <a:rPr lang="en-US" sz="1800" dirty="0"/>
              <a:t>); }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49777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technique of creating a new class from an existing class by adding more functionality to it. </a:t>
            </a:r>
          </a:p>
          <a:p>
            <a:r>
              <a:rPr lang="en-US" dirty="0" smtClean="0"/>
              <a:t>The new class (derived) inherits all the functionality from the existing (base) class.</a:t>
            </a:r>
          </a:p>
          <a:p>
            <a:r>
              <a:rPr lang="en-US" dirty="0" smtClean="0"/>
              <a:t>The derived class is made more specific by adding functionality (data and methods)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ublic class Base { stuff }</a:t>
            </a:r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ublic class Derived </a:t>
            </a:r>
            <a:r>
              <a:rPr lang="en-US" dirty="0" smtClean="0">
                <a:solidFill>
                  <a:srgbClr val="FF0000"/>
                </a:solidFill>
              </a:rPr>
              <a:t>extends</a:t>
            </a:r>
            <a:r>
              <a:rPr lang="en-US" dirty="0" smtClean="0"/>
              <a:t> Base { more stuff }</a:t>
            </a:r>
          </a:p>
        </p:txBody>
      </p:sp>
    </p:spTree>
    <p:extLst>
      <p:ext uri="{BB962C8B-B14F-4D97-AF65-F5344CB8AC3E}">
        <p14:creationId xmlns:p14="http://schemas.microsoft.com/office/powerpoint/2010/main" val="1196818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Constructors – </a:t>
            </a:r>
            <a:br>
              <a:rPr lang="en-US" dirty="0" smtClean="0"/>
            </a:br>
            <a:r>
              <a:rPr lang="en-US" dirty="0" smtClean="0"/>
              <a:t>calling specific base 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public class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Base() { </a:t>
            </a:r>
            <a:r>
              <a:rPr lang="en-US" dirty="0" err="1" smtClean="0"/>
              <a:t>system.out.print</a:t>
            </a:r>
            <a:r>
              <a:rPr lang="en-US" dirty="0" smtClean="0"/>
              <a:t>(“ Base - ”);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public </a:t>
            </a:r>
            <a:r>
              <a:rPr lang="en-US" dirty="0" smtClean="0"/>
              <a:t>Base(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/>
              <a:t>{ </a:t>
            </a:r>
            <a:r>
              <a:rPr lang="en-US" dirty="0" err="1" smtClean="0"/>
              <a:t>system.out.print</a:t>
            </a:r>
            <a:r>
              <a:rPr lang="en-US" dirty="0" smtClean="0"/>
              <a:t>(“ Base </a:t>
            </a:r>
            <a:r>
              <a:rPr lang="en-US" dirty="0" err="1" smtClean="0"/>
              <a:t>int</a:t>
            </a:r>
            <a:r>
              <a:rPr lang="en-US" dirty="0" smtClean="0"/>
              <a:t> - ”); </a:t>
            </a: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public class Derived </a:t>
            </a:r>
            <a:r>
              <a:rPr lang="en-US" dirty="0">
                <a:solidFill>
                  <a:srgbClr val="FF0000"/>
                </a:solidFill>
              </a:rPr>
              <a:t>extends</a:t>
            </a:r>
            <a:r>
              <a:rPr lang="en-US" dirty="0"/>
              <a:t>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public Derived()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{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super(4);    </a:t>
            </a:r>
            <a:r>
              <a:rPr lang="en-US" dirty="0" smtClean="0">
                <a:solidFill>
                  <a:srgbClr val="C00000"/>
                </a:solidFill>
              </a:rPr>
              <a:t>// calls Base(</a:t>
            </a:r>
            <a:r>
              <a:rPr lang="en-US" dirty="0" err="1" smtClean="0">
                <a:solidFill>
                  <a:srgbClr val="C00000"/>
                </a:solidFill>
              </a:rPr>
              <a:t>int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i</a:t>
            </a:r>
            <a:r>
              <a:rPr lang="en-US" dirty="0" smtClean="0">
                <a:solidFill>
                  <a:srgbClr val="C00000"/>
                </a:solidFill>
              </a:rPr>
              <a:t>) and therefore not Base() constructor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system.out.print</a:t>
            </a:r>
            <a:r>
              <a:rPr lang="en-US" dirty="0" smtClean="0"/>
              <a:t>(“ Derived ”);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Derived d = new Derived();</a:t>
            </a:r>
          </a:p>
          <a:p>
            <a:pPr marL="0" indent="0">
              <a:buNone/>
            </a:pPr>
            <a:r>
              <a:rPr lang="en-US" dirty="0" smtClean="0"/>
              <a:t>Outputs: </a:t>
            </a:r>
            <a:r>
              <a:rPr lang="en-US" dirty="0" smtClean="0">
                <a:solidFill>
                  <a:srgbClr val="0070C0"/>
                </a:solidFill>
              </a:rPr>
              <a:t>Base 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- Derived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868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Constructors – explicitly calling the no-parameters base 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public class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Base() { </a:t>
            </a:r>
            <a:r>
              <a:rPr lang="en-US" dirty="0" err="1" smtClean="0"/>
              <a:t>system.out.print</a:t>
            </a:r>
            <a:r>
              <a:rPr lang="en-US" dirty="0" smtClean="0"/>
              <a:t>(“ Base - ”);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public </a:t>
            </a:r>
            <a:r>
              <a:rPr lang="en-US" dirty="0" smtClean="0"/>
              <a:t>Base(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/>
              <a:t>{ </a:t>
            </a:r>
            <a:r>
              <a:rPr lang="en-US" dirty="0" err="1" smtClean="0"/>
              <a:t>system.out.print</a:t>
            </a:r>
            <a:r>
              <a:rPr lang="en-US" dirty="0" smtClean="0"/>
              <a:t>(“ Base </a:t>
            </a:r>
            <a:r>
              <a:rPr lang="en-US" dirty="0" err="1" smtClean="0"/>
              <a:t>int</a:t>
            </a:r>
            <a:r>
              <a:rPr lang="en-US" dirty="0" smtClean="0"/>
              <a:t> - ”); </a:t>
            </a: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public class Derived </a:t>
            </a:r>
            <a:r>
              <a:rPr lang="en-US" dirty="0">
                <a:solidFill>
                  <a:srgbClr val="FF0000"/>
                </a:solidFill>
              </a:rPr>
              <a:t>extends</a:t>
            </a:r>
            <a:r>
              <a:rPr lang="en-US" dirty="0"/>
              <a:t>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public Derived()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{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super();    </a:t>
            </a:r>
            <a:r>
              <a:rPr lang="en-US" dirty="0" smtClean="0">
                <a:solidFill>
                  <a:srgbClr val="C00000"/>
                </a:solidFill>
              </a:rPr>
              <a:t>// calls Base() and therefore not Base(</a:t>
            </a:r>
            <a:r>
              <a:rPr lang="en-US" dirty="0" err="1" smtClean="0">
                <a:solidFill>
                  <a:srgbClr val="C00000"/>
                </a:solidFill>
              </a:rPr>
              <a:t>int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i</a:t>
            </a:r>
            <a:r>
              <a:rPr lang="en-US" dirty="0" smtClean="0">
                <a:solidFill>
                  <a:srgbClr val="C00000"/>
                </a:solidFill>
              </a:rPr>
              <a:t>) constructor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system.out.print</a:t>
            </a:r>
            <a:r>
              <a:rPr lang="en-US" dirty="0" smtClean="0"/>
              <a:t>(“ Derived ”);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Derived d = new Derived();</a:t>
            </a:r>
          </a:p>
          <a:p>
            <a:pPr marL="0" indent="0">
              <a:buNone/>
            </a:pPr>
            <a:r>
              <a:rPr lang="en-US" dirty="0" smtClean="0"/>
              <a:t>Outputs: </a:t>
            </a:r>
            <a:r>
              <a:rPr lang="en-US" dirty="0" smtClean="0">
                <a:solidFill>
                  <a:srgbClr val="0070C0"/>
                </a:solidFill>
              </a:rPr>
              <a:t>Base - Derived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57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Constructors – implicitly calling the no parameters base 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public class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Base() { </a:t>
            </a:r>
            <a:r>
              <a:rPr lang="en-US" dirty="0" err="1" smtClean="0"/>
              <a:t>system.out.print</a:t>
            </a:r>
            <a:r>
              <a:rPr lang="en-US" dirty="0" smtClean="0"/>
              <a:t>(“ Base - ”);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public </a:t>
            </a:r>
            <a:r>
              <a:rPr lang="en-US" dirty="0" smtClean="0"/>
              <a:t>Base(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/>
              <a:t>{ </a:t>
            </a:r>
            <a:r>
              <a:rPr lang="en-US" dirty="0" err="1" smtClean="0"/>
              <a:t>system.out.print</a:t>
            </a:r>
            <a:r>
              <a:rPr lang="en-US" dirty="0" smtClean="0"/>
              <a:t>(“ Base </a:t>
            </a:r>
            <a:r>
              <a:rPr lang="en-US" dirty="0" err="1" smtClean="0"/>
              <a:t>int</a:t>
            </a:r>
            <a:r>
              <a:rPr lang="en-US" dirty="0" smtClean="0"/>
              <a:t> - ”); </a:t>
            </a: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public class Derived </a:t>
            </a:r>
            <a:r>
              <a:rPr lang="en-US" dirty="0">
                <a:solidFill>
                  <a:srgbClr val="FF0000"/>
                </a:solidFill>
              </a:rPr>
              <a:t>extends</a:t>
            </a:r>
            <a:r>
              <a:rPr lang="en-US" dirty="0"/>
              <a:t>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public Derived()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{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                // calls Base() and therefore not Base(</a:t>
            </a:r>
            <a:r>
              <a:rPr lang="en-US" dirty="0" err="1" smtClean="0">
                <a:solidFill>
                  <a:srgbClr val="C00000"/>
                </a:solidFill>
              </a:rPr>
              <a:t>int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i</a:t>
            </a:r>
            <a:r>
              <a:rPr lang="en-US" dirty="0" smtClean="0">
                <a:solidFill>
                  <a:srgbClr val="C00000"/>
                </a:solidFill>
              </a:rPr>
              <a:t>) constructor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system.out.print</a:t>
            </a:r>
            <a:r>
              <a:rPr lang="en-US" dirty="0" smtClean="0"/>
              <a:t>(“ Derived ”);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Derived d = new Derived();</a:t>
            </a:r>
          </a:p>
          <a:p>
            <a:pPr marL="0" indent="0">
              <a:buNone/>
            </a:pPr>
            <a:r>
              <a:rPr lang="en-US" dirty="0" smtClean="0"/>
              <a:t>Outputs: </a:t>
            </a:r>
            <a:r>
              <a:rPr lang="en-US" dirty="0" smtClean="0">
                <a:solidFill>
                  <a:srgbClr val="0070C0"/>
                </a:solidFill>
              </a:rPr>
              <a:t>Base - Derived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36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object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public class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smtClean="0"/>
              <a:t>    // Base stuff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smtClean="0"/>
              <a:t>Base </a:t>
            </a:r>
            <a:r>
              <a:rPr lang="en-US" dirty="0">
                <a:solidFill>
                  <a:srgbClr val="FF0000"/>
                </a:solidFill>
              </a:rPr>
              <a:t>extends</a:t>
            </a:r>
            <a:r>
              <a:rPr lang="en-US" dirty="0"/>
              <a:t> O</a:t>
            </a:r>
            <a:r>
              <a:rPr lang="en-US" dirty="0" smtClean="0"/>
              <a:t>bject 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// Base stuff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1167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signature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functions signature is defined by the:</a:t>
            </a:r>
          </a:p>
          <a:p>
            <a:pPr>
              <a:buFontTx/>
              <a:buChar char="-"/>
            </a:pPr>
            <a:r>
              <a:rPr lang="en-US" dirty="0" smtClean="0"/>
              <a:t>Function name</a:t>
            </a:r>
          </a:p>
          <a:p>
            <a:pPr>
              <a:buFontTx/>
              <a:buChar char="-"/>
            </a:pPr>
            <a:r>
              <a:rPr lang="en-US" dirty="0" smtClean="0"/>
              <a:t>Parameter list type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 err="1" smtClean="0">
                <a:solidFill>
                  <a:srgbClr val="0070C0"/>
                </a:solidFill>
              </a:rPr>
              <a:t>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addNumbers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b) </a:t>
            </a:r>
            <a:r>
              <a:rPr lang="en-US" dirty="0" smtClean="0"/>
              <a:t>signature matches 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addNumbers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x, 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y) </a:t>
            </a:r>
            <a:r>
              <a:rPr lang="en-US" dirty="0" smtClean="0"/>
              <a:t>even though parameter names don’t match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 err="1" smtClean="0">
                <a:solidFill>
                  <a:srgbClr val="0070C0"/>
                </a:solidFill>
              </a:rPr>
              <a:t>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addNumbers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a, 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b) </a:t>
            </a:r>
            <a:r>
              <a:rPr lang="en-US" dirty="0" smtClean="0"/>
              <a:t>signature doesn’t match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addNumbers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a, </a:t>
            </a:r>
            <a:r>
              <a:rPr lang="en-US" dirty="0" err="1" smtClean="0"/>
              <a:t>int</a:t>
            </a:r>
            <a:r>
              <a:rPr lang="en-US" dirty="0" smtClean="0"/>
              <a:t> b, </a:t>
            </a:r>
            <a:r>
              <a:rPr lang="en-US" dirty="0" err="1" smtClean="0"/>
              <a:t>int</a:t>
            </a:r>
            <a:r>
              <a:rPr lang="en-US" dirty="0" smtClean="0"/>
              <a:t> c)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42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Overriding (same name/signature)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public class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</a:t>
            </a:r>
            <a:r>
              <a:rPr lang="en-US" dirty="0" err="1" smtClean="0"/>
              <a:t>int</a:t>
            </a:r>
            <a:r>
              <a:rPr lang="en-US" dirty="0" smtClean="0"/>
              <a:t> number;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</a:t>
            </a:r>
            <a:r>
              <a:rPr lang="en-US" dirty="0" err="1" smtClean="0"/>
              <a:t>getNumber</a:t>
            </a:r>
            <a:r>
              <a:rPr lang="en-US" dirty="0" smtClean="0"/>
              <a:t>( return number; }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public class Derived </a:t>
            </a:r>
            <a:r>
              <a:rPr lang="en-US" dirty="0">
                <a:solidFill>
                  <a:srgbClr val="FF0000"/>
                </a:solidFill>
              </a:rPr>
              <a:t>extends</a:t>
            </a:r>
            <a:r>
              <a:rPr lang="en-US" dirty="0"/>
              <a:t>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</a:t>
            </a:r>
            <a:r>
              <a:rPr lang="en-US" dirty="0" err="1"/>
              <a:t>int</a:t>
            </a:r>
            <a:r>
              <a:rPr lang="en-US" dirty="0"/>
              <a:t> number;</a:t>
            </a:r>
          </a:p>
          <a:p>
            <a:pPr marL="0" indent="0">
              <a:buNone/>
            </a:pPr>
            <a:r>
              <a:rPr lang="en-US" dirty="0"/>
              <a:t>    public </a:t>
            </a:r>
            <a:r>
              <a:rPr lang="en-US" dirty="0" err="1"/>
              <a:t>getNumber</a:t>
            </a:r>
            <a:r>
              <a:rPr lang="en-US" dirty="0"/>
              <a:t>( return number; }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</a:t>
            </a:r>
            <a:r>
              <a:rPr lang="en-US" dirty="0" err="1" smtClean="0"/>
              <a:t>getSuperNumber</a:t>
            </a:r>
            <a:r>
              <a:rPr lang="en-US" dirty="0"/>
              <a:t>( return </a:t>
            </a:r>
            <a:r>
              <a:rPr lang="en-US" dirty="0" err="1" smtClean="0"/>
              <a:t>super.number</a:t>
            </a:r>
            <a:r>
              <a:rPr lang="en-US" dirty="0"/>
              <a:t>; }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394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 Overloading </a:t>
            </a:r>
            <a:br>
              <a:rPr lang="en-US" dirty="0" smtClean="0"/>
            </a:br>
            <a:r>
              <a:rPr lang="en-US" dirty="0" smtClean="0"/>
              <a:t>(same name - different signature)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public class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smtClean="0"/>
              <a:t>    public </a:t>
            </a:r>
            <a:r>
              <a:rPr lang="en-US" dirty="0" err="1" smtClean="0"/>
              <a:t>addNumbers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a, </a:t>
            </a:r>
            <a:r>
              <a:rPr lang="en-US" dirty="0" err="1" smtClean="0"/>
              <a:t>int</a:t>
            </a:r>
            <a:r>
              <a:rPr lang="en-US" dirty="0" smtClean="0"/>
              <a:t> b) {return </a:t>
            </a:r>
            <a:r>
              <a:rPr lang="en-US" dirty="0" err="1" smtClean="0"/>
              <a:t>a+b</a:t>
            </a:r>
            <a:r>
              <a:rPr lang="en-US" dirty="0" smtClean="0"/>
              <a:t>;}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public class Derived </a:t>
            </a:r>
            <a:r>
              <a:rPr lang="en-US" dirty="0">
                <a:solidFill>
                  <a:srgbClr val="FF0000"/>
                </a:solidFill>
              </a:rPr>
              <a:t>extends</a:t>
            </a:r>
            <a:r>
              <a:rPr lang="en-US" dirty="0"/>
              <a:t> Base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public </a:t>
            </a:r>
            <a:r>
              <a:rPr lang="en-US" dirty="0" err="1" smtClean="0"/>
              <a:t>addNumbers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a,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b, </a:t>
            </a:r>
            <a:r>
              <a:rPr lang="en-US" dirty="0" err="1" smtClean="0"/>
              <a:t>int</a:t>
            </a:r>
            <a:r>
              <a:rPr lang="en-US" dirty="0" smtClean="0"/>
              <a:t> c) </a:t>
            </a:r>
            <a:r>
              <a:rPr lang="en-US" dirty="0"/>
              <a:t>{return </a:t>
            </a:r>
            <a:r>
              <a:rPr lang="en-US" dirty="0" err="1" smtClean="0"/>
              <a:t>a+b+c</a:t>
            </a:r>
            <a:r>
              <a:rPr lang="en-US" dirty="0" smtClean="0"/>
              <a:t>;}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Derived d = new Derived();</a:t>
            </a:r>
          </a:p>
          <a:p>
            <a:pPr marL="0" indent="0">
              <a:buNone/>
            </a:pPr>
            <a:r>
              <a:rPr lang="en-US" dirty="0" err="1" smtClean="0"/>
              <a:t>d.addNumbers</a:t>
            </a:r>
            <a:r>
              <a:rPr lang="en-US" dirty="0" smtClean="0"/>
              <a:t>(3,4);  // returns 7</a:t>
            </a:r>
          </a:p>
          <a:p>
            <a:pPr marL="0" indent="0">
              <a:buNone/>
            </a:pPr>
            <a:r>
              <a:rPr lang="en-US" dirty="0" err="1" smtClean="0"/>
              <a:t>d.addNumbers</a:t>
            </a:r>
            <a:r>
              <a:rPr lang="en-US" dirty="0" smtClean="0"/>
              <a:t>(3,4,5) // returns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13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396</TotalTime>
  <Words>764</Words>
  <Application>Microsoft Office PowerPoint</Application>
  <PresentationFormat>On-screen Show (4:3)</PresentationFormat>
  <Paragraphs>156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Clarity</vt:lpstr>
      <vt:lpstr>inheritance in Java</vt:lpstr>
      <vt:lpstr>Inheritance</vt:lpstr>
      <vt:lpstr>Constructors –  calling specific base constructor</vt:lpstr>
      <vt:lpstr>Constructors – explicitly calling the no-parameters base constructor</vt:lpstr>
      <vt:lpstr>Constructors – implicitly calling the no parameters base constructor</vt:lpstr>
      <vt:lpstr>The object class</vt:lpstr>
      <vt:lpstr>Function signature</vt:lpstr>
      <vt:lpstr>Overriding (same name/signature)</vt:lpstr>
      <vt:lpstr>Method Overloading  (same name - different signature)</vt:lpstr>
      <vt:lpstr>Composition  (class contains objects of other classes)</vt:lpstr>
      <vt:lpstr>Order of constructor calls</vt:lpstr>
      <vt:lpstr>Abstract Class</vt:lpstr>
      <vt:lpstr>Abstract Class example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Inheritance in C++</dc:title>
  <dc:creator>Byrne, William</dc:creator>
  <cp:lastModifiedBy>Byrne, William</cp:lastModifiedBy>
  <cp:revision>47</cp:revision>
  <dcterms:created xsi:type="dcterms:W3CDTF">2006-08-16T00:00:00Z</dcterms:created>
  <dcterms:modified xsi:type="dcterms:W3CDTF">2016-05-26T17:57:10Z</dcterms:modified>
</cp:coreProperties>
</file>