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80" r:id="rId12"/>
    <p:sldId id="267" r:id="rId13"/>
    <p:sldId id="268" r:id="rId14"/>
    <p:sldId id="266" r:id="rId15"/>
    <p:sldId id="269" r:id="rId16"/>
    <p:sldId id="270" r:id="rId17"/>
    <p:sldId id="278" r:id="rId18"/>
    <p:sldId id="272" r:id="rId19"/>
    <p:sldId id="275" r:id="rId20"/>
    <p:sldId id="274" r:id="rId21"/>
    <p:sldId id="277" r:id="rId22"/>
    <p:sldId id="279" r:id="rId23"/>
    <p:sldId id="273" r:id="rId24"/>
    <p:sldId id="27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97A170-A3D3-4550-AA23-3DE7F138EC9E}" type="datetimeFigureOut">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A0ADF-CD07-4CE3-84FE-9F2B139004A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9965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7A170-A3D3-4550-AA23-3DE7F138EC9E}" type="datetimeFigureOut">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1976848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7A170-A3D3-4550-AA23-3DE7F138EC9E}" type="datetimeFigureOut">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2171827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7A170-A3D3-4550-AA23-3DE7F138EC9E}" type="datetimeFigureOut">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1106320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97A170-A3D3-4550-AA23-3DE7F138EC9E}" type="datetimeFigureOut">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AA0ADF-CD07-4CE3-84FE-9F2B139004A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668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97A170-A3D3-4550-AA23-3DE7F138EC9E}" type="datetimeFigureOut">
              <a:rPr lang="en-US" smtClean="0"/>
              <a:t>3/4/2024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4065615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97A170-A3D3-4550-AA23-3DE7F138EC9E}" type="datetimeFigureOut">
              <a:rPr lang="en-US" smtClean="0"/>
              <a:t>3/4/2024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1234599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97A170-A3D3-4550-AA23-3DE7F138EC9E}" type="datetimeFigureOut">
              <a:rPr lang="en-US" smtClean="0"/>
              <a:t>3/4/2024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399827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97A170-A3D3-4550-AA23-3DE7F138EC9E}" type="datetimeFigureOut">
              <a:rPr lang="en-US" smtClean="0"/>
              <a:t>3/4/2024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18822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97A170-A3D3-4550-AA23-3DE7F138EC9E}" type="datetimeFigureOut">
              <a:rPr lang="en-US" smtClean="0"/>
              <a:t>3/4/2024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0AA0ADF-CD07-4CE3-84FE-9F2B139004A9}" type="slidenum">
              <a:rPr lang="en-US" smtClean="0"/>
              <a:t>‹#›</a:t>
            </a:fld>
            <a:endParaRPr lang="en-US"/>
          </a:p>
        </p:txBody>
      </p:sp>
    </p:spTree>
    <p:extLst>
      <p:ext uri="{BB962C8B-B14F-4D97-AF65-F5344CB8AC3E}">
        <p14:creationId xmlns:p14="http://schemas.microsoft.com/office/powerpoint/2010/main" val="2538942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97A170-A3D3-4550-AA23-3DE7F138EC9E}" type="datetimeFigureOut">
              <a:rPr lang="en-US" smtClean="0"/>
              <a:t>3/4/2024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AA0ADF-CD07-4CE3-84FE-9F2B139004A9}" type="slidenum">
              <a:rPr lang="en-US" smtClean="0"/>
              <a:t>‹#›</a:t>
            </a:fld>
            <a:endParaRPr lang="en-US"/>
          </a:p>
        </p:txBody>
      </p:sp>
    </p:spTree>
    <p:extLst>
      <p:ext uri="{BB962C8B-B14F-4D97-AF65-F5344CB8AC3E}">
        <p14:creationId xmlns:p14="http://schemas.microsoft.com/office/powerpoint/2010/main" val="2225295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97A170-A3D3-4550-AA23-3DE7F138EC9E}" type="datetimeFigureOut">
              <a:rPr lang="en-US" smtClean="0"/>
              <a:t>3/4/2024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0AA0ADF-CD07-4CE3-84FE-9F2B139004A9}"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8084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email=studentID@college.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Java Script</a:t>
            </a:r>
          </a:p>
        </p:txBody>
      </p:sp>
      <p:sp>
        <p:nvSpPr>
          <p:cNvPr id="3" name="Subtitle 2"/>
          <p:cNvSpPr>
            <a:spLocks noGrp="1"/>
          </p:cNvSpPr>
          <p:nvPr>
            <p:ph type="subTitle" idx="1"/>
          </p:nvPr>
        </p:nvSpPr>
        <p:spPr/>
        <p:txBody>
          <a:bodyPr/>
          <a:lstStyle/>
          <a:p>
            <a:r>
              <a:rPr lang="en-US" dirty="0"/>
              <a:t>Cookies, Local Storage, session storage, SSE</a:t>
            </a:r>
          </a:p>
        </p:txBody>
      </p:sp>
    </p:spTree>
    <p:extLst>
      <p:ext uri="{BB962C8B-B14F-4D97-AF65-F5344CB8AC3E}">
        <p14:creationId xmlns:p14="http://schemas.microsoft.com/office/powerpoint/2010/main" val="3566260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Deleting a cookie (expire the cookie)</a:t>
            </a:r>
          </a:p>
        </p:txBody>
      </p:sp>
      <p:sp>
        <p:nvSpPr>
          <p:cNvPr id="3" name="Content Placeholder 2"/>
          <p:cNvSpPr>
            <a:spLocks noGrp="1"/>
          </p:cNvSpPr>
          <p:nvPr>
            <p:ph idx="1"/>
          </p:nvPr>
        </p:nvSpPr>
        <p:spPr/>
        <p:txBody>
          <a:bodyPr/>
          <a:lstStyle/>
          <a:p>
            <a:r>
              <a:rPr lang="en-US" dirty="0"/>
              <a:t>function </a:t>
            </a:r>
            <a:r>
              <a:rPr lang="en-US" dirty="0" err="1"/>
              <a:t>deleteCookie</a:t>
            </a:r>
            <a:r>
              <a:rPr lang="en-US" dirty="0"/>
              <a:t>( name ) {</a:t>
            </a:r>
          </a:p>
          <a:p>
            <a:r>
              <a:rPr lang="en-US" dirty="0"/>
              <a:t>  </a:t>
            </a:r>
            <a:r>
              <a:rPr lang="en-US" dirty="0" err="1"/>
              <a:t>document.cookie</a:t>
            </a:r>
            <a:r>
              <a:rPr lang="en-US" dirty="0"/>
              <a:t> = name + '=; expires=Thu, 01 Jan 1970 00:00:01 GMT;';</a:t>
            </a:r>
          </a:p>
          <a:p>
            <a:r>
              <a:rPr lang="en-US" dirty="0"/>
              <a:t>}</a:t>
            </a:r>
          </a:p>
          <a:p>
            <a:endParaRPr lang="en-US" dirty="0"/>
          </a:p>
          <a:p>
            <a:r>
              <a:rPr lang="en-US" dirty="0">
                <a:solidFill>
                  <a:srgbClr val="7030A0"/>
                </a:solidFill>
              </a:rPr>
              <a:t>Here we are changing the value to “” and expiring the cookie</a:t>
            </a:r>
          </a:p>
        </p:txBody>
      </p:sp>
    </p:spTree>
    <p:extLst>
      <p:ext uri="{BB962C8B-B14F-4D97-AF65-F5344CB8AC3E}">
        <p14:creationId xmlns:p14="http://schemas.microsoft.com/office/powerpoint/2010/main" val="3496273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are cookies stored?</a:t>
            </a:r>
          </a:p>
        </p:txBody>
      </p:sp>
      <p:sp>
        <p:nvSpPr>
          <p:cNvPr id="3" name="Content Placeholder 2"/>
          <p:cNvSpPr>
            <a:spLocks noGrp="1"/>
          </p:cNvSpPr>
          <p:nvPr>
            <p:ph idx="1"/>
          </p:nvPr>
        </p:nvSpPr>
        <p:spPr/>
        <p:txBody>
          <a:bodyPr>
            <a:normAutofit/>
          </a:bodyPr>
          <a:lstStyle/>
          <a:p>
            <a:r>
              <a:rPr lang="en-US" sz="2800" dirty="0"/>
              <a:t>A cookie is information stored on your computer by a website you visit. </a:t>
            </a:r>
          </a:p>
          <a:p>
            <a:endParaRPr lang="en-US" sz="2800" dirty="0"/>
          </a:p>
          <a:p>
            <a:r>
              <a:rPr lang="en-US" sz="2800" dirty="0"/>
              <a:t>In some browsers, each cookie is a small file, but in Firefox, all cookies are stored in a single file, located in the Firefox profile folder.</a:t>
            </a:r>
          </a:p>
          <a:p>
            <a:r>
              <a:rPr lang="en-US" sz="2800" dirty="0"/>
              <a:t> </a:t>
            </a:r>
          </a:p>
          <a:p>
            <a:r>
              <a:rPr lang="en-US" sz="2800" dirty="0"/>
              <a:t>Cookies often store your settings for a website, such as your preferred language or location.</a:t>
            </a:r>
          </a:p>
        </p:txBody>
      </p:sp>
    </p:spTree>
    <p:extLst>
      <p:ext uri="{BB962C8B-B14F-4D97-AF65-F5344CB8AC3E}">
        <p14:creationId xmlns:p14="http://schemas.microsoft.com/office/powerpoint/2010/main" val="2279861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2014 – HTML 5 came  out</a:t>
            </a:r>
          </a:p>
        </p:txBody>
      </p:sp>
      <p:sp>
        <p:nvSpPr>
          <p:cNvPr id="3" name="Content Placeholder 2"/>
          <p:cNvSpPr>
            <a:spLocks noGrp="1"/>
          </p:cNvSpPr>
          <p:nvPr>
            <p:ph idx="1"/>
          </p:nvPr>
        </p:nvSpPr>
        <p:spPr/>
        <p:txBody>
          <a:bodyPr/>
          <a:lstStyle/>
          <a:p>
            <a:r>
              <a:rPr lang="en-US" dirty="0"/>
              <a:t>Most interesting new features added</a:t>
            </a:r>
          </a:p>
          <a:p>
            <a:r>
              <a:rPr lang="en-US" dirty="0"/>
              <a:t>- HTML Geolocation</a:t>
            </a:r>
          </a:p>
          <a:p>
            <a:r>
              <a:rPr lang="en-US" dirty="0"/>
              <a:t>- HTML Drag and Drop</a:t>
            </a:r>
          </a:p>
          <a:p>
            <a:r>
              <a:rPr lang="en-US" dirty="0">
                <a:solidFill>
                  <a:srgbClr val="FF0000"/>
                </a:solidFill>
              </a:rPr>
              <a:t>- HTML Local Storage</a:t>
            </a:r>
          </a:p>
          <a:p>
            <a:r>
              <a:rPr lang="en-US" dirty="0"/>
              <a:t>- HTML Application Cache</a:t>
            </a:r>
          </a:p>
          <a:p>
            <a:r>
              <a:rPr lang="en-US" dirty="0"/>
              <a:t>- HTML Web Workers</a:t>
            </a:r>
          </a:p>
          <a:p>
            <a:r>
              <a:rPr lang="en-US" dirty="0"/>
              <a:t>- HTML SSE (Server Sent Events)</a:t>
            </a:r>
          </a:p>
        </p:txBody>
      </p:sp>
    </p:spTree>
    <p:extLst>
      <p:ext uri="{BB962C8B-B14F-4D97-AF65-F5344CB8AC3E}">
        <p14:creationId xmlns:p14="http://schemas.microsoft.com/office/powerpoint/2010/main" val="3958279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 replacements in HTML 5</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9978185"/>
              </p:ext>
            </p:extLst>
          </p:nvPr>
        </p:nvGraphicFramePr>
        <p:xfrm>
          <a:off x="1760843" y="1846265"/>
          <a:ext cx="8730640" cy="4067634"/>
        </p:xfrm>
        <a:graphic>
          <a:graphicData uri="http://schemas.openxmlformats.org/drawingml/2006/table">
            <a:tbl>
              <a:tblPr/>
              <a:tblGrid>
                <a:gridCol w="4365320">
                  <a:extLst>
                    <a:ext uri="{9D8B030D-6E8A-4147-A177-3AD203B41FA5}">
                      <a16:colId xmlns:a16="http://schemas.microsoft.com/office/drawing/2014/main" val="159155466"/>
                    </a:ext>
                  </a:extLst>
                </a:gridCol>
                <a:gridCol w="4365320">
                  <a:extLst>
                    <a:ext uri="{9D8B030D-6E8A-4147-A177-3AD203B41FA5}">
                      <a16:colId xmlns:a16="http://schemas.microsoft.com/office/drawing/2014/main" val="980724294"/>
                    </a:ext>
                  </a:extLst>
                </a:gridCol>
              </a:tblGrid>
              <a:tr h="309440">
                <a:tc>
                  <a:txBody>
                    <a:bodyPr/>
                    <a:lstStyle/>
                    <a:p>
                      <a:pPr algn="l" fontAlgn="t"/>
                      <a:r>
                        <a:rPr lang="en-US" sz="1600" b="1">
                          <a:effectLst/>
                        </a:rPr>
                        <a:t>Removed Element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600" b="1" dirty="0">
                          <a:effectLst/>
                        </a:rPr>
                        <a:t>Use Instead</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507550260"/>
                  </a:ext>
                </a:extLst>
              </a:tr>
              <a:tr h="309440">
                <a:tc>
                  <a:txBody>
                    <a:bodyPr/>
                    <a:lstStyle/>
                    <a:p>
                      <a:pPr algn="l" fontAlgn="t"/>
                      <a:r>
                        <a:rPr lang="en-US" sz="1300">
                          <a:effectLst/>
                        </a:rPr>
                        <a:t>&lt;acronym&gt;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&lt;abbr&gt;</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1736144145"/>
                  </a:ext>
                </a:extLst>
              </a:tr>
              <a:tr h="309440">
                <a:tc>
                  <a:txBody>
                    <a:bodyPr/>
                    <a:lstStyle/>
                    <a:p>
                      <a:pPr algn="l" fontAlgn="t"/>
                      <a:r>
                        <a:rPr lang="en-US" sz="1300">
                          <a:effectLst/>
                        </a:rPr>
                        <a:t>&lt;applet&gt;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300">
                          <a:effectLst/>
                        </a:rPr>
                        <a:t>&lt;object&gt;</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677444172"/>
                  </a:ext>
                </a:extLst>
              </a:tr>
              <a:tr h="309440">
                <a:tc>
                  <a:txBody>
                    <a:bodyPr/>
                    <a:lstStyle/>
                    <a:p>
                      <a:pPr algn="l" fontAlgn="t"/>
                      <a:r>
                        <a:rPr lang="en-US" sz="1300">
                          <a:effectLst/>
                        </a:rPr>
                        <a:t>&lt;basefont&gt;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CSS</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572131940"/>
                  </a:ext>
                </a:extLst>
              </a:tr>
              <a:tr h="309440">
                <a:tc>
                  <a:txBody>
                    <a:bodyPr/>
                    <a:lstStyle/>
                    <a:p>
                      <a:pPr algn="l" fontAlgn="t"/>
                      <a:r>
                        <a:rPr lang="en-US" sz="1300">
                          <a:effectLst/>
                        </a:rPr>
                        <a:t>&lt;big&gt;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300">
                          <a:effectLst/>
                        </a:rPr>
                        <a:t>CSS</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797162446"/>
                  </a:ext>
                </a:extLst>
              </a:tr>
              <a:tr h="309440">
                <a:tc>
                  <a:txBody>
                    <a:bodyPr/>
                    <a:lstStyle/>
                    <a:p>
                      <a:pPr algn="l" fontAlgn="t"/>
                      <a:r>
                        <a:rPr lang="en-US" sz="1300">
                          <a:effectLst/>
                        </a:rPr>
                        <a:t>&lt;center&gt;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CSS</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2503887153"/>
                  </a:ext>
                </a:extLst>
              </a:tr>
              <a:tr h="309440">
                <a:tc>
                  <a:txBody>
                    <a:bodyPr/>
                    <a:lstStyle/>
                    <a:p>
                      <a:pPr algn="l" fontAlgn="t"/>
                      <a:r>
                        <a:rPr lang="en-US" sz="1300">
                          <a:effectLst/>
                        </a:rPr>
                        <a:t>&lt;dir&gt;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300">
                          <a:effectLst/>
                        </a:rPr>
                        <a:t>&lt;ul&gt;</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479746246"/>
                  </a:ext>
                </a:extLst>
              </a:tr>
              <a:tr h="309440">
                <a:tc>
                  <a:txBody>
                    <a:bodyPr/>
                    <a:lstStyle/>
                    <a:p>
                      <a:pPr algn="l" fontAlgn="t"/>
                      <a:r>
                        <a:rPr lang="en-US" sz="1300">
                          <a:effectLst/>
                        </a:rPr>
                        <a:t>&lt;font&gt;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CSS</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1195460201"/>
                  </a:ext>
                </a:extLst>
              </a:tr>
              <a:tr h="309440">
                <a:tc>
                  <a:txBody>
                    <a:bodyPr/>
                    <a:lstStyle/>
                    <a:p>
                      <a:pPr algn="l" fontAlgn="t"/>
                      <a:r>
                        <a:rPr lang="en-US" sz="1300">
                          <a:effectLst/>
                        </a:rPr>
                        <a:t>&lt;frame&gt;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300">
                          <a:effectLst/>
                        </a:rPr>
                        <a:t> </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637382831"/>
                  </a:ext>
                </a:extLst>
              </a:tr>
              <a:tr h="309440">
                <a:tc>
                  <a:txBody>
                    <a:bodyPr/>
                    <a:lstStyle/>
                    <a:p>
                      <a:pPr algn="l" fontAlgn="t"/>
                      <a:r>
                        <a:rPr lang="en-US" sz="1300">
                          <a:effectLst/>
                        </a:rPr>
                        <a:t>&lt;frameset&gt;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 </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454523078"/>
                  </a:ext>
                </a:extLst>
              </a:tr>
              <a:tr h="309440">
                <a:tc>
                  <a:txBody>
                    <a:bodyPr/>
                    <a:lstStyle/>
                    <a:p>
                      <a:pPr algn="l" fontAlgn="t"/>
                      <a:r>
                        <a:rPr lang="en-US" sz="1300">
                          <a:effectLst/>
                        </a:rPr>
                        <a:t>&lt;noframes&gt;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300">
                          <a:effectLst/>
                        </a:rPr>
                        <a:t> </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625239798"/>
                  </a:ext>
                </a:extLst>
              </a:tr>
              <a:tr h="309440">
                <a:tc>
                  <a:txBody>
                    <a:bodyPr/>
                    <a:lstStyle/>
                    <a:p>
                      <a:pPr algn="l" fontAlgn="t"/>
                      <a:r>
                        <a:rPr lang="en-US" sz="1300">
                          <a:effectLst/>
                        </a:rPr>
                        <a:t>&lt;strike&gt;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300">
                          <a:effectLst/>
                        </a:rPr>
                        <a:t>CSS, &lt;s&gt;, or &lt;del&gt;</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extLst>
                  <a:ext uri="{0D108BD9-81ED-4DB2-BD59-A6C34878D82A}">
                    <a16:rowId xmlns:a16="http://schemas.microsoft.com/office/drawing/2014/main" val="724776064"/>
                  </a:ext>
                </a:extLst>
              </a:tr>
              <a:tr h="309440">
                <a:tc>
                  <a:txBody>
                    <a:bodyPr/>
                    <a:lstStyle/>
                    <a:p>
                      <a:pPr algn="l" fontAlgn="t"/>
                      <a:r>
                        <a:rPr lang="en-US" sz="1300">
                          <a:effectLst/>
                        </a:rPr>
                        <a:t>&lt;tt&gt;</a:t>
                      </a:r>
                    </a:p>
                  </a:txBody>
                  <a:tcPr marL="110514"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1300" dirty="0">
                          <a:effectLst/>
                        </a:rPr>
                        <a:t>CSS</a:t>
                      </a:r>
                    </a:p>
                  </a:txBody>
                  <a:tcPr marL="55257" marR="55257" marT="55257" marB="5525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85466055"/>
                  </a:ext>
                </a:extLst>
              </a:tr>
            </a:tbl>
          </a:graphicData>
        </a:graphic>
      </p:graphicFrame>
    </p:spTree>
    <p:extLst>
      <p:ext uri="{BB962C8B-B14F-4D97-AF65-F5344CB8AC3E}">
        <p14:creationId xmlns:p14="http://schemas.microsoft.com/office/powerpoint/2010/main" val="3150708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HTML 5 - Introduced Web Storage</a:t>
            </a:r>
          </a:p>
        </p:txBody>
      </p:sp>
      <p:sp>
        <p:nvSpPr>
          <p:cNvPr id="3" name="Content Placeholder 2"/>
          <p:cNvSpPr>
            <a:spLocks noGrp="1"/>
          </p:cNvSpPr>
          <p:nvPr>
            <p:ph idx="1"/>
          </p:nvPr>
        </p:nvSpPr>
        <p:spPr/>
        <p:txBody>
          <a:bodyPr>
            <a:normAutofit lnSpcReduction="10000"/>
          </a:bodyPr>
          <a:lstStyle/>
          <a:p>
            <a:r>
              <a:rPr lang="en-US" dirty="0"/>
              <a:t>With web storage, web applications can store data locally within the user's browser.</a:t>
            </a:r>
          </a:p>
          <a:p>
            <a:endParaRPr lang="en-US" dirty="0"/>
          </a:p>
          <a:p>
            <a:r>
              <a:rPr lang="en-US" dirty="0"/>
              <a:t>Before HTML5, application data had to be stored in cookies, included in every server request. Web storage is more secure, and large amounts of data can be stored locally, without affecting website performance.</a:t>
            </a:r>
          </a:p>
          <a:p>
            <a:endParaRPr lang="en-US" dirty="0"/>
          </a:p>
          <a:p>
            <a:r>
              <a:rPr lang="en-US" dirty="0"/>
              <a:t>Unlike cookies, the storage limit is far larger (at least 5MB) and information is never transferred to the server.</a:t>
            </a:r>
          </a:p>
          <a:p>
            <a:endParaRPr lang="en-US" dirty="0"/>
          </a:p>
          <a:p>
            <a:r>
              <a:rPr lang="en-US" dirty="0"/>
              <a:t>Web storage is per origin (per domain and protocol). All pages, from one origin, can store and access the same data.</a:t>
            </a:r>
          </a:p>
        </p:txBody>
      </p:sp>
    </p:spTree>
    <p:extLst>
      <p:ext uri="{BB962C8B-B14F-4D97-AF65-F5344CB8AC3E}">
        <p14:creationId xmlns:p14="http://schemas.microsoft.com/office/powerpoint/2010/main" val="3881311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Storing in </a:t>
            </a:r>
            <a:r>
              <a:rPr lang="en-US" dirty="0" err="1"/>
              <a:t>localStorage</a:t>
            </a:r>
            <a:endParaRPr lang="en-US" dirty="0"/>
          </a:p>
        </p:txBody>
      </p:sp>
      <p:sp>
        <p:nvSpPr>
          <p:cNvPr id="3" name="Content Placeholder 2"/>
          <p:cNvSpPr>
            <a:spLocks noGrp="1"/>
          </p:cNvSpPr>
          <p:nvPr>
            <p:ph idx="1"/>
          </p:nvPr>
        </p:nvSpPr>
        <p:spPr/>
        <p:txBody>
          <a:bodyPr/>
          <a:lstStyle/>
          <a:p>
            <a:r>
              <a:rPr lang="en-US" dirty="0"/>
              <a:t>// Store</a:t>
            </a:r>
          </a:p>
          <a:p>
            <a:r>
              <a:rPr lang="en-US" dirty="0" err="1"/>
              <a:t>localStorage.setItem</a:t>
            </a:r>
            <a:r>
              <a:rPr lang="en-US" dirty="0"/>
              <a:t>("</a:t>
            </a:r>
            <a:r>
              <a:rPr lang="en-US" dirty="0" err="1"/>
              <a:t>lastName</a:t>
            </a:r>
            <a:r>
              <a:rPr lang="en-US" dirty="0"/>
              <a:t>", "Smith");</a:t>
            </a:r>
          </a:p>
          <a:p>
            <a:endParaRPr lang="en-US" dirty="0"/>
          </a:p>
          <a:p>
            <a:r>
              <a:rPr lang="en-US" dirty="0"/>
              <a:t>// Retrieve</a:t>
            </a:r>
          </a:p>
          <a:p>
            <a:r>
              <a:rPr lang="en-US" dirty="0" err="1"/>
              <a:t>var</a:t>
            </a:r>
            <a:r>
              <a:rPr lang="en-US" dirty="0"/>
              <a:t> </a:t>
            </a:r>
            <a:r>
              <a:rPr lang="en-US" dirty="0" err="1"/>
              <a:t>lastName</a:t>
            </a:r>
            <a:r>
              <a:rPr lang="en-US" dirty="0"/>
              <a:t> = </a:t>
            </a:r>
            <a:r>
              <a:rPr lang="en-US" dirty="0" err="1"/>
              <a:t>localStorage.getItem</a:t>
            </a:r>
            <a:r>
              <a:rPr lang="en-US" dirty="0"/>
              <a:t>(“</a:t>
            </a:r>
            <a:r>
              <a:rPr lang="en-US" dirty="0" err="1"/>
              <a:t>lastName</a:t>
            </a:r>
            <a:r>
              <a:rPr lang="en-US" dirty="0"/>
              <a:t>”); </a:t>
            </a:r>
          </a:p>
          <a:p>
            <a:r>
              <a:rPr lang="en-US" dirty="0" err="1"/>
              <a:t>document.getElementById</a:t>
            </a:r>
            <a:r>
              <a:rPr lang="en-US" dirty="0"/>
              <a:t>(“</a:t>
            </a:r>
            <a:r>
              <a:rPr lang="en-US" dirty="0" err="1"/>
              <a:t>welcomeMSG</a:t>
            </a:r>
            <a:r>
              <a:rPr lang="en-US" dirty="0"/>
              <a:t>").</a:t>
            </a:r>
            <a:r>
              <a:rPr lang="en-US" dirty="0" err="1"/>
              <a:t>innerHTML</a:t>
            </a:r>
            <a:r>
              <a:rPr lang="en-US" dirty="0"/>
              <a:t> = “Welcome “ + </a:t>
            </a:r>
            <a:r>
              <a:rPr lang="en-US" dirty="0" err="1"/>
              <a:t>lastName</a:t>
            </a:r>
            <a:r>
              <a:rPr lang="en-US" dirty="0"/>
              <a:t>;</a:t>
            </a:r>
          </a:p>
        </p:txBody>
      </p:sp>
    </p:spTree>
    <p:extLst>
      <p:ext uri="{BB962C8B-B14F-4D97-AF65-F5344CB8AC3E}">
        <p14:creationId xmlns:p14="http://schemas.microsoft.com/office/powerpoint/2010/main" val="1312062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LocalStorage</a:t>
            </a:r>
            <a:r>
              <a:rPr lang="en-US" dirty="0"/>
              <a:t> store,  expire?, delete</a:t>
            </a:r>
          </a:p>
        </p:txBody>
      </p:sp>
      <p:sp>
        <p:nvSpPr>
          <p:cNvPr id="3" name="Content Placeholder 2"/>
          <p:cNvSpPr>
            <a:spLocks noGrp="1"/>
          </p:cNvSpPr>
          <p:nvPr>
            <p:ph idx="1"/>
          </p:nvPr>
        </p:nvSpPr>
        <p:spPr/>
        <p:txBody>
          <a:bodyPr/>
          <a:lstStyle/>
          <a:p>
            <a:r>
              <a:rPr lang="en-US" dirty="0"/>
              <a:t>The </a:t>
            </a:r>
            <a:r>
              <a:rPr lang="en-US" dirty="0" err="1"/>
              <a:t>localStorage</a:t>
            </a:r>
            <a:r>
              <a:rPr lang="en-US" dirty="0"/>
              <a:t> properties allow to save key/value pairs in a web browser.</a:t>
            </a:r>
          </a:p>
          <a:p>
            <a:endParaRPr lang="en-US" dirty="0"/>
          </a:p>
          <a:p>
            <a:r>
              <a:rPr lang="en-US" dirty="0"/>
              <a:t>The </a:t>
            </a:r>
            <a:r>
              <a:rPr lang="en-US" dirty="0" err="1"/>
              <a:t>localStorage</a:t>
            </a:r>
            <a:r>
              <a:rPr lang="en-US" dirty="0"/>
              <a:t> object stores data with no expiration date. The data will not be deleted when the browser is closed, and will be available the next day, week, or year.</a:t>
            </a:r>
          </a:p>
          <a:p>
            <a:endParaRPr lang="en-US" dirty="0"/>
          </a:p>
          <a:p>
            <a:r>
              <a:rPr lang="en-US" dirty="0"/>
              <a:t>The </a:t>
            </a:r>
            <a:r>
              <a:rPr lang="en-US" dirty="0" err="1"/>
              <a:t>localStorage</a:t>
            </a:r>
            <a:r>
              <a:rPr lang="en-US" dirty="0"/>
              <a:t> property is read-only.</a:t>
            </a:r>
          </a:p>
          <a:p>
            <a:endParaRPr lang="en-US" dirty="0"/>
          </a:p>
          <a:p>
            <a:r>
              <a:rPr lang="en-US" dirty="0"/>
              <a:t>Delete storage:</a:t>
            </a:r>
          </a:p>
          <a:p>
            <a:r>
              <a:rPr lang="en-US" dirty="0" err="1">
                <a:solidFill>
                  <a:srgbClr val="FF0000"/>
                </a:solidFill>
              </a:rPr>
              <a:t>localStorage.removeItem</a:t>
            </a:r>
            <a:r>
              <a:rPr lang="en-US" dirty="0">
                <a:solidFill>
                  <a:srgbClr val="FF0000"/>
                </a:solidFill>
              </a:rPr>
              <a:t>(“</a:t>
            </a:r>
            <a:r>
              <a:rPr lang="en-US" dirty="0" err="1">
                <a:solidFill>
                  <a:srgbClr val="FF0000"/>
                </a:solidFill>
              </a:rPr>
              <a:t>lastName</a:t>
            </a:r>
            <a:r>
              <a:rPr lang="en-US" dirty="0">
                <a:solidFill>
                  <a:srgbClr val="FF0000"/>
                </a:solidFill>
              </a:rPr>
              <a:t>");</a:t>
            </a:r>
          </a:p>
        </p:txBody>
      </p:sp>
    </p:spTree>
    <p:extLst>
      <p:ext uri="{BB962C8B-B14F-4D97-AF65-F5344CB8AC3E}">
        <p14:creationId xmlns:p14="http://schemas.microsoft.com/office/powerpoint/2010/main" val="3602943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LocalStorage</a:t>
            </a:r>
            <a:r>
              <a:rPr lang="en-US" dirty="0"/>
              <a:t> vs. Cookies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0582" y="1846263"/>
            <a:ext cx="7716982" cy="4022725"/>
          </a:xfrm>
        </p:spPr>
      </p:pic>
    </p:spTree>
    <p:extLst>
      <p:ext uri="{BB962C8B-B14F-4D97-AF65-F5344CB8AC3E}">
        <p14:creationId xmlns:p14="http://schemas.microsoft.com/office/powerpoint/2010/main" val="652735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SessionStorage</a:t>
            </a:r>
            <a:endParaRPr lang="en-US" dirty="0"/>
          </a:p>
        </p:txBody>
      </p:sp>
      <p:sp>
        <p:nvSpPr>
          <p:cNvPr id="3" name="Content Placeholder 2"/>
          <p:cNvSpPr>
            <a:spLocks noGrp="1"/>
          </p:cNvSpPr>
          <p:nvPr>
            <p:ph idx="1"/>
          </p:nvPr>
        </p:nvSpPr>
        <p:spPr/>
        <p:txBody>
          <a:bodyPr/>
          <a:lstStyle/>
          <a:p>
            <a:r>
              <a:rPr lang="en-US" dirty="0"/>
              <a:t>The </a:t>
            </a:r>
            <a:r>
              <a:rPr lang="en-US" dirty="0" err="1"/>
              <a:t>sessionStorage</a:t>
            </a:r>
            <a:r>
              <a:rPr lang="en-US" dirty="0"/>
              <a:t> (like </a:t>
            </a:r>
            <a:r>
              <a:rPr lang="en-US" dirty="0" err="1"/>
              <a:t>localStorage</a:t>
            </a:r>
            <a:r>
              <a:rPr lang="en-US" dirty="0"/>
              <a:t>) properties allow to save key/value pairs in a web browser.</a:t>
            </a:r>
          </a:p>
          <a:p>
            <a:endParaRPr lang="en-US" dirty="0"/>
          </a:p>
          <a:p>
            <a:r>
              <a:rPr lang="en-US" dirty="0"/>
              <a:t>The </a:t>
            </a:r>
            <a:r>
              <a:rPr lang="en-US" dirty="0" err="1"/>
              <a:t>sessionStorage</a:t>
            </a:r>
            <a:r>
              <a:rPr lang="en-US" dirty="0"/>
              <a:t> object stores data for only one session (the data is deleted when the browser tab is closed).</a:t>
            </a:r>
          </a:p>
        </p:txBody>
      </p:sp>
    </p:spTree>
    <p:extLst>
      <p:ext uri="{BB962C8B-B14F-4D97-AF65-F5344CB8AC3E}">
        <p14:creationId xmlns:p14="http://schemas.microsoft.com/office/powerpoint/2010/main" val="305746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 get, remove, clear </a:t>
            </a:r>
            <a:r>
              <a:rPr lang="en-US" dirty="0" err="1"/>
              <a:t>sessionStorage</a:t>
            </a:r>
            <a:endParaRPr lang="en-US" dirty="0"/>
          </a:p>
        </p:txBody>
      </p:sp>
      <p:sp>
        <p:nvSpPr>
          <p:cNvPr id="3" name="Content Placeholder 2"/>
          <p:cNvSpPr>
            <a:spLocks noGrp="1"/>
          </p:cNvSpPr>
          <p:nvPr>
            <p:ph idx="1"/>
          </p:nvPr>
        </p:nvSpPr>
        <p:spPr/>
        <p:txBody>
          <a:bodyPr>
            <a:normAutofit/>
          </a:bodyPr>
          <a:lstStyle/>
          <a:p>
            <a:pPr>
              <a:spcBef>
                <a:spcPts val="0"/>
              </a:spcBef>
            </a:pPr>
            <a:r>
              <a:rPr lang="en-US" dirty="0" err="1"/>
              <a:t>window.sessionStorage</a:t>
            </a:r>
            <a:endParaRPr lang="en-US" dirty="0"/>
          </a:p>
          <a:p>
            <a:pPr>
              <a:spcBef>
                <a:spcPts val="0"/>
              </a:spcBef>
            </a:pPr>
            <a:endParaRPr lang="en-US" dirty="0"/>
          </a:p>
          <a:p>
            <a:pPr>
              <a:spcBef>
                <a:spcPts val="0"/>
              </a:spcBef>
            </a:pPr>
            <a:r>
              <a:rPr lang="en-US" dirty="0"/>
              <a:t>Syntax for SAVING data to </a:t>
            </a:r>
            <a:r>
              <a:rPr lang="en-US" dirty="0" err="1"/>
              <a:t>sessionStorage</a:t>
            </a:r>
            <a:r>
              <a:rPr lang="en-US" dirty="0"/>
              <a:t>:</a:t>
            </a:r>
          </a:p>
          <a:p>
            <a:pPr>
              <a:spcBef>
                <a:spcPts val="0"/>
              </a:spcBef>
            </a:pPr>
            <a:r>
              <a:rPr lang="en-US" dirty="0" err="1">
                <a:solidFill>
                  <a:srgbClr val="FF0000"/>
                </a:solidFill>
              </a:rPr>
              <a:t>sessionStorage.setItem</a:t>
            </a:r>
            <a:r>
              <a:rPr lang="en-US" dirty="0">
                <a:solidFill>
                  <a:srgbClr val="FF0000"/>
                </a:solidFill>
              </a:rPr>
              <a:t>("key", "value");</a:t>
            </a:r>
          </a:p>
          <a:p>
            <a:pPr>
              <a:spcBef>
                <a:spcPts val="0"/>
              </a:spcBef>
            </a:pPr>
            <a:endParaRPr lang="en-US" dirty="0"/>
          </a:p>
          <a:p>
            <a:pPr>
              <a:spcBef>
                <a:spcPts val="0"/>
              </a:spcBef>
            </a:pPr>
            <a:r>
              <a:rPr lang="en-US" dirty="0"/>
              <a:t>Syntax for READING data from </a:t>
            </a:r>
            <a:r>
              <a:rPr lang="en-US" dirty="0" err="1"/>
              <a:t>sessionStorage</a:t>
            </a:r>
            <a:r>
              <a:rPr lang="en-US" dirty="0"/>
              <a:t>:</a:t>
            </a:r>
          </a:p>
          <a:p>
            <a:pPr>
              <a:spcBef>
                <a:spcPts val="0"/>
              </a:spcBef>
            </a:pPr>
            <a:r>
              <a:rPr lang="en-US" dirty="0" err="1">
                <a:solidFill>
                  <a:srgbClr val="FF0000"/>
                </a:solidFill>
              </a:rPr>
              <a:t>var</a:t>
            </a:r>
            <a:r>
              <a:rPr lang="en-US" dirty="0">
                <a:solidFill>
                  <a:srgbClr val="FF0000"/>
                </a:solidFill>
              </a:rPr>
              <a:t> </a:t>
            </a:r>
            <a:r>
              <a:rPr lang="en-US" dirty="0" err="1">
                <a:solidFill>
                  <a:srgbClr val="FF0000"/>
                </a:solidFill>
              </a:rPr>
              <a:t>lastname</a:t>
            </a:r>
            <a:r>
              <a:rPr lang="en-US" dirty="0">
                <a:solidFill>
                  <a:srgbClr val="FF0000"/>
                </a:solidFill>
              </a:rPr>
              <a:t> = </a:t>
            </a:r>
            <a:r>
              <a:rPr lang="en-US" dirty="0" err="1">
                <a:solidFill>
                  <a:srgbClr val="FF0000"/>
                </a:solidFill>
              </a:rPr>
              <a:t>sessionStorage.getItem</a:t>
            </a:r>
            <a:r>
              <a:rPr lang="en-US" dirty="0">
                <a:solidFill>
                  <a:srgbClr val="FF0000"/>
                </a:solidFill>
              </a:rPr>
              <a:t>("key");</a:t>
            </a:r>
          </a:p>
          <a:p>
            <a:pPr>
              <a:spcBef>
                <a:spcPts val="0"/>
              </a:spcBef>
            </a:pPr>
            <a:endParaRPr lang="en-US" dirty="0"/>
          </a:p>
          <a:p>
            <a:pPr>
              <a:spcBef>
                <a:spcPts val="0"/>
              </a:spcBef>
            </a:pPr>
            <a:r>
              <a:rPr lang="en-US" dirty="0"/>
              <a:t>Syntax for REMOVING saved data from </a:t>
            </a:r>
            <a:r>
              <a:rPr lang="en-US" dirty="0" err="1"/>
              <a:t>sessionStorage</a:t>
            </a:r>
            <a:r>
              <a:rPr lang="en-US" dirty="0"/>
              <a:t>:</a:t>
            </a:r>
          </a:p>
          <a:p>
            <a:pPr>
              <a:spcBef>
                <a:spcPts val="0"/>
              </a:spcBef>
            </a:pPr>
            <a:r>
              <a:rPr lang="en-US" dirty="0" err="1">
                <a:solidFill>
                  <a:srgbClr val="FF0000"/>
                </a:solidFill>
              </a:rPr>
              <a:t>sessionStorage.removeItem</a:t>
            </a:r>
            <a:r>
              <a:rPr lang="en-US" dirty="0">
                <a:solidFill>
                  <a:srgbClr val="FF0000"/>
                </a:solidFill>
              </a:rPr>
              <a:t>("key");</a:t>
            </a:r>
          </a:p>
          <a:p>
            <a:pPr>
              <a:spcBef>
                <a:spcPts val="0"/>
              </a:spcBef>
            </a:pPr>
            <a:endParaRPr lang="en-US" dirty="0"/>
          </a:p>
          <a:p>
            <a:pPr>
              <a:spcBef>
                <a:spcPts val="0"/>
              </a:spcBef>
            </a:pPr>
            <a:r>
              <a:rPr lang="en-US" dirty="0"/>
              <a:t>Syntax for REMOVING ALL saved data from </a:t>
            </a:r>
            <a:r>
              <a:rPr lang="en-US" dirty="0" err="1"/>
              <a:t>sessionStorage</a:t>
            </a:r>
            <a:r>
              <a:rPr lang="en-US" dirty="0"/>
              <a:t>:</a:t>
            </a:r>
          </a:p>
          <a:p>
            <a:pPr>
              <a:spcBef>
                <a:spcPts val="0"/>
              </a:spcBef>
            </a:pPr>
            <a:r>
              <a:rPr lang="en-US" dirty="0" err="1">
                <a:solidFill>
                  <a:srgbClr val="FF0000"/>
                </a:solidFill>
              </a:rPr>
              <a:t>sessionStorage.clear</a:t>
            </a:r>
            <a:r>
              <a:rPr lang="en-US" dirty="0">
                <a:solidFill>
                  <a:srgbClr val="FF0000"/>
                </a:solidFill>
              </a:rPr>
              <a:t>();</a:t>
            </a:r>
          </a:p>
        </p:txBody>
      </p:sp>
    </p:spTree>
    <p:extLst>
      <p:ext uri="{BB962C8B-B14F-4D97-AF65-F5344CB8AC3E}">
        <p14:creationId xmlns:p14="http://schemas.microsoft.com/office/powerpoint/2010/main" val="610093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Save password pop ups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82395" y="2264439"/>
            <a:ext cx="3667637" cy="1600423"/>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70741" y="2264439"/>
            <a:ext cx="3105150" cy="2428875"/>
          </a:xfrm>
          <a:prstGeom prst="rect">
            <a:avLst/>
          </a:prstGeom>
        </p:spPr>
      </p:pic>
    </p:spTree>
    <p:extLst>
      <p:ext uri="{BB962C8B-B14F-4D97-AF65-F5344CB8AC3E}">
        <p14:creationId xmlns:p14="http://schemas.microsoft.com/office/powerpoint/2010/main" val="2531595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sessionStorage</a:t>
            </a:r>
            <a:r>
              <a:rPr lang="en-US" dirty="0"/>
              <a:t>  example</a:t>
            </a:r>
          </a:p>
        </p:txBody>
      </p:sp>
      <p:sp>
        <p:nvSpPr>
          <p:cNvPr id="3" name="Content Placeholder 2"/>
          <p:cNvSpPr>
            <a:spLocks noGrp="1"/>
          </p:cNvSpPr>
          <p:nvPr>
            <p:ph idx="1"/>
          </p:nvPr>
        </p:nvSpPr>
        <p:spPr/>
        <p:txBody>
          <a:bodyPr/>
          <a:lstStyle/>
          <a:p>
            <a:r>
              <a:rPr lang="en-US" b="1" dirty="0"/>
              <a:t>if (</a:t>
            </a:r>
            <a:r>
              <a:rPr lang="en-US" b="1" dirty="0" err="1"/>
              <a:t>sessionStorage.clickcount</a:t>
            </a:r>
            <a:r>
              <a:rPr lang="en-US" b="1" dirty="0"/>
              <a:t>) {</a:t>
            </a:r>
          </a:p>
          <a:p>
            <a:r>
              <a:rPr lang="en-US" b="1" dirty="0"/>
              <a:t>  </a:t>
            </a:r>
            <a:r>
              <a:rPr lang="en-US" b="1" dirty="0" err="1"/>
              <a:t>sessionStorage.clickcount</a:t>
            </a:r>
            <a:r>
              <a:rPr lang="en-US" b="1" dirty="0"/>
              <a:t> = Number(</a:t>
            </a:r>
            <a:r>
              <a:rPr lang="en-US" b="1" dirty="0" err="1"/>
              <a:t>sessionStorage.clickcount</a:t>
            </a:r>
            <a:r>
              <a:rPr lang="en-US" b="1" dirty="0"/>
              <a:t>) + 1;</a:t>
            </a:r>
          </a:p>
          <a:p>
            <a:r>
              <a:rPr lang="en-US" b="1" dirty="0"/>
              <a:t>} else {</a:t>
            </a:r>
          </a:p>
          <a:p>
            <a:r>
              <a:rPr lang="en-US" b="1" dirty="0"/>
              <a:t>  </a:t>
            </a:r>
            <a:r>
              <a:rPr lang="en-US" b="1" dirty="0" err="1"/>
              <a:t>sessionStorage.clickcount</a:t>
            </a:r>
            <a:r>
              <a:rPr lang="en-US" b="1" dirty="0"/>
              <a:t> = 1;</a:t>
            </a:r>
          </a:p>
          <a:p>
            <a:r>
              <a:rPr lang="en-US" b="1" dirty="0"/>
              <a:t>}</a:t>
            </a:r>
          </a:p>
          <a:p>
            <a:r>
              <a:rPr lang="en-US" b="1" dirty="0" err="1"/>
              <a:t>document.getElementById</a:t>
            </a:r>
            <a:r>
              <a:rPr lang="en-US" b="1" dirty="0"/>
              <a:t>("result").</a:t>
            </a:r>
            <a:r>
              <a:rPr lang="en-US" b="1" dirty="0" err="1"/>
              <a:t>innerHTML</a:t>
            </a:r>
            <a:r>
              <a:rPr lang="en-US" b="1" dirty="0"/>
              <a:t> = "You have clicked the button " +</a:t>
            </a:r>
          </a:p>
          <a:p>
            <a:r>
              <a:rPr lang="en-US" b="1" dirty="0" err="1"/>
              <a:t>sessionStorage.clickcount</a:t>
            </a:r>
            <a:r>
              <a:rPr lang="en-US" b="1" dirty="0"/>
              <a:t> + " time(s) in this session.";</a:t>
            </a:r>
          </a:p>
        </p:txBody>
      </p:sp>
    </p:spTree>
    <p:extLst>
      <p:ext uri="{BB962C8B-B14F-4D97-AF65-F5344CB8AC3E}">
        <p14:creationId xmlns:p14="http://schemas.microsoft.com/office/powerpoint/2010/main" val="3261745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Cookie vs </a:t>
            </a:r>
            <a:r>
              <a:rPr lang="en-US" dirty="0" err="1"/>
              <a:t>LocalStorage</a:t>
            </a:r>
            <a:r>
              <a:rPr lang="en-US" dirty="0"/>
              <a:t> vs </a:t>
            </a:r>
            <a:r>
              <a:rPr lang="en-US" dirty="0" err="1"/>
              <a:t>SessionStorage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6010" y="1846263"/>
            <a:ext cx="8100305" cy="4022725"/>
          </a:xfrm>
        </p:spPr>
      </p:pic>
    </p:spTree>
    <p:extLst>
      <p:ext uri="{BB962C8B-B14F-4D97-AF65-F5344CB8AC3E}">
        <p14:creationId xmlns:p14="http://schemas.microsoft.com/office/powerpoint/2010/main" val="1924728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Clearing Cookies (and other data)</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0036" y="1887827"/>
            <a:ext cx="4253346" cy="402272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6479" y="1887827"/>
            <a:ext cx="4828549" cy="4022725"/>
          </a:xfrm>
          <a:prstGeom prst="rect">
            <a:avLst/>
          </a:prstGeom>
        </p:spPr>
      </p:pic>
    </p:spTree>
    <p:extLst>
      <p:ext uri="{BB962C8B-B14F-4D97-AF65-F5344CB8AC3E}">
        <p14:creationId xmlns:p14="http://schemas.microsoft.com/office/powerpoint/2010/main" val="679104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SSE (Server Sent Events – New in HTML5)</a:t>
            </a:r>
          </a:p>
        </p:txBody>
      </p:sp>
      <p:sp>
        <p:nvSpPr>
          <p:cNvPr id="3" name="Content Placeholder 2"/>
          <p:cNvSpPr>
            <a:spLocks noGrp="1"/>
          </p:cNvSpPr>
          <p:nvPr>
            <p:ph idx="1"/>
          </p:nvPr>
        </p:nvSpPr>
        <p:spPr/>
        <p:txBody>
          <a:bodyPr/>
          <a:lstStyle/>
          <a:p>
            <a:r>
              <a:rPr lang="en-US" dirty="0" err="1"/>
              <a:t>var</a:t>
            </a:r>
            <a:r>
              <a:rPr lang="en-US" dirty="0"/>
              <a:t> source = new </a:t>
            </a:r>
            <a:r>
              <a:rPr lang="en-US" dirty="0" err="1"/>
              <a:t>EventSource</a:t>
            </a:r>
            <a:r>
              <a:rPr lang="en-US" dirty="0"/>
              <a:t>(“./events/</a:t>
            </a:r>
            <a:r>
              <a:rPr lang="en-US" dirty="0" err="1"/>
              <a:t>latestScore.php</a:t>
            </a:r>
            <a:r>
              <a:rPr lang="en-US" dirty="0"/>
              <a:t>");</a:t>
            </a:r>
          </a:p>
          <a:p>
            <a:r>
              <a:rPr lang="en-US" dirty="0" err="1"/>
              <a:t>source.onmessage</a:t>
            </a:r>
            <a:r>
              <a:rPr lang="en-US" dirty="0"/>
              <a:t> = function(event) {</a:t>
            </a:r>
          </a:p>
          <a:p>
            <a:r>
              <a:rPr lang="en-US" dirty="0"/>
              <a:t>  </a:t>
            </a:r>
            <a:r>
              <a:rPr lang="en-US" dirty="0" err="1"/>
              <a:t>document.getElementById</a:t>
            </a:r>
            <a:r>
              <a:rPr lang="en-US" dirty="0"/>
              <a:t>("result").</a:t>
            </a:r>
            <a:r>
              <a:rPr lang="en-US" dirty="0" err="1"/>
              <a:t>innerHTML</a:t>
            </a:r>
            <a:r>
              <a:rPr lang="en-US" dirty="0"/>
              <a:t> += </a:t>
            </a:r>
            <a:r>
              <a:rPr lang="en-US" dirty="0" err="1"/>
              <a:t>event.data</a:t>
            </a:r>
            <a:r>
              <a:rPr lang="en-US" dirty="0"/>
              <a:t> + "&lt;</a:t>
            </a:r>
            <a:r>
              <a:rPr lang="en-US" dirty="0" err="1"/>
              <a:t>br</a:t>
            </a:r>
            <a:r>
              <a:rPr lang="en-US" dirty="0"/>
              <a:t>&gt;";</a:t>
            </a:r>
          </a:p>
          <a:p>
            <a:r>
              <a:rPr lang="en-US" dirty="0"/>
              <a:t>};</a:t>
            </a:r>
          </a:p>
          <a:p>
            <a:endParaRPr lang="en-US" dirty="0"/>
          </a:p>
          <a:p>
            <a:endParaRPr lang="en-US" dirty="0"/>
          </a:p>
        </p:txBody>
      </p:sp>
    </p:spTree>
    <p:extLst>
      <p:ext uri="{BB962C8B-B14F-4D97-AF65-F5344CB8AC3E}">
        <p14:creationId xmlns:p14="http://schemas.microsoft.com/office/powerpoint/2010/main" val="4284174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Mixing SSE with browser storage</a:t>
            </a:r>
          </a:p>
        </p:txBody>
      </p:sp>
      <p:sp>
        <p:nvSpPr>
          <p:cNvPr id="3" name="Content Placeholder 2"/>
          <p:cNvSpPr>
            <a:spLocks noGrp="1"/>
          </p:cNvSpPr>
          <p:nvPr>
            <p:ph idx="1"/>
          </p:nvPr>
        </p:nvSpPr>
        <p:spPr/>
        <p:txBody>
          <a:bodyPr/>
          <a:lstStyle/>
          <a:p>
            <a:r>
              <a:rPr lang="en-US" dirty="0"/>
              <a:t>If you do not want server sent events to constantly update your web browser it is recommended</a:t>
            </a:r>
          </a:p>
          <a:p>
            <a:r>
              <a:rPr lang="en-US" dirty="0"/>
              <a:t>- when  updates are sent, update cookie, </a:t>
            </a:r>
            <a:r>
              <a:rPr lang="en-US" dirty="0" err="1"/>
              <a:t>localStorage</a:t>
            </a:r>
            <a:r>
              <a:rPr lang="en-US" dirty="0"/>
              <a:t>, </a:t>
            </a:r>
            <a:r>
              <a:rPr lang="en-US" dirty="0" err="1"/>
              <a:t>sessionStorage</a:t>
            </a:r>
            <a:r>
              <a:rPr lang="en-US" dirty="0"/>
              <a:t>  data </a:t>
            </a:r>
          </a:p>
          <a:p>
            <a:r>
              <a:rPr lang="en-US" dirty="0"/>
              <a:t>- update the server sent data at </a:t>
            </a:r>
            <a:r>
              <a:rPr lang="en-US"/>
              <a:t>your pace</a:t>
            </a:r>
            <a:endParaRPr lang="en-US" dirty="0"/>
          </a:p>
        </p:txBody>
      </p:sp>
    </p:spTree>
    <p:extLst>
      <p:ext uri="{BB962C8B-B14F-4D97-AF65-F5344CB8AC3E}">
        <p14:creationId xmlns:p14="http://schemas.microsoft.com/office/powerpoint/2010/main" val="2058416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JavaScript - Cookies</a:t>
            </a:r>
          </a:p>
        </p:txBody>
      </p:sp>
      <p:sp>
        <p:nvSpPr>
          <p:cNvPr id="3" name="Content Placeholder 2"/>
          <p:cNvSpPr>
            <a:spLocks noGrp="1"/>
          </p:cNvSpPr>
          <p:nvPr>
            <p:ph idx="1"/>
          </p:nvPr>
        </p:nvSpPr>
        <p:spPr/>
        <p:txBody>
          <a:bodyPr>
            <a:normAutofit/>
          </a:bodyPr>
          <a:lstStyle/>
          <a:p>
            <a:r>
              <a:rPr lang="en-US" dirty="0"/>
              <a:t>Cookies are data, stored in small text files, on your computer.</a:t>
            </a:r>
          </a:p>
          <a:p>
            <a:r>
              <a:rPr lang="en-US" dirty="0"/>
              <a:t>When a web server has sent a web page to a browser, and then the connection is shut down, the server forgets everything about the user (actually that computer/browser).</a:t>
            </a:r>
          </a:p>
          <a:p>
            <a:r>
              <a:rPr lang="en-US" dirty="0"/>
              <a:t>Cookies were invented to solve the problem "how to remember information about the user":</a:t>
            </a:r>
          </a:p>
          <a:p>
            <a:r>
              <a:rPr lang="en-US" dirty="0"/>
              <a:t>When a user visits a web page, their name can be stored in a cookie.</a:t>
            </a:r>
          </a:p>
          <a:p>
            <a:r>
              <a:rPr lang="en-US" dirty="0"/>
              <a:t>Next time the user visits the page, the cookie "remembers" their name.</a:t>
            </a:r>
          </a:p>
          <a:p>
            <a:r>
              <a:rPr lang="en-US" dirty="0"/>
              <a:t>Cookies are saved in name-value pairs like:   </a:t>
            </a:r>
            <a:r>
              <a:rPr lang="en-US" dirty="0">
                <a:hlinkClick r:id="rId2"/>
              </a:rPr>
              <a:t>email=studentID@college.edu</a:t>
            </a:r>
            <a:endParaRPr lang="en-US" dirty="0"/>
          </a:p>
          <a:p>
            <a:r>
              <a:rPr lang="en-US" dirty="0"/>
              <a:t>When a browser requests a web page from a server, cookies belonging to the page are added to the request. This way the server gets the necessary data to "remember" information about users.</a:t>
            </a:r>
          </a:p>
        </p:txBody>
      </p:sp>
    </p:spTree>
    <p:extLst>
      <p:ext uri="{BB962C8B-B14F-4D97-AF65-F5344CB8AC3E}">
        <p14:creationId xmlns:p14="http://schemas.microsoft.com/office/powerpoint/2010/main" val="137238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a JS cookie</a:t>
            </a:r>
          </a:p>
        </p:txBody>
      </p:sp>
      <p:sp>
        <p:nvSpPr>
          <p:cNvPr id="3" name="Content Placeholder 2"/>
          <p:cNvSpPr>
            <a:spLocks noGrp="1"/>
          </p:cNvSpPr>
          <p:nvPr>
            <p:ph idx="1"/>
          </p:nvPr>
        </p:nvSpPr>
        <p:spPr/>
        <p:txBody>
          <a:bodyPr/>
          <a:lstStyle/>
          <a:p>
            <a:r>
              <a:rPr lang="en-US" dirty="0"/>
              <a:t>Setting a cookie in a browser</a:t>
            </a:r>
          </a:p>
          <a:p>
            <a:r>
              <a:rPr lang="en-US" dirty="0" err="1">
                <a:solidFill>
                  <a:srgbClr val="FF0000"/>
                </a:solidFill>
              </a:rPr>
              <a:t>document.cookie</a:t>
            </a:r>
            <a:r>
              <a:rPr lang="en-US" dirty="0">
                <a:solidFill>
                  <a:srgbClr val="FF0000"/>
                </a:solidFill>
              </a:rPr>
              <a:t> = “email=studentID@college.edu"; </a:t>
            </a:r>
          </a:p>
          <a:p>
            <a:endParaRPr lang="en-US" dirty="0"/>
          </a:p>
          <a:p>
            <a:r>
              <a:rPr lang="en-US" dirty="0"/>
              <a:t>Setting a cookie that will expire</a:t>
            </a:r>
          </a:p>
          <a:p>
            <a:r>
              <a:rPr lang="en-US" dirty="0" err="1">
                <a:solidFill>
                  <a:srgbClr val="FF0000"/>
                </a:solidFill>
              </a:rPr>
              <a:t>document.cookie</a:t>
            </a:r>
            <a:r>
              <a:rPr lang="en-US" dirty="0">
                <a:solidFill>
                  <a:srgbClr val="FF0000"/>
                </a:solidFill>
              </a:rPr>
              <a:t> = "email=studentID@college.edu; expires=Thu, 18 Dec 2018 12:00:00 UTC";</a:t>
            </a:r>
          </a:p>
          <a:p>
            <a:endParaRPr lang="en-US" dirty="0"/>
          </a:p>
          <a:p>
            <a:r>
              <a:rPr lang="en-US" dirty="0"/>
              <a:t>Setting the path where the cookie is valid</a:t>
            </a:r>
          </a:p>
          <a:p>
            <a:r>
              <a:rPr lang="en-US" dirty="0" err="1">
                <a:solidFill>
                  <a:srgbClr val="FF0000"/>
                </a:solidFill>
              </a:rPr>
              <a:t>document.cookie</a:t>
            </a:r>
            <a:r>
              <a:rPr lang="en-US" dirty="0">
                <a:solidFill>
                  <a:srgbClr val="FF0000"/>
                </a:solidFill>
              </a:rPr>
              <a:t> = "username=John Doe; path=/";</a:t>
            </a:r>
          </a:p>
          <a:p>
            <a:endParaRPr lang="en-US" dirty="0"/>
          </a:p>
          <a:p>
            <a:endParaRPr lang="en-US" dirty="0"/>
          </a:p>
        </p:txBody>
      </p:sp>
    </p:spTree>
    <p:extLst>
      <p:ext uri="{BB962C8B-B14F-4D97-AF65-F5344CB8AC3E}">
        <p14:creationId xmlns:p14="http://schemas.microsoft.com/office/powerpoint/2010/main" val="179972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the values of the cookies</a:t>
            </a:r>
          </a:p>
        </p:txBody>
      </p:sp>
      <p:sp>
        <p:nvSpPr>
          <p:cNvPr id="3" name="Content Placeholder 2"/>
          <p:cNvSpPr>
            <a:spLocks noGrp="1"/>
          </p:cNvSpPr>
          <p:nvPr>
            <p:ph idx="1"/>
          </p:nvPr>
        </p:nvSpPr>
        <p:spPr/>
        <p:txBody>
          <a:bodyPr/>
          <a:lstStyle/>
          <a:p>
            <a:r>
              <a:rPr lang="en-US" dirty="0" err="1"/>
              <a:t>var</a:t>
            </a:r>
            <a:r>
              <a:rPr lang="en-US" dirty="0"/>
              <a:t> </a:t>
            </a:r>
            <a:r>
              <a:rPr lang="en-US" dirty="0" err="1"/>
              <a:t>cookieTray</a:t>
            </a:r>
            <a:r>
              <a:rPr lang="en-US" dirty="0"/>
              <a:t> = </a:t>
            </a:r>
            <a:r>
              <a:rPr lang="en-US" dirty="0" err="1"/>
              <a:t>document.cookie</a:t>
            </a:r>
            <a:r>
              <a:rPr lang="en-US" dirty="0"/>
              <a:t>;</a:t>
            </a:r>
          </a:p>
          <a:p>
            <a:r>
              <a:rPr lang="en-US" dirty="0" err="1"/>
              <a:t>document.cookie</a:t>
            </a:r>
            <a:r>
              <a:rPr lang="en-US" dirty="0"/>
              <a:t> will return all cookies in one string much like: </a:t>
            </a:r>
          </a:p>
          <a:p>
            <a:r>
              <a:rPr lang="en-US" dirty="0">
                <a:solidFill>
                  <a:srgbClr val="FF0000"/>
                </a:solidFill>
              </a:rPr>
              <a:t>    cookie1=value1; cookie2=value2; cookie3=value3;</a:t>
            </a:r>
          </a:p>
          <a:p>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91989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Cookie String?</a:t>
            </a:r>
          </a:p>
        </p:txBody>
      </p:sp>
      <p:sp>
        <p:nvSpPr>
          <p:cNvPr id="3" name="Content Placeholder 2"/>
          <p:cNvSpPr>
            <a:spLocks noGrp="1"/>
          </p:cNvSpPr>
          <p:nvPr>
            <p:ph idx="1"/>
          </p:nvPr>
        </p:nvSpPr>
        <p:spPr/>
        <p:txBody>
          <a:bodyPr>
            <a:normAutofit/>
          </a:bodyPr>
          <a:lstStyle/>
          <a:p>
            <a:r>
              <a:rPr lang="en-US" dirty="0"/>
              <a:t>The </a:t>
            </a:r>
            <a:r>
              <a:rPr lang="en-US" dirty="0" err="1"/>
              <a:t>document.cookie</a:t>
            </a:r>
            <a:r>
              <a:rPr lang="en-US" dirty="0"/>
              <a:t> property looks like a normal text string. But it is not.</a:t>
            </a:r>
          </a:p>
          <a:p>
            <a:r>
              <a:rPr lang="en-US" dirty="0"/>
              <a:t>Even if you write a whole cookie string to </a:t>
            </a:r>
            <a:r>
              <a:rPr lang="en-US" dirty="0" err="1"/>
              <a:t>document.cookie</a:t>
            </a:r>
            <a:r>
              <a:rPr lang="en-US" dirty="0"/>
              <a:t>, when you read it out again, you can only see the name-value pair of it.</a:t>
            </a:r>
          </a:p>
          <a:p>
            <a:r>
              <a:rPr lang="en-US" dirty="0"/>
              <a:t>If you set a new cookie, older cookies are not overwritten. The new cookie is added to </a:t>
            </a:r>
            <a:r>
              <a:rPr lang="en-US" dirty="0" err="1"/>
              <a:t>document.cookie</a:t>
            </a:r>
            <a:r>
              <a:rPr lang="en-US" dirty="0"/>
              <a:t>, so if you read </a:t>
            </a:r>
            <a:r>
              <a:rPr lang="en-US" dirty="0" err="1"/>
              <a:t>document.cookie</a:t>
            </a:r>
            <a:r>
              <a:rPr lang="en-US" dirty="0"/>
              <a:t> again you will get something like:</a:t>
            </a:r>
          </a:p>
          <a:p>
            <a:pPr lvl="0">
              <a:buClr>
                <a:srgbClr val="E48312"/>
              </a:buClr>
            </a:pPr>
            <a:r>
              <a:rPr lang="en-US" dirty="0" err="1">
                <a:solidFill>
                  <a:srgbClr val="FF0000"/>
                </a:solidFill>
              </a:rPr>
              <a:t>document.cookie</a:t>
            </a:r>
            <a:r>
              <a:rPr lang="en-US" dirty="0">
                <a:solidFill>
                  <a:srgbClr val="FF0000"/>
                </a:solidFill>
              </a:rPr>
              <a:t> = “email=studentID@college.edu"; </a:t>
            </a:r>
          </a:p>
          <a:p>
            <a:r>
              <a:rPr lang="en-US" dirty="0" err="1">
                <a:solidFill>
                  <a:srgbClr val="FF0000"/>
                </a:solidFill>
              </a:rPr>
              <a:t>document.cookie</a:t>
            </a:r>
            <a:r>
              <a:rPr lang="en-US" dirty="0">
                <a:solidFill>
                  <a:srgbClr val="FF0000"/>
                </a:solidFill>
              </a:rPr>
              <a:t> = “password=</a:t>
            </a:r>
            <a:r>
              <a:rPr lang="en-US" dirty="0" err="1">
                <a:solidFill>
                  <a:srgbClr val="FF0000"/>
                </a:solidFill>
              </a:rPr>
              <a:t>HelloKitty</a:t>
            </a:r>
            <a:r>
              <a:rPr lang="en-US" dirty="0">
                <a:solidFill>
                  <a:srgbClr val="FF0000"/>
                </a:solidFill>
              </a:rPr>
              <a:t>"; </a:t>
            </a:r>
            <a:endParaRPr lang="en-US" dirty="0"/>
          </a:p>
          <a:p>
            <a:r>
              <a:rPr lang="en-US" dirty="0">
                <a:solidFill>
                  <a:schemeClr val="tx1"/>
                </a:solidFill>
              </a:rPr>
              <a:t>Cookie is now: </a:t>
            </a:r>
            <a:r>
              <a:rPr lang="en-US" dirty="0">
                <a:solidFill>
                  <a:srgbClr val="7030A0"/>
                </a:solidFill>
              </a:rPr>
              <a:t>email = studentID@college.edu;  password = </a:t>
            </a:r>
            <a:r>
              <a:rPr lang="en-US" dirty="0" err="1">
                <a:solidFill>
                  <a:srgbClr val="7030A0"/>
                </a:solidFill>
              </a:rPr>
              <a:t>HelloKitty</a:t>
            </a:r>
            <a:r>
              <a:rPr lang="en-US" dirty="0">
                <a:solidFill>
                  <a:srgbClr val="7030A0"/>
                </a:solidFill>
              </a:rPr>
              <a:t> ;</a:t>
            </a:r>
          </a:p>
          <a:p>
            <a:r>
              <a:rPr lang="en-US" dirty="0">
                <a:solidFill>
                  <a:schemeClr val="tx1"/>
                </a:solidFill>
              </a:rPr>
              <a:t>Expired cookies are deleted automatically</a:t>
            </a:r>
          </a:p>
        </p:txBody>
      </p:sp>
    </p:spTree>
    <p:extLst>
      <p:ext uri="{BB962C8B-B14F-4D97-AF65-F5344CB8AC3E}">
        <p14:creationId xmlns:p14="http://schemas.microsoft.com/office/powerpoint/2010/main" val="3887734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to set a cookie of a visitor</a:t>
            </a:r>
          </a:p>
        </p:txBody>
      </p:sp>
      <p:sp>
        <p:nvSpPr>
          <p:cNvPr id="3" name="Content Placeholder 2"/>
          <p:cNvSpPr>
            <a:spLocks noGrp="1"/>
          </p:cNvSpPr>
          <p:nvPr>
            <p:ph idx="1"/>
          </p:nvPr>
        </p:nvSpPr>
        <p:spPr/>
        <p:txBody>
          <a:bodyPr/>
          <a:lstStyle/>
          <a:p>
            <a:r>
              <a:rPr lang="en-US" dirty="0"/>
              <a:t>function </a:t>
            </a:r>
            <a:r>
              <a:rPr lang="en-US" dirty="0" err="1"/>
              <a:t>setCookie</a:t>
            </a:r>
            <a:r>
              <a:rPr lang="en-US" dirty="0"/>
              <a:t>(</a:t>
            </a:r>
            <a:r>
              <a:rPr lang="en-US" dirty="0" err="1"/>
              <a:t>cname</a:t>
            </a:r>
            <a:r>
              <a:rPr lang="en-US" dirty="0"/>
              <a:t>, </a:t>
            </a:r>
            <a:r>
              <a:rPr lang="en-US" dirty="0" err="1"/>
              <a:t>cvalue</a:t>
            </a:r>
            <a:r>
              <a:rPr lang="en-US" dirty="0"/>
              <a:t>, </a:t>
            </a:r>
            <a:r>
              <a:rPr lang="en-US" dirty="0" err="1"/>
              <a:t>exdays</a:t>
            </a:r>
            <a:r>
              <a:rPr lang="en-US" dirty="0"/>
              <a:t>) {</a:t>
            </a:r>
          </a:p>
          <a:p>
            <a:r>
              <a:rPr lang="en-US" dirty="0"/>
              <a:t>  </a:t>
            </a:r>
            <a:r>
              <a:rPr lang="en-US" dirty="0" err="1"/>
              <a:t>var</a:t>
            </a:r>
            <a:r>
              <a:rPr lang="en-US" dirty="0"/>
              <a:t> d = new Date();</a:t>
            </a:r>
          </a:p>
          <a:p>
            <a:r>
              <a:rPr lang="en-US" dirty="0"/>
              <a:t>  </a:t>
            </a:r>
            <a:r>
              <a:rPr lang="en-US" dirty="0" err="1"/>
              <a:t>d.setTime</a:t>
            </a:r>
            <a:r>
              <a:rPr lang="en-US" dirty="0"/>
              <a:t>(</a:t>
            </a:r>
            <a:r>
              <a:rPr lang="en-US" dirty="0" err="1"/>
              <a:t>d.getTime</a:t>
            </a:r>
            <a:r>
              <a:rPr lang="en-US" dirty="0"/>
              <a:t>() + (</a:t>
            </a:r>
            <a:r>
              <a:rPr lang="en-US" dirty="0" err="1"/>
              <a:t>exdays</a:t>
            </a:r>
            <a:r>
              <a:rPr lang="en-US" dirty="0"/>
              <a:t>*24*60*60*1000)); // </a:t>
            </a:r>
          </a:p>
          <a:p>
            <a:r>
              <a:rPr lang="en-US" dirty="0"/>
              <a:t>  </a:t>
            </a:r>
            <a:r>
              <a:rPr lang="en-US" dirty="0" err="1"/>
              <a:t>var</a:t>
            </a:r>
            <a:r>
              <a:rPr lang="en-US" dirty="0"/>
              <a:t> expires = "expires="+ </a:t>
            </a:r>
            <a:r>
              <a:rPr lang="en-US" dirty="0" err="1"/>
              <a:t>d.toUTCString</a:t>
            </a:r>
            <a:r>
              <a:rPr lang="en-US" dirty="0"/>
              <a:t>();</a:t>
            </a:r>
          </a:p>
          <a:p>
            <a:r>
              <a:rPr lang="en-US" dirty="0"/>
              <a:t>  </a:t>
            </a:r>
            <a:r>
              <a:rPr lang="en-US" dirty="0" err="1"/>
              <a:t>document.cookie</a:t>
            </a:r>
            <a:r>
              <a:rPr lang="en-US" dirty="0"/>
              <a:t> = </a:t>
            </a:r>
            <a:r>
              <a:rPr lang="en-US" dirty="0" err="1"/>
              <a:t>cname</a:t>
            </a:r>
            <a:r>
              <a:rPr lang="en-US" dirty="0"/>
              <a:t> + "=" + </a:t>
            </a:r>
            <a:r>
              <a:rPr lang="en-US" dirty="0" err="1"/>
              <a:t>cvalue</a:t>
            </a:r>
            <a:r>
              <a:rPr lang="en-US" dirty="0"/>
              <a:t> + "; expires=" + expires + ";path=/";</a:t>
            </a:r>
          </a:p>
          <a:p>
            <a:r>
              <a:rPr lang="en-US" dirty="0"/>
              <a:t>}</a:t>
            </a:r>
          </a:p>
        </p:txBody>
      </p:sp>
    </p:spTree>
    <p:extLst>
      <p:ext uri="{BB962C8B-B14F-4D97-AF65-F5344CB8AC3E}">
        <p14:creationId xmlns:p14="http://schemas.microsoft.com/office/powerpoint/2010/main" val="255319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to get a Cookie</a:t>
            </a:r>
          </a:p>
        </p:txBody>
      </p:sp>
      <p:sp>
        <p:nvSpPr>
          <p:cNvPr id="3" name="Content Placeholder 2"/>
          <p:cNvSpPr>
            <a:spLocks noGrp="1"/>
          </p:cNvSpPr>
          <p:nvPr>
            <p:ph idx="1"/>
          </p:nvPr>
        </p:nvSpPr>
        <p:spPr/>
        <p:txBody>
          <a:bodyPr>
            <a:normAutofit lnSpcReduction="10000"/>
          </a:bodyPr>
          <a:lstStyle/>
          <a:p>
            <a:pPr>
              <a:spcBef>
                <a:spcPts val="0"/>
              </a:spcBef>
              <a:spcAft>
                <a:spcPts val="0"/>
              </a:spcAft>
            </a:pPr>
            <a:r>
              <a:rPr lang="en-US" dirty="0"/>
              <a:t>function </a:t>
            </a:r>
            <a:r>
              <a:rPr lang="en-US" dirty="0" err="1"/>
              <a:t>getCookie</a:t>
            </a:r>
            <a:r>
              <a:rPr lang="en-US" dirty="0"/>
              <a:t>(</a:t>
            </a:r>
            <a:r>
              <a:rPr lang="en-US" dirty="0" err="1"/>
              <a:t>cname</a:t>
            </a:r>
            <a:r>
              <a:rPr lang="en-US" dirty="0"/>
              <a:t>) {</a:t>
            </a:r>
          </a:p>
          <a:p>
            <a:pPr>
              <a:spcBef>
                <a:spcPts val="0"/>
              </a:spcBef>
              <a:spcAft>
                <a:spcPts val="0"/>
              </a:spcAft>
            </a:pPr>
            <a:r>
              <a:rPr lang="en-US" dirty="0"/>
              <a:t>  </a:t>
            </a:r>
            <a:r>
              <a:rPr lang="en-US" dirty="0" err="1"/>
              <a:t>var</a:t>
            </a:r>
            <a:r>
              <a:rPr lang="en-US" dirty="0"/>
              <a:t> name = </a:t>
            </a:r>
            <a:r>
              <a:rPr lang="en-US" dirty="0" err="1"/>
              <a:t>cname</a:t>
            </a:r>
            <a:r>
              <a:rPr lang="en-US" dirty="0"/>
              <a:t> + "=";</a:t>
            </a:r>
          </a:p>
          <a:p>
            <a:pPr>
              <a:spcBef>
                <a:spcPts val="0"/>
              </a:spcBef>
              <a:spcAft>
                <a:spcPts val="0"/>
              </a:spcAft>
            </a:pPr>
            <a:r>
              <a:rPr lang="en-US" dirty="0"/>
              <a:t>  </a:t>
            </a:r>
            <a:r>
              <a:rPr lang="en-US" dirty="0" err="1"/>
              <a:t>var</a:t>
            </a:r>
            <a:r>
              <a:rPr lang="en-US" dirty="0"/>
              <a:t> </a:t>
            </a:r>
            <a:r>
              <a:rPr lang="en-US" dirty="0" err="1"/>
              <a:t>decodedCookie</a:t>
            </a:r>
            <a:r>
              <a:rPr lang="en-US" dirty="0"/>
              <a:t> = </a:t>
            </a:r>
            <a:r>
              <a:rPr lang="en-US" dirty="0" err="1"/>
              <a:t>decodeURIComponent</a:t>
            </a:r>
            <a:r>
              <a:rPr lang="en-US" dirty="0"/>
              <a:t>(</a:t>
            </a:r>
            <a:r>
              <a:rPr lang="en-US" dirty="0" err="1"/>
              <a:t>document.cookie</a:t>
            </a:r>
            <a:r>
              <a:rPr lang="en-US" dirty="0"/>
              <a:t>); </a:t>
            </a:r>
            <a:r>
              <a:rPr lang="en-US" dirty="0">
                <a:solidFill>
                  <a:srgbClr val="7030A0"/>
                </a:solidFill>
              </a:rPr>
              <a:t>// Handle special chars</a:t>
            </a:r>
          </a:p>
          <a:p>
            <a:pPr>
              <a:spcBef>
                <a:spcPts val="0"/>
              </a:spcBef>
              <a:spcAft>
                <a:spcPts val="0"/>
              </a:spcAft>
            </a:pPr>
            <a:r>
              <a:rPr lang="en-US" dirty="0"/>
              <a:t>  </a:t>
            </a:r>
            <a:r>
              <a:rPr lang="en-US" dirty="0" err="1"/>
              <a:t>var</a:t>
            </a:r>
            <a:r>
              <a:rPr lang="en-US" dirty="0"/>
              <a:t> </a:t>
            </a:r>
            <a:r>
              <a:rPr lang="en-US" dirty="0" err="1"/>
              <a:t>ct</a:t>
            </a:r>
            <a:r>
              <a:rPr lang="en-US" dirty="0"/>
              <a:t> = </a:t>
            </a:r>
            <a:r>
              <a:rPr lang="en-US" dirty="0" err="1"/>
              <a:t>decodedCookie.split</a:t>
            </a:r>
            <a:r>
              <a:rPr lang="en-US" dirty="0"/>
              <a:t>(';');                                                         </a:t>
            </a:r>
            <a:r>
              <a:rPr lang="en-US" dirty="0">
                <a:solidFill>
                  <a:srgbClr val="7030A0"/>
                </a:solidFill>
              </a:rPr>
              <a:t>// parse cookies into tray array</a:t>
            </a:r>
          </a:p>
          <a:p>
            <a:pPr>
              <a:spcBef>
                <a:spcPts val="0"/>
              </a:spcBef>
              <a:spcAft>
                <a:spcPts val="0"/>
              </a:spcAft>
            </a:pPr>
            <a:r>
              <a:rPr lang="en-US" dirty="0"/>
              <a:t>  for(</a:t>
            </a:r>
            <a:r>
              <a:rPr lang="en-US" dirty="0" err="1"/>
              <a:t>var</a:t>
            </a:r>
            <a:r>
              <a:rPr lang="en-US" dirty="0"/>
              <a:t> </a:t>
            </a:r>
            <a:r>
              <a:rPr lang="en-US" dirty="0" err="1"/>
              <a:t>i</a:t>
            </a:r>
            <a:r>
              <a:rPr lang="en-US" dirty="0"/>
              <a:t> = 0; </a:t>
            </a:r>
            <a:r>
              <a:rPr lang="en-US" dirty="0" err="1"/>
              <a:t>i</a:t>
            </a:r>
            <a:r>
              <a:rPr lang="en-US" dirty="0"/>
              <a:t> &lt;</a:t>
            </a:r>
            <a:r>
              <a:rPr lang="en-US" dirty="0" err="1"/>
              <a:t>ct.length</a:t>
            </a:r>
            <a:r>
              <a:rPr lang="en-US" dirty="0"/>
              <a:t>; </a:t>
            </a:r>
            <a:r>
              <a:rPr lang="en-US" dirty="0" err="1"/>
              <a:t>i</a:t>
            </a:r>
            <a:r>
              <a:rPr lang="en-US" dirty="0"/>
              <a:t>++) {                                                            </a:t>
            </a:r>
            <a:r>
              <a:rPr lang="en-US" dirty="0">
                <a:solidFill>
                  <a:srgbClr val="7030A0"/>
                </a:solidFill>
              </a:rPr>
              <a:t>// search for  cookie</a:t>
            </a:r>
          </a:p>
          <a:p>
            <a:pPr>
              <a:spcBef>
                <a:spcPts val="0"/>
              </a:spcBef>
              <a:spcAft>
                <a:spcPts val="0"/>
              </a:spcAft>
            </a:pPr>
            <a:r>
              <a:rPr lang="en-US" dirty="0"/>
              <a:t>    </a:t>
            </a:r>
            <a:r>
              <a:rPr lang="en-US" dirty="0" err="1"/>
              <a:t>var</a:t>
            </a:r>
            <a:r>
              <a:rPr lang="en-US" dirty="0"/>
              <a:t> c = </a:t>
            </a:r>
            <a:r>
              <a:rPr lang="en-US" dirty="0" err="1"/>
              <a:t>ct</a:t>
            </a:r>
            <a:r>
              <a:rPr lang="en-US" dirty="0"/>
              <a:t>[</a:t>
            </a:r>
            <a:r>
              <a:rPr lang="en-US" dirty="0" err="1"/>
              <a:t>i</a:t>
            </a:r>
            <a:r>
              <a:rPr lang="en-US" dirty="0"/>
              <a:t>];</a:t>
            </a:r>
          </a:p>
          <a:p>
            <a:pPr>
              <a:spcBef>
                <a:spcPts val="0"/>
              </a:spcBef>
              <a:spcAft>
                <a:spcPts val="0"/>
              </a:spcAft>
            </a:pPr>
            <a:r>
              <a:rPr lang="en-US" dirty="0"/>
              <a:t>    while (</a:t>
            </a:r>
            <a:r>
              <a:rPr lang="en-US" dirty="0" err="1"/>
              <a:t>c.charAt</a:t>
            </a:r>
            <a:r>
              <a:rPr lang="en-US" dirty="0"/>
              <a:t>(0) == ' ') {</a:t>
            </a:r>
          </a:p>
          <a:p>
            <a:pPr>
              <a:spcBef>
                <a:spcPts val="0"/>
              </a:spcBef>
              <a:spcAft>
                <a:spcPts val="0"/>
              </a:spcAft>
            </a:pPr>
            <a:r>
              <a:rPr lang="en-US" dirty="0"/>
              <a:t>      c = </a:t>
            </a:r>
            <a:r>
              <a:rPr lang="en-US" dirty="0" err="1"/>
              <a:t>c.substring</a:t>
            </a:r>
            <a:r>
              <a:rPr lang="en-US" dirty="0"/>
              <a:t>(1);</a:t>
            </a:r>
          </a:p>
          <a:p>
            <a:pPr>
              <a:spcBef>
                <a:spcPts val="0"/>
              </a:spcBef>
              <a:spcAft>
                <a:spcPts val="0"/>
              </a:spcAft>
            </a:pPr>
            <a:r>
              <a:rPr lang="en-US" dirty="0"/>
              <a:t>    }</a:t>
            </a:r>
          </a:p>
          <a:p>
            <a:pPr>
              <a:spcBef>
                <a:spcPts val="0"/>
              </a:spcBef>
              <a:spcAft>
                <a:spcPts val="0"/>
              </a:spcAft>
            </a:pPr>
            <a:r>
              <a:rPr lang="en-US" dirty="0"/>
              <a:t>    if (</a:t>
            </a:r>
            <a:r>
              <a:rPr lang="en-US" dirty="0" err="1"/>
              <a:t>c.indexOf</a:t>
            </a:r>
            <a:r>
              <a:rPr lang="en-US" dirty="0"/>
              <a:t>(name) == 0) {</a:t>
            </a:r>
          </a:p>
          <a:p>
            <a:pPr>
              <a:spcBef>
                <a:spcPts val="0"/>
              </a:spcBef>
              <a:spcAft>
                <a:spcPts val="0"/>
              </a:spcAft>
            </a:pPr>
            <a:r>
              <a:rPr lang="en-US" dirty="0"/>
              <a:t>      return </a:t>
            </a:r>
            <a:r>
              <a:rPr lang="en-US" dirty="0" err="1"/>
              <a:t>c.substring</a:t>
            </a:r>
            <a:r>
              <a:rPr lang="en-US" dirty="0"/>
              <a:t>(</a:t>
            </a:r>
            <a:r>
              <a:rPr lang="en-US" dirty="0" err="1"/>
              <a:t>name.length</a:t>
            </a:r>
            <a:r>
              <a:rPr lang="en-US" dirty="0"/>
              <a:t>, </a:t>
            </a:r>
            <a:r>
              <a:rPr lang="en-US" dirty="0" err="1"/>
              <a:t>c.length</a:t>
            </a:r>
            <a:r>
              <a:rPr lang="en-US" dirty="0"/>
              <a:t>);  </a:t>
            </a:r>
            <a:r>
              <a:rPr lang="en-US" dirty="0">
                <a:solidFill>
                  <a:srgbClr val="7030A0"/>
                </a:solidFill>
              </a:rPr>
              <a:t>                                 // return cookie if found</a:t>
            </a:r>
          </a:p>
          <a:p>
            <a:pPr>
              <a:spcBef>
                <a:spcPts val="0"/>
              </a:spcBef>
              <a:spcAft>
                <a:spcPts val="0"/>
              </a:spcAft>
            </a:pPr>
            <a:r>
              <a:rPr lang="en-US" dirty="0"/>
              <a:t>    }</a:t>
            </a:r>
          </a:p>
          <a:p>
            <a:pPr>
              <a:spcBef>
                <a:spcPts val="0"/>
              </a:spcBef>
              <a:spcAft>
                <a:spcPts val="0"/>
              </a:spcAft>
            </a:pPr>
            <a:r>
              <a:rPr lang="en-US" dirty="0"/>
              <a:t>  }</a:t>
            </a:r>
          </a:p>
          <a:p>
            <a:pPr>
              <a:spcBef>
                <a:spcPts val="0"/>
              </a:spcBef>
              <a:spcAft>
                <a:spcPts val="0"/>
              </a:spcAft>
            </a:pPr>
            <a:r>
              <a:rPr lang="en-US" dirty="0"/>
              <a:t>  return "";                                       				</a:t>
            </a:r>
            <a:r>
              <a:rPr lang="en-US" dirty="0">
                <a:solidFill>
                  <a:srgbClr val="7030A0"/>
                </a:solidFill>
              </a:rPr>
              <a:t>      // if not  found</a:t>
            </a:r>
          </a:p>
          <a:p>
            <a:pPr>
              <a:spcBef>
                <a:spcPts val="0"/>
              </a:spcBef>
              <a:spcAft>
                <a:spcPts val="0"/>
              </a:spcAft>
            </a:pPr>
            <a:r>
              <a:rPr lang="en-US" dirty="0"/>
              <a:t>}</a:t>
            </a:r>
          </a:p>
        </p:txBody>
      </p:sp>
    </p:spTree>
    <p:extLst>
      <p:ext uri="{BB962C8B-B14F-4D97-AF65-F5344CB8AC3E}">
        <p14:creationId xmlns:p14="http://schemas.microsoft.com/office/powerpoint/2010/main" val="2171259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to check if a cookie is set</a:t>
            </a:r>
          </a:p>
        </p:txBody>
      </p:sp>
      <p:sp>
        <p:nvSpPr>
          <p:cNvPr id="3" name="Content Placeholder 2"/>
          <p:cNvSpPr>
            <a:spLocks noGrp="1"/>
          </p:cNvSpPr>
          <p:nvPr>
            <p:ph idx="1"/>
          </p:nvPr>
        </p:nvSpPr>
        <p:spPr/>
        <p:txBody>
          <a:bodyPr>
            <a:normAutofit lnSpcReduction="10000"/>
          </a:bodyPr>
          <a:lstStyle/>
          <a:p>
            <a:pPr>
              <a:spcBef>
                <a:spcPts val="600"/>
              </a:spcBef>
            </a:pPr>
            <a:r>
              <a:rPr lang="en-US" dirty="0"/>
              <a:t>function </a:t>
            </a:r>
            <a:r>
              <a:rPr lang="en-US" dirty="0" err="1"/>
              <a:t>checkCookie</a:t>
            </a:r>
            <a:r>
              <a:rPr lang="en-US" dirty="0"/>
              <a:t>() {</a:t>
            </a:r>
          </a:p>
          <a:p>
            <a:pPr>
              <a:spcBef>
                <a:spcPts val="600"/>
              </a:spcBef>
            </a:pPr>
            <a:r>
              <a:rPr lang="en-US" dirty="0"/>
              <a:t>  </a:t>
            </a:r>
            <a:r>
              <a:rPr lang="en-US" dirty="0" err="1"/>
              <a:t>var</a:t>
            </a:r>
            <a:r>
              <a:rPr lang="en-US" dirty="0"/>
              <a:t> email = </a:t>
            </a:r>
            <a:r>
              <a:rPr lang="en-US" dirty="0" err="1"/>
              <a:t>getCookie</a:t>
            </a:r>
            <a:r>
              <a:rPr lang="en-US" dirty="0"/>
              <a:t>(“email");</a:t>
            </a:r>
          </a:p>
          <a:p>
            <a:pPr>
              <a:spcBef>
                <a:spcPts val="600"/>
              </a:spcBef>
            </a:pPr>
            <a:r>
              <a:rPr lang="en-US" dirty="0"/>
              <a:t>  if (email != "") {</a:t>
            </a:r>
          </a:p>
          <a:p>
            <a:pPr>
              <a:spcBef>
                <a:spcPts val="600"/>
              </a:spcBef>
            </a:pPr>
            <a:r>
              <a:rPr lang="en-US" dirty="0"/>
              <a:t>   alert(“You have been to this site before " + email);</a:t>
            </a:r>
          </a:p>
          <a:p>
            <a:pPr>
              <a:spcBef>
                <a:spcPts val="600"/>
              </a:spcBef>
            </a:pPr>
            <a:r>
              <a:rPr lang="en-US" dirty="0"/>
              <a:t>  } else {</a:t>
            </a:r>
          </a:p>
          <a:p>
            <a:pPr>
              <a:spcBef>
                <a:spcPts val="600"/>
              </a:spcBef>
            </a:pPr>
            <a:r>
              <a:rPr lang="en-US"/>
              <a:t>    email </a:t>
            </a:r>
            <a:r>
              <a:rPr lang="en-US" dirty="0"/>
              <a:t>= prompt("Please enter your email address :", "");</a:t>
            </a:r>
          </a:p>
          <a:p>
            <a:pPr>
              <a:spcBef>
                <a:spcPts val="600"/>
              </a:spcBef>
            </a:pPr>
            <a:r>
              <a:rPr lang="en-US" dirty="0"/>
              <a:t>    if (email != "" &amp;&amp; email != null) {</a:t>
            </a:r>
          </a:p>
          <a:p>
            <a:pPr>
              <a:spcBef>
                <a:spcPts val="600"/>
              </a:spcBef>
            </a:pPr>
            <a:r>
              <a:rPr lang="en-US" dirty="0"/>
              <a:t>      </a:t>
            </a:r>
            <a:r>
              <a:rPr lang="en-US" dirty="0" err="1"/>
              <a:t>setCookie</a:t>
            </a:r>
            <a:r>
              <a:rPr lang="en-US" dirty="0"/>
              <a:t>(“email", email, 365);</a:t>
            </a:r>
          </a:p>
          <a:p>
            <a:pPr>
              <a:spcBef>
                <a:spcPts val="600"/>
              </a:spcBef>
            </a:pPr>
            <a:r>
              <a:rPr lang="en-US" dirty="0"/>
              <a:t>    }</a:t>
            </a:r>
          </a:p>
          <a:p>
            <a:pPr>
              <a:spcBef>
                <a:spcPts val="600"/>
              </a:spcBef>
            </a:pPr>
            <a:r>
              <a:rPr lang="en-US" dirty="0"/>
              <a:t>  }</a:t>
            </a:r>
          </a:p>
          <a:p>
            <a:pPr>
              <a:spcBef>
                <a:spcPts val="600"/>
              </a:spcBef>
            </a:pPr>
            <a:r>
              <a:rPr lang="en-US" dirty="0"/>
              <a:t>}</a:t>
            </a:r>
          </a:p>
        </p:txBody>
      </p:sp>
    </p:spTree>
    <p:extLst>
      <p:ext uri="{BB962C8B-B14F-4D97-AF65-F5344CB8AC3E}">
        <p14:creationId xmlns:p14="http://schemas.microsoft.com/office/powerpoint/2010/main" val="37484025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199</TotalTime>
  <Words>1439</Words>
  <Application>Microsoft Office PowerPoint</Application>
  <PresentationFormat>Widescreen</PresentationFormat>
  <Paragraphs>176</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Calibri</vt:lpstr>
      <vt:lpstr>Calibri Light</vt:lpstr>
      <vt:lpstr>Retrospect</vt:lpstr>
      <vt:lpstr>Java Script</vt:lpstr>
      <vt:lpstr>Save password pop ups</vt:lpstr>
      <vt:lpstr>JavaScript - Cookies</vt:lpstr>
      <vt:lpstr>Creating a JS cookie</vt:lpstr>
      <vt:lpstr>Getting the values of the cookies</vt:lpstr>
      <vt:lpstr>Cookie String?</vt:lpstr>
      <vt:lpstr>Function to set a cookie of a visitor</vt:lpstr>
      <vt:lpstr>Function to get a Cookie</vt:lpstr>
      <vt:lpstr>Function to check if a cookie is set</vt:lpstr>
      <vt:lpstr>Deleting a cookie (expire the cookie)</vt:lpstr>
      <vt:lpstr>Where are cookies stored?</vt:lpstr>
      <vt:lpstr>In 2014 – HTML 5 came  out</vt:lpstr>
      <vt:lpstr>Feature replacements in HTML 5</vt:lpstr>
      <vt:lpstr>HTML 5 - Introduced Web Storage</vt:lpstr>
      <vt:lpstr>Storing in localStorage</vt:lpstr>
      <vt:lpstr>LocalStorage store,  expire?, delete</vt:lpstr>
      <vt:lpstr>LocalStorage vs. Cookies</vt:lpstr>
      <vt:lpstr>SessionStorage</vt:lpstr>
      <vt:lpstr>Set, get, remove, clear sessionStorage</vt:lpstr>
      <vt:lpstr>sessionStorage  example</vt:lpstr>
      <vt:lpstr>Cookie vs LocalStorage vs SessionStorage</vt:lpstr>
      <vt:lpstr>Clearing Cookies (and other data)</vt:lpstr>
      <vt:lpstr>SSE (Server Sent Events – New in HTML5)</vt:lpstr>
      <vt:lpstr>Mixing SSE with browser storage</vt:lpstr>
    </vt:vector>
  </TitlesOfParts>
  <Company>Information Management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Java Script</dc:title>
  <dc:creator>William Byrne</dc:creator>
  <cp:lastModifiedBy>Byrne, William</cp:lastModifiedBy>
  <cp:revision>29</cp:revision>
  <dcterms:created xsi:type="dcterms:W3CDTF">2019-11-27T15:28:55Z</dcterms:created>
  <dcterms:modified xsi:type="dcterms:W3CDTF">2024-03-04T18:06:53Z</dcterms:modified>
</cp:coreProperties>
</file>