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86452" autoAdjust="0"/>
  </p:normalViewPr>
  <p:slideViewPr>
    <p:cSldViewPr>
      <p:cViewPr varScale="1">
        <p:scale>
          <a:sx n="115" d="100"/>
          <a:sy n="115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8535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8001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4694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2209800"/>
            <a:ext cx="5334000" cy="2971800"/>
          </a:xfrm>
        </p:spPr>
        <p:txBody>
          <a:bodyPr/>
          <a:lstStyle>
            <a:lvl1pPr marL="0" indent="0" algn="ctr">
              <a:buNone/>
              <a:defRPr sz="4800" b="1" baseline="0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3A72EA-95A4-4971-A611-08118360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634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77334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212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4400" y="1143000"/>
            <a:ext cx="73152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16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8666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0956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648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44926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6941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793314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0949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95880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3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83E44D-4E7B-4942-97AB-42AFF39D85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5400" y="2209800"/>
            <a:ext cx="6781800" cy="2971800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JQuery</a:t>
            </a:r>
            <a:endParaRPr lang="en-US" dirty="0" smtClean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6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672B1-6CE3-44A9-ACC8-458FCEAD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HTML for the Email List with jQuery app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9A176-85EF-443C-B7FA-C512FDB43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&lt;!DOCTYPE html&gt;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&lt;html&gt;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&lt;head&gt;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&lt;meta charset="UTF-8"&gt;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&lt;title&gt;Join Email List&lt;/title&gt;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&lt;link 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="stylesheet" 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="email_list.css"&gt;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&lt;script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="http://code.jquery.com/jquery-3.2.1.min.js"&gt;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&lt;/script&gt;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&lt;script 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="email_list.js"&gt;&lt;/script&gt;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&lt;/head&gt;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&lt;body&gt;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&lt;main&gt;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&lt;h1&gt;Please join our email list&lt;/h1&gt;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&lt;form id="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email_form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name="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email_form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action="</a:t>
            </a:r>
            <a:r>
              <a:rPr lang="en-US" sz="1400" b="1" dirty="0" err="1" smtClean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join.php</a:t>
            </a:r>
            <a:r>
              <a:rPr lang="en-US" sz="1400" b="1" dirty="0" smtClean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method="get"&gt;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&lt;label for="email_address1"&gt;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Email Address:&lt;/label&gt;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type="text" id="email_address1"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name="email_address1"&gt;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&lt;span&gt;*&lt;/span&gt;&lt;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34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2890C-98D5-48E2-A4C3-D7766EAB8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HTML for the Email List jQuery app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DEBE3-D554-47BA-AB22-72101084D1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&lt;label for="email_address2"&gt;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Re-enter Email Address:&lt;/label&gt;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type="text" id="email_address2"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name="email_address2"&gt;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&lt;span&gt;*&lt;/span&gt;&lt;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&lt;label for="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"&gt;First Name:&lt;/label&gt;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type="text" id="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name="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&lt;span&gt;*&lt;/span&gt;&lt;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&lt;label&gt;&amp;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nbsp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;&lt;/label&gt;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&lt;input type="button" id="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join_list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value="Join our List"&gt;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&lt;/form&gt;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&lt;/main&gt;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&lt;/body&gt;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&lt;/html&gt;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285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F70-67EF-4C8C-A79A-A69357D2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jQuery for the Email List application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F74AE-7A7E-4DF9-9BC8-5E140608B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$(document).ready(function() {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</a:t>
            </a:r>
            <a:r>
              <a:rPr lang="en-US" sz="16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join_list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").click(function() {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emailAddress1 =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$("#email_address1").</a:t>
            </a:r>
            <a:r>
              <a:rPr lang="en-US" sz="16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emailAddress2 =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$("#email_address2").</a:t>
            </a:r>
            <a:r>
              <a:rPr lang="en-US" sz="16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isValid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true;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// validate the first email address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(emailAddress1 == "") { 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$("#email_address1").next().text(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"This field is required.");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isValid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false;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else {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$("#email_address1").next().text("");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 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6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C183E-471B-4E32-BD92-DF10A3FD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jQuery for the Email List app 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EC70B-41BB-447F-AA74-00FBF4269F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validate the second email address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(emailAddress2 == "") { 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$("#email_address2").next().text(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"This field is required.");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isValid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false; 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else if (emailAddress1 != emailAddress2) { 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$("#email_address2").next().text(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"This entry must equal first entry.");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isValid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false;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else {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$("#email_address2").next().text("");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4201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EE51-63E1-4EE5-8C11-30C20473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Email List jQuery 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C5F41-1F1C-480B-ACA9-A205F6A783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validate the first name entry  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($("#</a:t>
            </a:r>
            <a:r>
              <a:rPr lang="en-US" sz="16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  <a:r>
              <a:rPr lang="en-US" sz="16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== "") {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</a:t>
            </a:r>
            <a:r>
              <a:rPr lang="en-US" sz="16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").next().text(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"This field is required.");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isValid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false;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 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else {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</a:t>
            </a:r>
            <a:r>
              <a:rPr lang="en-US" sz="16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first_name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").next().text("");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// submit the form if all entries are valid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(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isValid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</a:t>
            </a:r>
            <a:r>
              <a:rPr lang="en-US" sz="16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email_form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").submit();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}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}); // end click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}); // end ready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948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4BD6-57CE-4589-AB14-4EF6E4FD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user interface for the Image Swap application</a:t>
            </a:r>
            <a:endParaRPr lang="en-US" dirty="0"/>
          </a:p>
        </p:txBody>
      </p:sp>
      <p:pic>
        <p:nvPicPr>
          <p:cNvPr id="7" name="Content Placeholder 6" descr="See page 652 in book" title="See slide title">
            <a:extLst>
              <a:ext uri="{FF2B5EF4-FFF2-40B4-BE49-F238E27FC236}">
                <a16:creationId xmlns:a16="http://schemas.microsoft.com/office/drawing/2014/main" id="{B9D8A8AD-A59D-45D7-8F55-EBFD156C3784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1111"/>
            <a:ext cx="5809524" cy="4790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23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C648-805B-4A99-A5B9-3B208C6D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script elements for the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 swap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83257-3569-44F2-9A8A-7EED394AC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&lt;script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="jquery-3.2.1.min.js"&gt;&lt;/script&gt;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&lt;script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="image_swaps.js"&gt;&lt;/script&gt;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26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0DA0-672F-4323-B566-1EFA9DB4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HTML for the images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770FB-9F59-4227-9E9A-FBFA6DA7B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&lt;main&gt;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&lt;h1&gt;Ram Tap Combined Test&lt;/h1&gt;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id="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image_list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&lt;li&gt;&lt;a 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="images/h1.jpg"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title="James Allison: 1-1"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="thumbnails/t1.jpg"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alt=""&gt;&lt;/a&gt;&lt;/li&gt;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&lt;li&gt;&lt;a 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="images/h2.jpg"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title="James Allison: 1-2"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="thumbnails/t2.jpg"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alt=""&gt;&lt;/a&gt;&lt;/li&gt;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...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&lt;li&gt;&lt;a 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href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="images/h6.jpg"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title="James Allison: 1-6"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&lt;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="thumbnails/t6.jpg"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alt=""&gt;&lt;/a&gt;&lt;/li&gt;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&lt;h2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id="caption"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&gt;James Allison 1-1&lt;/h2&gt;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&lt;p&gt;&lt;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="images/h1.jpg" alt="" 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id="image"</a:t>
            </a: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&gt;&lt;/p&gt;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&lt;/main&gt;</a:t>
            </a:r>
            <a:endParaRPr lang="en-US" sz="14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52B68-1087-47E0-8DDB-D282BBF5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CSS for the li elements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2CBE1-CA95-41AF-B738-A2B1083D2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 {padding-right: 10px;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display: inline;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1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A85D-15EF-4912-88DF-5FE68841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Slide Show application with fading out and in</a:t>
            </a:r>
            <a:endParaRPr lang="en-US" dirty="0"/>
          </a:p>
        </p:txBody>
      </p:sp>
      <p:pic>
        <p:nvPicPr>
          <p:cNvPr id="7" name="Content Placeholder 6" descr="See page 654 in book" title="See slide title">
            <a:extLst>
              <a:ext uri="{FF2B5EF4-FFF2-40B4-BE49-F238E27FC236}">
                <a16:creationId xmlns:a16="http://schemas.microsoft.com/office/drawing/2014/main" id="{8704EF91-8072-4CCA-9241-6E914DD95F84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8" y="1295400"/>
            <a:ext cx="4190476" cy="3914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06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582D-3660-4620-8E5F-B451EA34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0323"/>
            <a:ext cx="7315200" cy="738664"/>
          </a:xfrm>
        </p:spPr>
        <p:txBody>
          <a:bodyPr/>
          <a:lstStyle/>
          <a:p>
            <a:r>
              <a:rPr lang="en-US" dirty="0"/>
              <a:t>How JavaScript fits into the client/server architecture</a:t>
            </a:r>
          </a:p>
        </p:txBody>
      </p:sp>
      <p:pic>
        <p:nvPicPr>
          <p:cNvPr id="9" name="Content Placeholder 8" descr="See page 630 in book" title="See slide title">
            <a:extLst>
              <a:ext uri="{FF2B5EF4-FFF2-40B4-BE49-F238E27FC236}">
                <a16:creationId xmlns:a16="http://schemas.microsoft.com/office/drawing/2014/main" id="{15B6DB07-83D0-4307-892C-F6BD240705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295400"/>
            <a:ext cx="6704762" cy="1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50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4955-E538-4281-92BA-5BA0F9F1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script elements for the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show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02200-2C7A-40BD-BA78-B3D163058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&lt;script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="jquery-3.2.1.min.js"&gt;&lt;/script&gt;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&lt;script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="slide_show.js"&gt;&lt;/script&gt;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2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F0A24-B62F-43AC-AA5E-09C98D8C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HTML for the slide show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231D-8CB9-4854-8B66-5812ACD72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&lt;section&gt;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&lt;h1&gt;Fishing Slide Show&lt;/h1&gt;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&lt;h2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id="caption"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&gt;Casting on the Upper Kings&lt;/h2&gt;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id="slide"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="images/casting1.jpg" alt=""&gt;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&lt;div </a:t>
            </a:r>
            <a:r>
              <a:rPr lang="en-US" sz="16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id="slides"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="images/casting1.jpg"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alt="Casting on the Upper Kings"&gt;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="images/casting2.jpg"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alt="Casting on the Lower Kings"&gt;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="images/catchrelease.jpg" 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alt="Catch and Release on the Big Horn"&gt;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="images/fish.jpg"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alt="Catching on the South Fork"&gt;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fr-FR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fr-FR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fr-FR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src="images/lures.jpg"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fr-FR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alt="The Lures for Catching"&gt;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&lt;/div&gt;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&lt;/section&gt;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81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F26F-0FB9-40D2-A1C7-452617BB4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critical CSS for the slide show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841FB-59AE-4A8E-8626-87193D1DA5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#slides </a:t>
            </a:r>
            <a:r>
              <a:rPr lang="en-US" sz="1600" b="1" dirty="0" err="1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display: none;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7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2468-E5C4-4F83-84A9-31A984EF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Zak’s recommendations for JavaScript websites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A9C6C-C378-4944-B75F-4B2A65F3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0600"/>
            <a:ext cx="7391400" cy="4876800"/>
          </a:xfrm>
        </p:spPr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Dynamic Drive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JavaScript Source</a:t>
            </a:r>
          </a:p>
          <a:p>
            <a:pPr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b="1" dirty="0" smtClean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types of jQuery components </a:t>
            </a:r>
            <a:b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you can add to your website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jQuery plugins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jQuery UI widgets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996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5F1F-0660-4EE7-9C8A-ECBCDC4B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jQuery plugin for a carousel called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bxSlider</a:t>
            </a:r>
            <a:endParaRPr lang="en-US" dirty="0"/>
          </a:p>
        </p:txBody>
      </p:sp>
      <p:pic>
        <p:nvPicPr>
          <p:cNvPr id="7" name="Content Placeholder 6" descr="See page 656 in book" title="See slide title">
            <a:extLst>
              <a:ext uri="{FF2B5EF4-FFF2-40B4-BE49-F238E27FC236}">
                <a16:creationId xmlns:a16="http://schemas.microsoft.com/office/drawing/2014/main" id="{F5991A21-55BC-495D-9D4A-898DC608C8CD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7" y="1295400"/>
            <a:ext cx="5542857" cy="2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E77F8-8CF2-4663-809A-E8238300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jQuery UI widgets for tabs and accordions</a:t>
            </a:r>
            <a:endParaRPr lang="en-US" dirty="0"/>
          </a:p>
        </p:txBody>
      </p:sp>
      <p:pic>
        <p:nvPicPr>
          <p:cNvPr id="12" name="Content Placeholder 11" descr="See page 656 in book" title="See slide title">
            <a:extLst>
              <a:ext uri="{FF2B5EF4-FFF2-40B4-BE49-F238E27FC236}">
                <a16:creationId xmlns:a16="http://schemas.microsoft.com/office/drawing/2014/main" id="{B84E1D2B-615D-4CDC-BD44-5265D20204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176006" cy="4648200"/>
          </a:xfrm>
        </p:spPr>
      </p:pic>
    </p:spTree>
    <p:extLst>
      <p:ext uri="{BB962C8B-B14F-4D97-AF65-F5344CB8AC3E}">
        <p14:creationId xmlns:p14="http://schemas.microsoft.com/office/powerpoint/2010/main" val="3845833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842F9-8F8D-422A-A7F2-562939CB4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jQuery website at jQuery.com</a:t>
            </a:r>
            <a:endParaRPr lang="en-US" dirty="0"/>
          </a:p>
        </p:txBody>
      </p:sp>
      <p:pic>
        <p:nvPicPr>
          <p:cNvPr id="7" name="Content Placeholder 6" descr="See page 644 in book" title="See slide title">
            <a:extLst>
              <a:ext uri="{FF2B5EF4-FFF2-40B4-BE49-F238E27FC236}">
                <a16:creationId xmlns:a16="http://schemas.microsoft.com/office/drawing/2014/main" id="{5DBE525D-4D8E-461A-9D50-3D52420CB383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225491"/>
            <a:ext cx="7315200" cy="46356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84B08-A842-4411-8155-7914F27FA4F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C19,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9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6CBC-1EA4-4446-95D7-B3520EB31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jQuery offers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23040-4637-473F-922D-2F66396A33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Dozens of methods that make it easier to add JavaScript features to your web pages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Methods that are tested for cross-browser compatibility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D5C1-0F18-4F9E-8394-3E7769EBB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include jQuery files in a web page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6E998-0A50-4244-B064-C1B32A7F3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include the jQuery file from your computer</a:t>
            </a:r>
          </a:p>
          <a:p>
            <a:pPr marL="347345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&lt;script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="jquery-3.2.1.js"&gt;&lt;/script&gt;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include jQuery from a CDN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&lt;script </a:t>
            </a:r>
            <a:r>
              <a:rPr lang="en-US" sz="14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="http://code.jquery.com/</a:t>
            </a:r>
            <a:r>
              <a:rPr lang="en-US" sz="1400" b="1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jquery-3.2.1.min.js</a:t>
            </a: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"&gt;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0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49C6E-A70D-4B1C-BC38-C52B7AFB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code jQuery selectors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32CFB-59F6-4E35-841C-91191B70A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element type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$("h2")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id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email_address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class attribute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$(".warning")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1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4775-31AE-45D8-8648-B3640493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call jQuery methods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C09C9-F8E4-4AB3-B6E0-DAA228B158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get the value from a text box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emailAddress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$("#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email_address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347345" marR="0">
              <a:spcBef>
                <a:spcPts val="12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set the text in an element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email_address_error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").text(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"Email address is required");</a:t>
            </a:r>
          </a:p>
          <a:p>
            <a:pPr marL="347345" marR="0">
              <a:spcBef>
                <a:spcPts val="12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set the text for the next sibling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$("#</a:t>
            </a:r>
            <a:r>
              <a:rPr lang="en-US" sz="16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email_address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").next().text(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"Email address is required");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10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DBEF2-24C2-4D1C-BA25-3EAFF9CAC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code jQuery event methods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2BF7A-C06F-4303-BEEA-759C7C0560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022" y="990600"/>
            <a:ext cx="7391400" cy="4876800"/>
          </a:xfrm>
        </p:spPr>
        <p:txBody>
          <a:bodyPr/>
          <a:lstStyle/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code the ready event method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$(document).ready(function()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alert("The DOM is ready");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});</a:t>
            </a: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code the click event method for all h2 elements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$("h2").click(function() {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alert("This heading has been clicked");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});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900"/>
              </a:spcBef>
              <a:spcAft>
                <a:spcPts val="600"/>
              </a:spcAft>
              <a:tabLst>
                <a:tab pos="1371600" algn="l"/>
                <a:tab pos="2743200" algn="l"/>
              </a:tabLst>
            </a:pP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use the click event method </a:t>
            </a:r>
            <a:b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pc="-1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within the ready event method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$(document).ready(function()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$("h2").click(function() {</a:t>
            </a:r>
            <a:endParaRPr lang="en-US" sz="1600" b="1" dirty="0"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highlight>
                  <a:srgbClr val="FFFFFF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alert("This heading has been clicked");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}); // end of click event handler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}); // end of ready event handler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05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6F34-45A3-4ED3-8491-045766ED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Email List application using jQuery</a:t>
            </a:r>
            <a:endParaRPr lang="en-US" dirty="0"/>
          </a:p>
        </p:txBody>
      </p:sp>
      <p:pic>
        <p:nvPicPr>
          <p:cNvPr id="7" name="Content Placeholder 6" descr="See page 648 in book" title="See slide title">
            <a:extLst>
              <a:ext uri="{FF2B5EF4-FFF2-40B4-BE49-F238E27FC236}">
                <a16:creationId xmlns:a16="http://schemas.microsoft.com/office/drawing/2014/main" id="{C83289C4-363B-4CD1-8924-579617C3FE47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6342857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505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1086</Words>
  <Application>Microsoft Office PowerPoint</Application>
  <PresentationFormat>On-screen Show (4:3)</PresentationFormat>
  <Paragraphs>193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Symbol</vt:lpstr>
      <vt:lpstr>Times New Roman</vt:lpstr>
      <vt:lpstr>Retrospect</vt:lpstr>
      <vt:lpstr>PowerPoint Presentation</vt:lpstr>
      <vt:lpstr>How JavaScript fits into the client/server architecture</vt:lpstr>
      <vt:lpstr>The jQuery website at jQuery.com</vt:lpstr>
      <vt:lpstr>What jQuery offers</vt:lpstr>
      <vt:lpstr>How to include jQuery files in a web page</vt:lpstr>
      <vt:lpstr>How to code jQuery selectors</vt:lpstr>
      <vt:lpstr>How to call jQuery methods</vt:lpstr>
      <vt:lpstr>How to code jQuery event methods</vt:lpstr>
      <vt:lpstr>The Email List application using jQuery</vt:lpstr>
      <vt:lpstr>The HTML for the Email List with jQuery app</vt:lpstr>
      <vt:lpstr>The HTML for the Email List jQuery app (cont.)</vt:lpstr>
      <vt:lpstr>The jQuery for the Email List application</vt:lpstr>
      <vt:lpstr>The jQuery for the Email List app (continued)</vt:lpstr>
      <vt:lpstr>The Email List jQuery (continued)</vt:lpstr>
      <vt:lpstr>The user interface for the Image Swap application</vt:lpstr>
      <vt:lpstr>The script elements for the image swap</vt:lpstr>
      <vt:lpstr>The HTML for the images</vt:lpstr>
      <vt:lpstr>The CSS for the li elements</vt:lpstr>
      <vt:lpstr>A Slide Show application with fading out and in</vt:lpstr>
      <vt:lpstr>The script elements for the slide show</vt:lpstr>
      <vt:lpstr>The HTML for the slide show</vt:lpstr>
      <vt:lpstr>The critical CSS for the slide show</vt:lpstr>
      <vt:lpstr>Zak’s recommendations for JavaScript websites</vt:lpstr>
      <vt:lpstr>A jQuery plugin for a carousel called bxSlider</vt:lpstr>
      <vt:lpstr>jQuery UI widgets for tabs and accordions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Walker</dc:creator>
  <cp:lastModifiedBy>Byrne, William</cp:lastModifiedBy>
  <cp:revision>35</cp:revision>
  <cp:lastPrinted>2016-01-14T23:03:16Z</cp:lastPrinted>
  <dcterms:created xsi:type="dcterms:W3CDTF">2018-02-23T23:35:50Z</dcterms:created>
  <dcterms:modified xsi:type="dcterms:W3CDTF">2019-11-20T17:31:12Z</dcterms:modified>
</cp:coreProperties>
</file>