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5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301" r:id="rId4"/>
    <p:sldId id="307" r:id="rId5"/>
    <p:sldId id="302" r:id="rId6"/>
    <p:sldId id="303" r:id="rId7"/>
    <p:sldId id="304" r:id="rId8"/>
    <p:sldId id="305" r:id="rId9"/>
    <p:sldId id="308" r:id="rId10"/>
    <p:sldId id="306" r:id="rId11"/>
    <p:sldId id="309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86452" autoAdjust="0"/>
  </p:normalViewPr>
  <p:slideViewPr>
    <p:cSldViewPr>
      <p:cViewPr varScale="1">
        <p:scale>
          <a:sx n="115" d="100"/>
          <a:sy n="115" d="100"/>
        </p:scale>
        <p:origin x="13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11/20/2019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785352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080010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646941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209800"/>
            <a:ext cx="5334000" cy="2971800"/>
          </a:xfrm>
        </p:spPr>
        <p:txBody>
          <a:bodyPr/>
          <a:lstStyle>
            <a:lvl1pPr marL="0" indent="0" algn="ctr">
              <a:buNone/>
              <a:defRPr sz="4800" b="1" baseline="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C3A72EA-95A4-4971-A611-08118360D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5634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416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986660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609564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86486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449266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469411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47933149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909491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5958808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04800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73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9" r:id="rId13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683E44D-4E7B-4942-97AB-42AFF39D85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5400" y="2209800"/>
            <a:ext cx="6781800" cy="2971800"/>
          </a:xfrm>
        </p:spPr>
        <p:txBody>
          <a:bodyPr/>
          <a:lstStyle/>
          <a:p>
            <a:pPr>
              <a:spcBef>
                <a:spcPts val="24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JavaScript: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Frameworks</a:t>
            </a:r>
            <a:endParaRPr lang="en-US" sz="2800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766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631"/>
            <a:ext cx="7315200" cy="316690"/>
          </a:xfrm>
        </p:spPr>
        <p:txBody>
          <a:bodyPr/>
          <a:lstStyle/>
          <a:p>
            <a:r>
              <a:rPr lang="en-US" dirty="0" smtClean="0"/>
              <a:t>Which should a web application use (if any)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Angular </a:t>
            </a:r>
            <a:r>
              <a:rPr lang="en-US" dirty="0"/>
              <a:t>and React have many similarities and many differences. </a:t>
            </a:r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/>
              <a:t>of them is that Angular is a full-fledged MVC framework and React is merely a JavaScript Library (just the view). </a:t>
            </a:r>
            <a:endParaRPr lang="en-US" dirty="0" smtClean="0"/>
          </a:p>
          <a:p>
            <a:r>
              <a:rPr lang="en-US" dirty="0" smtClean="0"/>
              <a:t>Angular </a:t>
            </a:r>
            <a:r>
              <a:rPr lang="en-US" dirty="0"/>
              <a:t>is considered a framework because it offers strong opinions as to </a:t>
            </a:r>
            <a:r>
              <a:rPr lang="en-US" dirty="0" smtClean="0"/>
              <a:t>how </a:t>
            </a:r>
            <a:r>
              <a:rPr lang="en-US" dirty="0"/>
              <a:t>your application should be </a:t>
            </a:r>
            <a:r>
              <a:rPr lang="en-US" dirty="0" smtClean="0"/>
              <a:t>structured.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029039"/>
            <a:ext cx="6096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315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631"/>
            <a:ext cx="7315200" cy="316690"/>
          </a:xfrm>
        </p:spPr>
        <p:txBody>
          <a:bodyPr/>
          <a:lstStyle/>
          <a:p>
            <a:r>
              <a:rPr lang="en-US" dirty="0" smtClean="0"/>
              <a:t>Companies Currently using React and Angular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131842"/>
            <a:ext cx="7315200" cy="2822916"/>
          </a:xfrm>
        </p:spPr>
      </p:pic>
    </p:spTree>
    <p:extLst>
      <p:ext uri="{BB962C8B-B14F-4D97-AF65-F5344CB8AC3E}">
        <p14:creationId xmlns:p14="http://schemas.microsoft.com/office/powerpoint/2010/main" val="324081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F582D-3660-4620-8E5F-B451EA34D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315200" cy="738664"/>
          </a:xfrm>
        </p:spPr>
        <p:txBody>
          <a:bodyPr/>
          <a:lstStyle/>
          <a:p>
            <a:r>
              <a:rPr lang="en-US" dirty="0"/>
              <a:t>How JavaScript fits into the client/server architecture</a:t>
            </a:r>
          </a:p>
        </p:txBody>
      </p:sp>
      <p:pic>
        <p:nvPicPr>
          <p:cNvPr id="9" name="Content Placeholder 8" descr="See page 630 in book" title="See slide title">
            <a:extLst>
              <a:ext uri="{FF2B5EF4-FFF2-40B4-BE49-F238E27FC236}">
                <a16:creationId xmlns:a16="http://schemas.microsoft.com/office/drawing/2014/main" id="{15B6DB07-83D0-4307-892C-F6BD2407050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295400"/>
            <a:ext cx="6704762" cy="198095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581400"/>
            <a:ext cx="5867400" cy="221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15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631"/>
            <a:ext cx="7315200" cy="316690"/>
          </a:xfrm>
        </p:spPr>
        <p:txBody>
          <a:bodyPr/>
          <a:lstStyle/>
          <a:p>
            <a:r>
              <a:rPr lang="en-US" dirty="0" smtClean="0"/>
              <a:t>What is a library?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 Collections of functions that have a common theme. </a:t>
            </a:r>
          </a:p>
          <a:p>
            <a:r>
              <a:rPr lang="en-US" dirty="0" smtClean="0"/>
              <a:t>Examples of themes are:</a:t>
            </a:r>
          </a:p>
          <a:p>
            <a:pPr marL="457200" indent="-457200">
              <a:buAutoNum type="arabicParenR"/>
            </a:pPr>
            <a:r>
              <a:rPr lang="en-US" dirty="0" smtClean="0"/>
              <a:t>Document Object Model</a:t>
            </a:r>
          </a:p>
          <a:p>
            <a:pPr marL="457200" indent="-457200">
              <a:buAutoNum type="arabicParenR"/>
            </a:pPr>
            <a:r>
              <a:rPr lang="en-US" dirty="0" smtClean="0"/>
              <a:t>Graphical/visualization</a:t>
            </a:r>
          </a:p>
          <a:p>
            <a:pPr marL="457200" indent="-457200">
              <a:buFont typeface="Calibri" panose="020F0502020204030204" pitchFamily="34" charset="0"/>
              <a:buAutoNum type="arabicParenR"/>
            </a:pPr>
            <a:r>
              <a:rPr lang="en-US" dirty="0"/>
              <a:t>GUI (Graphical user interface) and widget</a:t>
            </a:r>
          </a:p>
          <a:p>
            <a:pPr marL="457200" indent="-457200">
              <a:buFont typeface="Calibri" panose="020F0502020204030204" pitchFamily="34" charset="0"/>
              <a:buAutoNum type="arabicParenR"/>
            </a:pPr>
            <a:r>
              <a:rPr lang="en-US" dirty="0"/>
              <a:t>Pure JavaScript/Ajax</a:t>
            </a:r>
          </a:p>
          <a:p>
            <a:pPr marL="457200" indent="-457200">
              <a:buFont typeface="Calibri" panose="020F0502020204030204" pitchFamily="34" charset="0"/>
              <a:buAutoNum type="arabicParenR"/>
            </a:pPr>
            <a:r>
              <a:rPr lang="en-US" dirty="0"/>
              <a:t>Web-application related (MVC, MVVM)</a:t>
            </a:r>
          </a:p>
          <a:p>
            <a:pPr marL="457200" indent="-457200">
              <a:buAutoNum type="arabicParenR"/>
            </a:pPr>
            <a:endParaRPr lang="en-US" dirty="0"/>
          </a:p>
          <a:p>
            <a:pPr marL="457200" indent="-45720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93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631"/>
            <a:ext cx="7315200" cy="316690"/>
          </a:xfrm>
        </p:spPr>
        <p:txBody>
          <a:bodyPr/>
          <a:lstStyle/>
          <a:p>
            <a:r>
              <a:rPr lang="en-US" dirty="0" smtClean="0"/>
              <a:t>Library vs.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Both frameworks and libraries are code written by someone else that is used to help solve common problems.</a:t>
            </a:r>
            <a:endParaRPr lang="en-US" dirty="0" smtClean="0"/>
          </a:p>
          <a:p>
            <a:r>
              <a:rPr lang="en-US" dirty="0"/>
              <a:t>When you use a </a:t>
            </a:r>
            <a:r>
              <a:rPr lang="en-US" b="1" dirty="0"/>
              <a:t>library, </a:t>
            </a:r>
            <a:r>
              <a:rPr lang="en-US" dirty="0"/>
              <a:t>you are in charge of the flow of the application. You are choosing when and where to call the library.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you use a </a:t>
            </a:r>
            <a:r>
              <a:rPr lang="en-US" b="1" dirty="0"/>
              <a:t>framework</a:t>
            </a:r>
            <a:r>
              <a:rPr lang="en-US" dirty="0"/>
              <a:t>, the framework is in charge of the flow. It provides some places for you to plug in your code, but it calls the code you plugged in as needed</a:t>
            </a:r>
          </a:p>
        </p:txBody>
      </p:sp>
    </p:spTree>
    <p:extLst>
      <p:ext uri="{BB962C8B-B14F-4D97-AF65-F5344CB8AC3E}">
        <p14:creationId xmlns:p14="http://schemas.microsoft.com/office/powerpoint/2010/main" val="3824737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631"/>
            <a:ext cx="7315200" cy="316690"/>
          </a:xfrm>
        </p:spPr>
        <p:txBody>
          <a:bodyPr/>
          <a:lstStyle/>
          <a:p>
            <a:r>
              <a:rPr lang="en-US" dirty="0" smtClean="0"/>
              <a:t>Example of </a:t>
            </a:r>
            <a:r>
              <a:rPr lang="en-US" dirty="0" smtClean="0"/>
              <a:t>outdated </a:t>
            </a:r>
            <a:r>
              <a:rPr lang="en-US" dirty="0"/>
              <a:t>J</a:t>
            </a:r>
            <a:r>
              <a:rPr lang="en-US" dirty="0" smtClean="0"/>
              <a:t>avaScript libraries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 following are once popular JavaScript that are no longer used.</a:t>
            </a:r>
          </a:p>
          <a:p>
            <a:pPr marL="457200" indent="-457200">
              <a:buAutoNum type="arabicParenR"/>
            </a:pPr>
            <a:r>
              <a:rPr lang="en-US" dirty="0" smtClean="0"/>
              <a:t>Glow</a:t>
            </a:r>
          </a:p>
          <a:p>
            <a:pPr marL="457200" indent="-457200">
              <a:buAutoNum type="arabicParenR"/>
            </a:pPr>
            <a:r>
              <a:rPr lang="en-US" dirty="0" smtClean="0"/>
              <a:t>Lively Kernel</a:t>
            </a:r>
          </a:p>
          <a:p>
            <a:pPr marL="457200" indent="-457200">
              <a:buAutoNum type="arabicParenR"/>
            </a:pPr>
            <a:r>
              <a:rPr lang="en-US" dirty="0" smtClean="0"/>
              <a:t>Script.aculo.us</a:t>
            </a:r>
          </a:p>
          <a:p>
            <a:pPr marL="457200" indent="-457200">
              <a:buAutoNum type="arabicParenR"/>
            </a:pPr>
            <a:r>
              <a:rPr lang="en-US" dirty="0" smtClean="0"/>
              <a:t>YUI </a:t>
            </a:r>
            <a:r>
              <a:rPr lang="en-US" dirty="0"/>
              <a:t>Library</a:t>
            </a:r>
          </a:p>
        </p:txBody>
      </p:sp>
    </p:spTree>
    <p:extLst>
      <p:ext uri="{BB962C8B-B14F-4D97-AF65-F5344CB8AC3E}">
        <p14:creationId xmlns:p14="http://schemas.microsoft.com/office/powerpoint/2010/main" val="4009022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631"/>
            <a:ext cx="7315200" cy="316690"/>
          </a:xfrm>
        </p:spPr>
        <p:txBody>
          <a:bodyPr/>
          <a:lstStyle/>
          <a:p>
            <a:r>
              <a:rPr lang="en-US" dirty="0" smtClean="0"/>
              <a:t>Current </a:t>
            </a:r>
            <a:r>
              <a:rPr lang="en-US" dirty="0" smtClean="0"/>
              <a:t>popular (Circa </a:t>
            </a:r>
            <a:r>
              <a:rPr lang="en-US" dirty="0" smtClean="0"/>
              <a:t>2019) Libraries/Frameworks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en-US" dirty="0" smtClean="0"/>
              <a:t>JQuery (DOM, GUI)</a:t>
            </a:r>
          </a:p>
          <a:p>
            <a:pPr marL="457200" indent="-457200">
              <a:buAutoNum type="arabicParenR"/>
            </a:pPr>
            <a:r>
              <a:rPr lang="en-US" dirty="0" smtClean="0"/>
              <a:t>Angular (GUI, Web Applications)</a:t>
            </a:r>
          </a:p>
          <a:p>
            <a:pPr marL="457200" indent="-457200">
              <a:buAutoNum type="arabicParenR"/>
            </a:pPr>
            <a:r>
              <a:rPr lang="en-US" dirty="0" smtClean="0"/>
              <a:t>React (GUI, Web Applications)</a:t>
            </a:r>
          </a:p>
          <a:p>
            <a:pPr marL="457200" indent="-457200">
              <a:buAutoNum type="arabicParenR"/>
            </a:pPr>
            <a:r>
              <a:rPr lang="en-US" dirty="0" err="1" smtClean="0"/>
              <a:t>Vue</a:t>
            </a:r>
            <a:r>
              <a:rPr lang="en-US" dirty="0" smtClean="0"/>
              <a:t> (GUI, Web Applications)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88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631"/>
            <a:ext cx="7315200" cy="316690"/>
          </a:xfrm>
        </p:spPr>
        <p:txBody>
          <a:bodyPr/>
          <a:lstStyle/>
          <a:p>
            <a:r>
              <a:rPr lang="en-US" dirty="0" smtClean="0"/>
              <a:t>Angular (by Google)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400" b="1" dirty="0"/>
              <a:t>&lt;!DOCTYPE html&gt;</a:t>
            </a:r>
          </a:p>
          <a:p>
            <a:pPr>
              <a:spcBef>
                <a:spcPts val="600"/>
              </a:spcBef>
            </a:pPr>
            <a:r>
              <a:rPr lang="en-US" sz="1400" b="1" dirty="0"/>
              <a:t>&lt;html </a:t>
            </a:r>
            <a:r>
              <a:rPr lang="en-US" sz="1400" b="1" dirty="0" err="1"/>
              <a:t>lang</a:t>
            </a:r>
            <a:r>
              <a:rPr lang="en-US" sz="1400" b="1" dirty="0"/>
              <a:t>="</a:t>
            </a:r>
            <a:r>
              <a:rPr lang="en-US" sz="1400" b="1" dirty="0" err="1"/>
              <a:t>en</a:t>
            </a:r>
            <a:r>
              <a:rPr lang="en-US" sz="1400" b="1" dirty="0"/>
              <a:t>-US"&gt;</a:t>
            </a:r>
          </a:p>
          <a:p>
            <a:pPr>
              <a:spcBef>
                <a:spcPts val="600"/>
              </a:spcBef>
            </a:pPr>
            <a:r>
              <a:rPr lang="en-US" sz="1400" b="1" dirty="0" smtClean="0">
                <a:solidFill>
                  <a:srgbClr val="FF0000"/>
                </a:solidFill>
              </a:rPr>
              <a:t>      &lt;</a:t>
            </a:r>
            <a:r>
              <a:rPr lang="en-US" sz="1400" b="1" dirty="0">
                <a:solidFill>
                  <a:srgbClr val="FF0000"/>
                </a:solidFill>
              </a:rPr>
              <a:t>script </a:t>
            </a:r>
            <a:r>
              <a:rPr lang="en-US" sz="1400" b="1" dirty="0" err="1">
                <a:solidFill>
                  <a:srgbClr val="FF0000"/>
                </a:solidFill>
              </a:rPr>
              <a:t>src</a:t>
            </a:r>
            <a:r>
              <a:rPr lang="en-US" sz="1400" b="1" dirty="0">
                <a:solidFill>
                  <a:srgbClr val="FF0000"/>
                </a:solidFill>
              </a:rPr>
              <a:t>="https://ajax.googleapis.com/ajax/libs/</a:t>
            </a:r>
            <a:r>
              <a:rPr lang="en-US" sz="1400" b="1" dirty="0" err="1">
                <a:solidFill>
                  <a:srgbClr val="FF0000"/>
                </a:solidFill>
              </a:rPr>
              <a:t>angularjs</a:t>
            </a:r>
            <a:r>
              <a:rPr lang="en-US" sz="1400" b="1" dirty="0">
                <a:solidFill>
                  <a:srgbClr val="FF0000"/>
                </a:solidFill>
              </a:rPr>
              <a:t>/1.6.9/angular.min.js"&gt;&lt;/script&gt;</a:t>
            </a:r>
          </a:p>
          <a:p>
            <a:pPr>
              <a:spcBef>
                <a:spcPts val="600"/>
              </a:spcBef>
            </a:pPr>
            <a:r>
              <a:rPr lang="en-US" sz="1400" b="1" dirty="0"/>
              <a:t>&lt;body&gt;</a:t>
            </a:r>
          </a:p>
          <a:p>
            <a:pPr>
              <a:spcBef>
                <a:spcPts val="600"/>
              </a:spcBef>
            </a:pPr>
            <a:endParaRPr lang="en-US" sz="1400" b="1" dirty="0"/>
          </a:p>
          <a:p>
            <a:pPr>
              <a:spcBef>
                <a:spcPts val="600"/>
              </a:spcBef>
            </a:pPr>
            <a:r>
              <a:rPr lang="en-US" sz="1400" b="1" dirty="0" smtClean="0"/>
              <a:t>    &lt;</a:t>
            </a:r>
            <a:r>
              <a:rPr lang="en-US" sz="1400" b="1" dirty="0"/>
              <a:t>div </a:t>
            </a:r>
            <a:r>
              <a:rPr lang="en-US" sz="1400" b="1" dirty="0">
                <a:solidFill>
                  <a:srgbClr val="FF0000"/>
                </a:solidFill>
              </a:rPr>
              <a:t>ng-app</a:t>
            </a:r>
            <a:r>
              <a:rPr lang="en-US" sz="1400" b="1" dirty="0"/>
              <a:t>=""&gt;</a:t>
            </a:r>
          </a:p>
          <a:p>
            <a:pPr>
              <a:spcBef>
                <a:spcPts val="600"/>
              </a:spcBef>
            </a:pPr>
            <a:r>
              <a:rPr lang="en-US" sz="1400" b="1" dirty="0"/>
              <a:t>  </a:t>
            </a:r>
            <a:r>
              <a:rPr lang="en-US" sz="1400" b="1" dirty="0" smtClean="0"/>
              <a:t>      &lt;</a:t>
            </a:r>
            <a:r>
              <a:rPr lang="en-US" sz="1400" b="1" dirty="0"/>
              <a:t>p&gt;Name : &lt;input type="text" </a:t>
            </a:r>
            <a:r>
              <a:rPr lang="en-US" sz="1400" b="1" dirty="0">
                <a:solidFill>
                  <a:srgbClr val="FF0000"/>
                </a:solidFill>
              </a:rPr>
              <a:t>ng-model</a:t>
            </a:r>
            <a:r>
              <a:rPr lang="en-US" sz="1400" b="1" dirty="0"/>
              <a:t>="name"&gt;&lt;/p&gt;</a:t>
            </a:r>
          </a:p>
          <a:p>
            <a:pPr>
              <a:spcBef>
                <a:spcPts val="600"/>
              </a:spcBef>
            </a:pPr>
            <a:r>
              <a:rPr lang="en-US" sz="1400" b="1" dirty="0"/>
              <a:t>  </a:t>
            </a:r>
            <a:r>
              <a:rPr lang="en-US" sz="1400" b="1" dirty="0" smtClean="0"/>
              <a:t>      &lt;</a:t>
            </a:r>
            <a:r>
              <a:rPr lang="en-US" sz="1400" b="1" dirty="0"/>
              <a:t>h1&gt;Hello {{name}}&lt;/h1&gt;</a:t>
            </a:r>
          </a:p>
          <a:p>
            <a:pPr>
              <a:spcBef>
                <a:spcPts val="600"/>
              </a:spcBef>
            </a:pPr>
            <a:r>
              <a:rPr lang="en-US" sz="1400" b="1" dirty="0" smtClean="0"/>
              <a:t>    &lt;/</a:t>
            </a:r>
            <a:r>
              <a:rPr lang="en-US" sz="1400" b="1" dirty="0"/>
              <a:t>div&gt;</a:t>
            </a:r>
          </a:p>
          <a:p>
            <a:pPr>
              <a:spcBef>
                <a:spcPts val="600"/>
              </a:spcBef>
            </a:pPr>
            <a:endParaRPr lang="en-US" sz="1400" b="1" dirty="0"/>
          </a:p>
          <a:p>
            <a:pPr>
              <a:spcBef>
                <a:spcPts val="600"/>
              </a:spcBef>
            </a:pPr>
            <a:r>
              <a:rPr lang="en-US" sz="1400" b="1" dirty="0"/>
              <a:t>&lt;/body&gt;</a:t>
            </a:r>
          </a:p>
          <a:p>
            <a:pPr>
              <a:spcBef>
                <a:spcPts val="600"/>
              </a:spcBef>
            </a:pPr>
            <a:r>
              <a:rPr lang="en-US" sz="1400" b="1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310526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631"/>
            <a:ext cx="7315200" cy="316690"/>
          </a:xfrm>
        </p:spPr>
        <p:txBody>
          <a:bodyPr/>
          <a:lstStyle/>
          <a:p>
            <a:r>
              <a:rPr lang="en-US" dirty="0" smtClean="0"/>
              <a:t>React (by </a:t>
            </a:r>
            <a:r>
              <a:rPr lang="en-US" dirty="0" err="1" smtClean="0"/>
              <a:t>facebook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&lt;!DOCTYPE html&gt;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&lt;html </a:t>
            </a:r>
            <a:r>
              <a:rPr lang="en-US" sz="1400" b="1" dirty="0" err="1"/>
              <a:t>lang</a:t>
            </a:r>
            <a:r>
              <a:rPr lang="en-US" sz="1400" b="1" dirty="0"/>
              <a:t>="</a:t>
            </a:r>
            <a:r>
              <a:rPr lang="en-US" sz="1400" b="1" dirty="0" err="1"/>
              <a:t>en</a:t>
            </a:r>
            <a:r>
              <a:rPr lang="en-US" sz="1400" b="1" dirty="0"/>
              <a:t>"&gt;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&lt;title&gt;Test React&lt;/title</a:t>
            </a:r>
            <a:r>
              <a:rPr lang="en-US" sz="1400" b="1" dirty="0" smtClean="0"/>
              <a:t>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&lt;script </a:t>
            </a:r>
            <a:r>
              <a:rPr lang="en-US" sz="1400" b="1" dirty="0" err="1">
                <a:solidFill>
                  <a:srgbClr val="FF0000"/>
                </a:solidFill>
              </a:rPr>
              <a:t>src</a:t>
            </a:r>
            <a:r>
              <a:rPr lang="en-US" sz="1400" b="1" dirty="0">
                <a:solidFill>
                  <a:srgbClr val="FF0000"/>
                </a:solidFill>
              </a:rPr>
              <a:t>= "https://unpkg.com/react@16/</a:t>
            </a:r>
            <a:r>
              <a:rPr lang="en-US" sz="1400" b="1" dirty="0" err="1">
                <a:solidFill>
                  <a:srgbClr val="FF0000"/>
                </a:solidFill>
              </a:rPr>
              <a:t>umd</a:t>
            </a:r>
            <a:r>
              <a:rPr lang="en-US" sz="1400" b="1" dirty="0">
                <a:solidFill>
                  <a:srgbClr val="FF0000"/>
                </a:solidFill>
              </a:rPr>
              <a:t>/react.production.min.js"&gt;&lt;/script&gt;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&lt;script </a:t>
            </a:r>
            <a:r>
              <a:rPr lang="en-US" sz="1400" b="1" dirty="0" err="1">
                <a:solidFill>
                  <a:srgbClr val="FF0000"/>
                </a:solidFill>
              </a:rPr>
              <a:t>src</a:t>
            </a:r>
            <a:r>
              <a:rPr lang="en-US" sz="1400" b="1" dirty="0">
                <a:solidFill>
                  <a:srgbClr val="FF0000"/>
                </a:solidFill>
              </a:rPr>
              <a:t>= "https://unpkg.com/react-dom@16/</a:t>
            </a:r>
            <a:r>
              <a:rPr lang="en-US" sz="1400" b="1" dirty="0" err="1">
                <a:solidFill>
                  <a:srgbClr val="FF0000"/>
                </a:solidFill>
              </a:rPr>
              <a:t>umd</a:t>
            </a:r>
            <a:r>
              <a:rPr lang="en-US" sz="1400" b="1" dirty="0">
                <a:solidFill>
                  <a:srgbClr val="FF0000"/>
                </a:solidFill>
              </a:rPr>
              <a:t>/react-dom.production.min.js"&gt;&lt;/script&gt;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&lt;script </a:t>
            </a:r>
            <a:r>
              <a:rPr lang="en-US" sz="1400" b="1" dirty="0" err="1">
                <a:solidFill>
                  <a:srgbClr val="FF0000"/>
                </a:solidFill>
              </a:rPr>
              <a:t>src</a:t>
            </a:r>
            <a:r>
              <a:rPr lang="en-US" sz="1400" b="1" dirty="0">
                <a:solidFill>
                  <a:srgbClr val="FF0000"/>
                </a:solidFill>
              </a:rPr>
              <a:t>="https://unpkg.com/babel-standalone@6.15.0/babel.min.js"&gt;&lt;/script&gt;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&lt;body&gt;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&lt;div id="id01"&gt;Hello World!&lt;/div&gt;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&lt;script type="text/babel"&gt;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>
                <a:solidFill>
                  <a:srgbClr val="FF0000"/>
                </a:solidFill>
              </a:rPr>
              <a:t>ReactDOM.render</a:t>
            </a:r>
            <a:r>
              <a:rPr lang="en-US" sz="1400" b="1" dirty="0">
                <a:solidFill>
                  <a:srgbClr val="FF0000"/>
                </a:solidFill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&lt;h1&gt;Hello React!&lt;/h1&gt;,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('id01'));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&lt;/script&gt;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&lt;/body&gt;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511235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631"/>
            <a:ext cx="7315200" cy="316690"/>
          </a:xfrm>
        </p:spPr>
        <p:txBody>
          <a:bodyPr/>
          <a:lstStyle/>
          <a:p>
            <a:r>
              <a:rPr lang="en-US" dirty="0" err="1" smtClean="0"/>
              <a:t>Vue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015102"/>
            <a:ext cx="7315200" cy="508089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//index.html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&lt;html&gt;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   &lt;head&gt;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      &lt;script </a:t>
            </a:r>
            <a:r>
              <a:rPr lang="en-US" sz="1400" b="1" dirty="0" err="1"/>
              <a:t>src</a:t>
            </a:r>
            <a:r>
              <a:rPr lang="en-US" sz="1400" b="1" dirty="0"/>
              <a:t>="https://cdn.jsdelivr.net/</a:t>
            </a:r>
            <a:r>
              <a:rPr lang="en-US" sz="1400" b="1" dirty="0" err="1"/>
              <a:t>npm</a:t>
            </a:r>
            <a:r>
              <a:rPr lang="en-US" sz="1400" b="1" dirty="0"/>
              <a:t>/</a:t>
            </a:r>
            <a:r>
              <a:rPr lang="en-US" sz="1400" b="1" dirty="0" err="1"/>
              <a:t>vue</a:t>
            </a:r>
            <a:r>
              <a:rPr lang="en-US" sz="1400" b="1" dirty="0"/>
              <a:t>"&gt;&lt;/script&gt;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      &lt;script </a:t>
            </a:r>
            <a:r>
              <a:rPr lang="en-US" sz="1400" b="1" dirty="0" err="1"/>
              <a:t>src</a:t>
            </a:r>
            <a:r>
              <a:rPr lang="en-US" sz="1400" b="1" dirty="0"/>
              <a:t>="./app.js"&gt;&lt;/script&gt;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   &lt;/head&gt;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   &lt;body&gt;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      &lt;div id="app"&gt;&lt;/div&gt;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   &lt;/body&gt;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/>
              <a:t>&lt;/html&gt;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>
                <a:solidFill>
                  <a:srgbClr val="FF0000"/>
                </a:solidFill>
              </a:rPr>
              <a:t>const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vm</a:t>
            </a:r>
            <a:r>
              <a:rPr lang="en-US" sz="1400" b="1" dirty="0">
                <a:solidFill>
                  <a:srgbClr val="FF0000"/>
                </a:solidFill>
              </a:rPr>
              <a:t> = new </a:t>
            </a:r>
            <a:r>
              <a:rPr lang="en-US" sz="1400" b="1" dirty="0" err="1">
                <a:solidFill>
                  <a:srgbClr val="FF0000"/>
                </a:solidFill>
              </a:rPr>
              <a:t>Vue</a:t>
            </a:r>
            <a:r>
              <a:rPr lang="en-US" sz="1400" b="1" dirty="0">
                <a:solidFill>
                  <a:srgbClr val="FF0000"/>
                </a:solidFill>
              </a:rPr>
              <a:t>({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template: `&lt;div id="</a:t>
            </a:r>
            <a:r>
              <a:rPr lang="en-US" sz="1400" b="1" dirty="0" err="1">
                <a:solidFill>
                  <a:srgbClr val="FF0000"/>
                </a:solidFill>
              </a:rPr>
              <a:t>vue</a:t>
            </a:r>
            <a:r>
              <a:rPr lang="en-US" sz="1400" b="1" dirty="0">
                <a:solidFill>
                  <a:srgbClr val="FF0000"/>
                </a:solidFill>
              </a:rPr>
              <a:t>-example"&gt;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             &lt;button @click="</a:t>
            </a:r>
            <a:r>
              <a:rPr lang="en-US" sz="1400" b="1" dirty="0" err="1">
                <a:solidFill>
                  <a:srgbClr val="FF0000"/>
                </a:solidFill>
              </a:rPr>
              <a:t>checkForErrors</a:t>
            </a:r>
            <a:r>
              <a:rPr lang="en-US" sz="1400" b="1" dirty="0">
                <a:solidFill>
                  <a:srgbClr val="FF0000"/>
                </a:solidFill>
              </a:rPr>
              <a:t>"&gt;Submit&lt;/button&gt;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             &lt;p v-if="error"&gt;{{ </a:t>
            </a:r>
            <a:r>
              <a:rPr lang="en-US" sz="1400" b="1" dirty="0" err="1">
                <a:solidFill>
                  <a:srgbClr val="FF0000"/>
                </a:solidFill>
              </a:rPr>
              <a:t>errorMessage</a:t>
            </a:r>
            <a:r>
              <a:rPr lang="en-US" sz="1400" b="1" dirty="0">
                <a:solidFill>
                  <a:srgbClr val="FF0000"/>
                </a:solidFill>
              </a:rPr>
              <a:t> }}&lt;/p&gt;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           &lt;/div&gt;`,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el: '#</a:t>
            </a:r>
            <a:r>
              <a:rPr lang="en-US" sz="1400" b="1" dirty="0" err="1">
                <a:solidFill>
                  <a:srgbClr val="FF0000"/>
                </a:solidFill>
              </a:rPr>
              <a:t>vue</a:t>
            </a:r>
            <a:r>
              <a:rPr lang="en-US" sz="1400" b="1" dirty="0">
                <a:solidFill>
                  <a:srgbClr val="FF0000"/>
                </a:solidFill>
              </a:rPr>
              <a:t>-example',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data: 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  error: null,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  </a:t>
            </a:r>
            <a:r>
              <a:rPr lang="en-US" sz="1400" b="1" dirty="0" err="1">
                <a:solidFill>
                  <a:srgbClr val="FF0000"/>
                </a:solidFill>
              </a:rPr>
              <a:t>errorMessage</a:t>
            </a:r>
            <a:r>
              <a:rPr lang="en-US" sz="1400" b="1" dirty="0">
                <a:solidFill>
                  <a:srgbClr val="FF0000"/>
                </a:solidFill>
              </a:rPr>
              <a:t>: 'An Error Occurred',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},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methods: 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  </a:t>
            </a:r>
            <a:r>
              <a:rPr lang="en-US" sz="1400" b="1" dirty="0" err="1">
                <a:solidFill>
                  <a:srgbClr val="FF0000"/>
                </a:solidFill>
              </a:rPr>
              <a:t>checkForErrors</a:t>
            </a:r>
            <a:r>
              <a:rPr lang="en-US" sz="1400" b="1" dirty="0">
                <a:solidFill>
                  <a:srgbClr val="FF0000"/>
                </a:solidFill>
              </a:rPr>
              <a:t>()  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    </a:t>
            </a:r>
            <a:r>
              <a:rPr lang="en-US" sz="1400" b="1" dirty="0" err="1">
                <a:solidFill>
                  <a:srgbClr val="FF0000"/>
                </a:solidFill>
              </a:rPr>
              <a:t>this.error</a:t>
            </a:r>
            <a:r>
              <a:rPr lang="en-US" sz="1400" b="1" dirty="0">
                <a:solidFill>
                  <a:srgbClr val="FF0000"/>
                </a:solidFill>
              </a:rPr>
              <a:t> = !</a:t>
            </a:r>
            <a:r>
              <a:rPr lang="en-US" sz="1400" b="1" dirty="0" err="1">
                <a:solidFill>
                  <a:srgbClr val="FF0000"/>
                </a:solidFill>
              </a:rPr>
              <a:t>this.error</a:t>
            </a:r>
            <a:r>
              <a:rPr lang="en-US" sz="1400" b="1" dirty="0">
                <a:solidFill>
                  <a:srgbClr val="FF0000"/>
                </a:solidFill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  },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  },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</a:rPr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val="14084057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233</TotalTime>
  <Words>568</Words>
  <Application>Microsoft Office PowerPoint</Application>
  <PresentationFormat>On-screen Show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Retrospect</vt:lpstr>
      <vt:lpstr>PowerPoint Presentation</vt:lpstr>
      <vt:lpstr>How JavaScript fits into the client/server architecture</vt:lpstr>
      <vt:lpstr>What is a library?</vt:lpstr>
      <vt:lpstr>Library vs. Framework</vt:lpstr>
      <vt:lpstr>Example of outdated JavaScript libraries </vt:lpstr>
      <vt:lpstr>Current popular (Circa 2019) Libraries/Frameworks</vt:lpstr>
      <vt:lpstr>Angular (by Google)</vt:lpstr>
      <vt:lpstr>React (by facebook)</vt:lpstr>
      <vt:lpstr>Vue </vt:lpstr>
      <vt:lpstr>Which should a web application use (if any)</vt:lpstr>
      <vt:lpstr>Companies Currently using React and Angular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Walker</dc:creator>
  <cp:lastModifiedBy>Byrne, William</cp:lastModifiedBy>
  <cp:revision>34</cp:revision>
  <cp:lastPrinted>2016-01-14T23:03:16Z</cp:lastPrinted>
  <dcterms:created xsi:type="dcterms:W3CDTF">2018-02-23T23:35:50Z</dcterms:created>
  <dcterms:modified xsi:type="dcterms:W3CDTF">2019-11-20T17:51:01Z</dcterms:modified>
</cp:coreProperties>
</file>