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6" r:id="rId9"/>
    <p:sldId id="262" r:id="rId10"/>
    <p:sldId id="263" r:id="rId11"/>
    <p:sldId id="264" r:id="rId12"/>
    <p:sldId id="265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825-434A-4FE6-8A88-522111A1EAF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5A05-1BFD-4B55-9CF4-8F48EA5A3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84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825-434A-4FE6-8A88-522111A1EAF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5A05-1BFD-4B55-9CF4-8F48EA5A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3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825-434A-4FE6-8A88-522111A1EAF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5A05-1BFD-4B55-9CF4-8F48EA5A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2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825-434A-4FE6-8A88-522111A1EAF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5A05-1BFD-4B55-9CF4-8F48EA5A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8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825-434A-4FE6-8A88-522111A1EAF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5A05-1BFD-4B55-9CF4-8F48EA5A3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70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825-434A-4FE6-8A88-522111A1EAF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5A05-1BFD-4B55-9CF4-8F48EA5A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33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825-434A-4FE6-8A88-522111A1EAF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5A05-1BFD-4B55-9CF4-8F48EA5A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4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825-434A-4FE6-8A88-522111A1EAF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5A05-1BFD-4B55-9CF4-8F48EA5A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8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825-434A-4FE6-8A88-522111A1EAF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5A05-1BFD-4B55-9CF4-8F48EA5A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5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1BD7825-434A-4FE6-8A88-522111A1EAF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ED5A05-1BFD-4B55-9CF4-8F48EA5A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7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825-434A-4FE6-8A88-522111A1EAF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5A05-1BFD-4B55-9CF4-8F48EA5A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8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1BD7825-434A-4FE6-8A88-522111A1EAF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EED5A05-1BFD-4B55-9CF4-8F48EA5A3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04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4AD0-B690-45EA-8ED0-248FD70E82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Classes and Objects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273D60-0A5E-45FF-A96E-9E3BAC7F84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classes in python</a:t>
            </a:r>
          </a:p>
          <a:p>
            <a:r>
              <a:rPr lang="en-US" dirty="0" smtClean="0"/>
              <a:t>Methods, __</a:t>
            </a:r>
            <a:r>
              <a:rPr lang="en-US" dirty="0" err="1" smtClean="0"/>
              <a:t>init</a:t>
            </a:r>
            <a:r>
              <a:rPr lang="en-US" dirty="0" smtClean="0"/>
              <a:t>__() inheritance (public, protected, private)</a:t>
            </a:r>
            <a:endParaRPr lang="en-US" dirty="0" smtClean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E2D6E10D-9984-4BEF-8D5D-29E3B07E46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255" y="758952"/>
            <a:ext cx="4615873" cy="246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4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A69E0-41EA-46EF-B770-B457BB6BB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Protected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DCA7-952A-484B-908F-F5D23EE77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Protected attributes have 1 underscore in front of the variable name</a:t>
            </a:r>
          </a:p>
          <a:p>
            <a:r>
              <a:rPr lang="en-US" dirty="0">
                <a:solidFill>
                  <a:srgbClr val="FF0000"/>
                </a:solidFill>
              </a:rPr>
              <a:t>class employee:</a:t>
            </a:r>
          </a:p>
          <a:p>
            <a:r>
              <a:rPr lang="en-US" dirty="0">
                <a:solidFill>
                  <a:srgbClr val="FF0000"/>
                </a:solidFill>
              </a:rPr>
              <a:t>    def __</a:t>
            </a:r>
            <a:r>
              <a:rPr lang="en-US" dirty="0" err="1">
                <a:solidFill>
                  <a:srgbClr val="FF0000"/>
                </a:solidFill>
              </a:rPr>
              <a:t>init</a:t>
            </a:r>
            <a:r>
              <a:rPr lang="en-US" dirty="0">
                <a:solidFill>
                  <a:srgbClr val="FF0000"/>
                </a:solidFill>
              </a:rPr>
              <a:t>__(self, name, </a:t>
            </a:r>
            <a:r>
              <a:rPr lang="en-US" dirty="0" err="1">
                <a:solidFill>
                  <a:srgbClr val="FF0000"/>
                </a:solidFill>
              </a:rPr>
              <a:t>sal</a:t>
            </a:r>
            <a:r>
              <a:rPr lang="en-US" dirty="0">
                <a:solidFill>
                  <a:srgbClr val="FF0000"/>
                </a:solidFill>
              </a:rPr>
              <a:t>):</a:t>
            </a:r>
          </a:p>
          <a:p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dirty="0" err="1">
                <a:solidFill>
                  <a:srgbClr val="FF0000"/>
                </a:solidFill>
              </a:rPr>
              <a:t>self._name</a:t>
            </a:r>
            <a:r>
              <a:rPr lang="en-US" dirty="0">
                <a:solidFill>
                  <a:srgbClr val="FF0000"/>
                </a:solidFill>
              </a:rPr>
              <a:t>=name</a:t>
            </a:r>
          </a:p>
          <a:p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dirty="0" err="1">
                <a:solidFill>
                  <a:srgbClr val="FF0000"/>
                </a:solidFill>
              </a:rPr>
              <a:t>self._salary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dirty="0" err="1">
                <a:solidFill>
                  <a:srgbClr val="FF0000"/>
                </a:solidFill>
              </a:rPr>
              <a:t>sal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55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A69E0-41EA-46EF-B770-B457BB6BB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DCA7-952A-484B-908F-F5D23EE77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Private attributes have 2 underscores in front of the variable name</a:t>
            </a:r>
          </a:p>
          <a:p>
            <a:r>
              <a:rPr lang="en-US" dirty="0">
                <a:solidFill>
                  <a:srgbClr val="FF0000"/>
                </a:solidFill>
              </a:rPr>
              <a:t>class employee:</a:t>
            </a:r>
          </a:p>
          <a:p>
            <a:r>
              <a:rPr lang="en-US" dirty="0">
                <a:solidFill>
                  <a:srgbClr val="FF0000"/>
                </a:solidFill>
              </a:rPr>
              <a:t>    def __</a:t>
            </a:r>
            <a:r>
              <a:rPr lang="en-US" dirty="0" err="1">
                <a:solidFill>
                  <a:srgbClr val="FF0000"/>
                </a:solidFill>
              </a:rPr>
              <a:t>init</a:t>
            </a:r>
            <a:r>
              <a:rPr lang="en-US" dirty="0">
                <a:solidFill>
                  <a:srgbClr val="FF0000"/>
                </a:solidFill>
              </a:rPr>
              <a:t>__(self, name, </a:t>
            </a:r>
            <a:r>
              <a:rPr lang="en-US" dirty="0" err="1">
                <a:solidFill>
                  <a:srgbClr val="FF0000"/>
                </a:solidFill>
              </a:rPr>
              <a:t>sal</a:t>
            </a:r>
            <a:r>
              <a:rPr lang="en-US" dirty="0">
                <a:solidFill>
                  <a:srgbClr val="FF0000"/>
                </a:solidFill>
              </a:rPr>
              <a:t>):</a:t>
            </a:r>
          </a:p>
          <a:p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dirty="0" err="1">
                <a:solidFill>
                  <a:srgbClr val="FF0000"/>
                </a:solidFill>
              </a:rPr>
              <a:t>self.__name</a:t>
            </a:r>
            <a:r>
              <a:rPr lang="en-US" dirty="0">
                <a:solidFill>
                  <a:srgbClr val="FF0000"/>
                </a:solidFill>
              </a:rPr>
              <a:t>=name</a:t>
            </a:r>
          </a:p>
          <a:p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dirty="0" err="1">
                <a:solidFill>
                  <a:srgbClr val="FF0000"/>
                </a:solidFill>
              </a:rPr>
              <a:t>self.__salary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dirty="0" err="1">
                <a:solidFill>
                  <a:srgbClr val="FF0000"/>
                </a:solidFill>
              </a:rPr>
              <a:t>sal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8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E4581-B4B3-40B2-8D41-A2130D59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Public, Protected, Private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DDCE2-BE8C-477A-BD84-2E19E4508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– The members of a class which are declared public are easily accessible from any part of the program. All data members and member functions of a class are public by default.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Protected</a:t>
            </a:r>
            <a:r>
              <a:rPr lang="en-US" dirty="0"/>
              <a:t> – The members of a class which are declared protected are only accessible to a class derived from it. Data members of a class are declared protected by adding a single underscore ‘_’ symbol before the data member of that class.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Private</a:t>
            </a:r>
            <a:r>
              <a:rPr lang="en-US" dirty="0"/>
              <a:t> - The members of a class which are declared private are accessible within the class only, private access modifier is the most secure access modifier. Data members of a class are declared private by adding a double underscore ‘__’ symbol before the data member of that class.</a:t>
            </a:r>
          </a:p>
        </p:txBody>
      </p:sp>
    </p:spTree>
    <p:extLst>
      <p:ext uri="{BB962C8B-B14F-4D97-AF65-F5344CB8AC3E}">
        <p14:creationId xmlns:p14="http://schemas.microsoft.com/office/powerpoint/2010/main" val="139708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BA36C-8BEB-4DEA-AF90-8B37B988A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</a:t>
            </a:r>
            <a:r>
              <a:rPr lang="en-US"/>
              <a:t>(revisited)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CD081-BB5B-42A4-8DE6-625287BA1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3298257" cy="40233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class Person: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FF0000"/>
                </a:solidFill>
              </a:rPr>
              <a:t>yob</a:t>
            </a:r>
            <a:r>
              <a:rPr lang="en-US" dirty="0">
                <a:solidFill>
                  <a:srgbClr val="FF0000"/>
                </a:solidFill>
              </a:rPr>
              <a:t>   = 'NA'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def __</a:t>
            </a:r>
            <a:r>
              <a:rPr lang="en-US" dirty="0" err="1">
                <a:solidFill>
                  <a:srgbClr val="FF0000"/>
                </a:solidFill>
              </a:rPr>
              <a:t>init</a:t>
            </a:r>
            <a:r>
              <a:rPr lang="en-US" dirty="0">
                <a:solidFill>
                  <a:srgbClr val="FF0000"/>
                </a:solidFill>
              </a:rPr>
              <a:t>__(self, f, l, y):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    _first = f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    _last  = 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    _</a:t>
            </a:r>
            <a:r>
              <a:rPr lang="en-US" dirty="0" err="1">
                <a:solidFill>
                  <a:srgbClr val="FF0000"/>
                </a:solidFill>
              </a:rPr>
              <a:t>yob</a:t>
            </a:r>
            <a:r>
              <a:rPr lang="en-US" dirty="0">
                <a:solidFill>
                  <a:srgbClr val="FF0000"/>
                </a:solidFill>
              </a:rPr>
              <a:t>  = y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135E4D7-B0AA-4C54-B169-6DDD96ECCD16}"/>
              </a:ext>
            </a:extLst>
          </p:cNvPr>
          <p:cNvSpPr txBox="1">
            <a:spLocks/>
          </p:cNvSpPr>
          <p:nvPr/>
        </p:nvSpPr>
        <p:spPr>
          <a:xfrm>
            <a:off x="4644189" y="1845734"/>
            <a:ext cx="648101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class </a:t>
            </a:r>
            <a:r>
              <a:rPr lang="en-US" dirty="0" err="1">
                <a:solidFill>
                  <a:srgbClr val="FF0000"/>
                </a:solidFill>
              </a:rPr>
              <a:t>BaseBallPlayer</a:t>
            </a:r>
            <a:r>
              <a:rPr lang="en-US" dirty="0">
                <a:solidFill>
                  <a:srgbClr val="FF0000"/>
                </a:solidFill>
              </a:rPr>
              <a:t>(Person):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def __</a:t>
            </a:r>
            <a:r>
              <a:rPr lang="en-US" dirty="0" err="1">
                <a:solidFill>
                  <a:srgbClr val="FF0000"/>
                </a:solidFill>
              </a:rPr>
              <a:t>init</a:t>
            </a:r>
            <a:r>
              <a:rPr lang="en-US" dirty="0">
                <a:solidFill>
                  <a:srgbClr val="FF0000"/>
                </a:solidFill>
              </a:rPr>
              <a:t>__(self, </a:t>
            </a:r>
            <a:r>
              <a:rPr lang="en-US" dirty="0" err="1">
                <a:solidFill>
                  <a:srgbClr val="FF0000"/>
                </a:solidFill>
              </a:rPr>
              <a:t>f,l,y,t,ba</a:t>
            </a:r>
            <a:r>
              <a:rPr lang="en-US" dirty="0">
                <a:solidFill>
                  <a:srgbClr val="FF0000"/>
                </a:solidFill>
              </a:rPr>
              <a:t>):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    Person.__</a:t>
            </a:r>
            <a:r>
              <a:rPr lang="en-US" dirty="0" err="1">
                <a:solidFill>
                  <a:srgbClr val="FF0000"/>
                </a:solidFill>
              </a:rPr>
              <a:t>init</a:t>
            </a:r>
            <a:r>
              <a:rPr lang="en-US" dirty="0">
                <a:solidFill>
                  <a:srgbClr val="FF0000"/>
                </a:solidFill>
              </a:rPr>
              <a:t>__(</a:t>
            </a:r>
            <a:r>
              <a:rPr lang="en-US" dirty="0" err="1">
                <a:solidFill>
                  <a:srgbClr val="FF0000"/>
                </a:solidFill>
              </a:rPr>
              <a:t>self,f,l,y</a:t>
            </a:r>
            <a:r>
              <a:rPr lang="en-US" dirty="0">
                <a:solidFill>
                  <a:srgbClr val="FF0000"/>
                </a:solidFill>
              </a:rPr>
              <a:t>)  </a:t>
            </a:r>
            <a:r>
              <a:rPr lang="en-US" dirty="0">
                <a:solidFill>
                  <a:srgbClr val="7030A0"/>
                </a:solidFill>
              </a:rPr>
              <a:t># call person constructor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    _team = t                             </a:t>
            </a:r>
            <a:r>
              <a:rPr lang="en-US" dirty="0">
                <a:solidFill>
                  <a:srgbClr val="7030A0"/>
                </a:solidFill>
              </a:rPr>
              <a:t># set protected attribute team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    _</a:t>
            </a:r>
            <a:r>
              <a:rPr lang="en-US" dirty="0" err="1">
                <a:solidFill>
                  <a:srgbClr val="FF0000"/>
                </a:solidFill>
              </a:rPr>
              <a:t>battingAverage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ba</a:t>
            </a:r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dirty="0">
                <a:solidFill>
                  <a:srgbClr val="7030A0"/>
                </a:solidFill>
              </a:rPr>
              <a:t># set protected attribute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def </a:t>
            </a:r>
            <a:r>
              <a:rPr lang="en-US" dirty="0" err="1">
                <a:solidFill>
                  <a:srgbClr val="FF0000"/>
                </a:solidFill>
              </a:rPr>
              <a:t>getBattingAverage</a:t>
            </a:r>
            <a:r>
              <a:rPr lang="en-US" dirty="0">
                <a:solidFill>
                  <a:srgbClr val="FF0000"/>
                </a:solidFill>
              </a:rPr>
              <a:t>(self)        </a:t>
            </a:r>
            <a:r>
              <a:rPr lang="en-US" dirty="0">
                <a:solidFill>
                  <a:srgbClr val="7030A0"/>
                </a:solidFill>
              </a:rPr>
              <a:t># public method that can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    return self._</a:t>
            </a:r>
            <a:r>
              <a:rPr lang="en-US" dirty="0" err="1">
                <a:solidFill>
                  <a:srgbClr val="FF0000"/>
                </a:solidFill>
              </a:rPr>
              <a:t>battingAverage</a:t>
            </a: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>
                <a:solidFill>
                  <a:srgbClr val="7030A0"/>
                </a:solidFill>
              </a:rPr>
              <a:t># access protected data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84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9983B-AC5D-480E-9E5D-9AABE6A62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8CD7D-559F-4FCE-988E-BA153DB5E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Person:</a:t>
            </a:r>
          </a:p>
          <a:p>
            <a:r>
              <a:rPr lang="en-US" dirty="0"/>
              <a:t>    first = 'first name'</a:t>
            </a:r>
          </a:p>
          <a:p>
            <a:r>
              <a:rPr lang="en-US" dirty="0"/>
              <a:t>    last  = 'last name'</a:t>
            </a:r>
          </a:p>
          <a:p>
            <a:r>
              <a:rPr lang="en-US" dirty="0"/>
              <a:t>    </a:t>
            </a:r>
            <a:r>
              <a:rPr lang="en-US" dirty="0" err="1"/>
              <a:t>yob</a:t>
            </a:r>
            <a:r>
              <a:rPr lang="en-US" dirty="0"/>
              <a:t>   = 'NA'</a:t>
            </a:r>
          </a:p>
        </p:txBody>
      </p:sp>
    </p:spTree>
    <p:extLst>
      <p:ext uri="{BB962C8B-B14F-4D97-AF65-F5344CB8AC3E}">
        <p14:creationId xmlns:p14="http://schemas.microsoft.com/office/powerpoint/2010/main" val="298093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0A59A-7EE8-4B72-8C9E-C24198944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class to create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D554C-3E95-4BFE-862C-19113406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127057" cy="40233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 p1 = Person()</a:t>
            </a:r>
          </a:p>
          <a:p>
            <a:r>
              <a:rPr lang="en-US" dirty="0"/>
              <a:t>p1.first = 'Joe'</a:t>
            </a:r>
          </a:p>
          <a:p>
            <a:r>
              <a:rPr lang="en-US" dirty="0"/>
              <a:t>p1.last  = 'DiMaggio'</a:t>
            </a:r>
          </a:p>
          <a:p>
            <a:r>
              <a:rPr lang="en-US" dirty="0"/>
              <a:t>p1.yob   = '1914'</a:t>
            </a:r>
          </a:p>
          <a:p>
            <a:endParaRPr lang="en-US" dirty="0"/>
          </a:p>
          <a:p>
            <a:r>
              <a:rPr lang="en-US" dirty="0"/>
              <a:t>p2 = Person()</a:t>
            </a:r>
          </a:p>
          <a:p>
            <a:r>
              <a:rPr lang="en-US" dirty="0"/>
              <a:t>p2.first = 'Micky'</a:t>
            </a:r>
          </a:p>
          <a:p>
            <a:r>
              <a:rPr lang="en-US" dirty="0"/>
              <a:t>p2.last  = 'Mantle'</a:t>
            </a:r>
          </a:p>
          <a:p>
            <a:endParaRPr lang="en-US" dirty="0"/>
          </a:p>
          <a:p>
            <a:r>
              <a:rPr lang="en-US" dirty="0"/>
              <a:t>print(p1.first + " " + p1.last + ‘ was born in ' + p1.yob)</a:t>
            </a:r>
          </a:p>
          <a:p>
            <a:r>
              <a:rPr lang="en-US" dirty="0"/>
              <a:t>print(p2.first + " " + p2.last + ‘ was born in ' + p2.yob)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681970-41ED-4D8A-89E0-EF96C8721831}"/>
              </a:ext>
            </a:extLst>
          </p:cNvPr>
          <p:cNvSpPr/>
          <p:nvPr/>
        </p:nvSpPr>
        <p:spPr>
          <a:xfrm>
            <a:off x="6537158" y="2020593"/>
            <a:ext cx="35453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OUTPUT: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Joe DiMaggio was born in 1914</a:t>
            </a:r>
          </a:p>
          <a:p>
            <a:r>
              <a:rPr lang="en-US" dirty="0">
                <a:solidFill>
                  <a:srgbClr val="FF0000"/>
                </a:solidFill>
              </a:rPr>
              <a:t>Micky Mantle was born in NA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0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8A4F5-7569-4322-8BB5-D20B4FEB0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__</a:t>
            </a:r>
            <a:r>
              <a:rPr lang="en-US" dirty="0" err="1"/>
              <a:t>init</a:t>
            </a:r>
            <a:r>
              <a:rPr lang="en-US" dirty="0"/>
              <a:t>__()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6440F-952A-4E2B-ADC2-CCB7C3FC8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classes have a function called __</a:t>
            </a:r>
            <a:r>
              <a:rPr lang="en-US" dirty="0" err="1"/>
              <a:t>init</a:t>
            </a:r>
            <a:r>
              <a:rPr lang="en-US" dirty="0"/>
              <a:t>__(), which is always executed when the class is being initiated.</a:t>
            </a:r>
          </a:p>
          <a:p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class Person: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first = 'first name'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last  = 'last name'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</a:t>
            </a:r>
            <a:r>
              <a:rPr lang="en-US" dirty="0" err="1"/>
              <a:t>yob</a:t>
            </a:r>
            <a:r>
              <a:rPr lang="en-US" dirty="0"/>
              <a:t>   = 'NA'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def __</a:t>
            </a:r>
            <a:r>
              <a:rPr lang="en-US" dirty="0" err="1">
                <a:solidFill>
                  <a:srgbClr val="FF0000"/>
                </a:solidFill>
              </a:rPr>
              <a:t>init</a:t>
            </a:r>
            <a:r>
              <a:rPr lang="en-US" dirty="0">
                <a:solidFill>
                  <a:srgbClr val="FF0000"/>
                </a:solidFill>
              </a:rPr>
              <a:t>__(self, f, l, y):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    first = f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    last  = 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dirty="0" err="1">
                <a:solidFill>
                  <a:srgbClr val="FF0000"/>
                </a:solidFill>
              </a:rPr>
              <a:t>yob</a:t>
            </a:r>
            <a:r>
              <a:rPr lang="en-US" dirty="0">
                <a:solidFill>
                  <a:srgbClr val="FF0000"/>
                </a:solidFill>
              </a:rPr>
              <a:t>   = 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p1 = Person()   </a:t>
            </a:r>
            <a:r>
              <a:rPr lang="en-US" dirty="0">
                <a:solidFill>
                  <a:srgbClr val="7030A0"/>
                </a:solidFill>
              </a:rPr>
              <a:t># would now be an error because parameters to __</a:t>
            </a:r>
            <a:r>
              <a:rPr lang="en-US" dirty="0" err="1">
                <a:solidFill>
                  <a:srgbClr val="7030A0"/>
                </a:solidFill>
              </a:rPr>
              <a:t>init</a:t>
            </a:r>
            <a:r>
              <a:rPr lang="en-US" dirty="0">
                <a:solidFill>
                  <a:srgbClr val="7030A0"/>
                </a:solidFill>
              </a:rPr>
              <a:t>__() not supplies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0C92DD3-011B-4198-B190-402FCB03FA9B}"/>
              </a:ext>
            </a:extLst>
          </p:cNvPr>
          <p:cNvSpPr txBox="1">
            <a:spLocks/>
          </p:cNvSpPr>
          <p:nvPr/>
        </p:nvSpPr>
        <p:spPr>
          <a:xfrm>
            <a:off x="5863389" y="2607733"/>
            <a:ext cx="3064042" cy="22129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rgbClr val="7030A0"/>
                </a:solidFill>
              </a:rPr>
              <a:t>Note: </a:t>
            </a:r>
          </a:p>
          <a:p>
            <a:r>
              <a:rPr lang="en-US" sz="1600" dirty="0">
                <a:solidFill>
                  <a:srgbClr val="7030A0"/>
                </a:solidFill>
              </a:rPr>
              <a:t>All class functions (like __</a:t>
            </a:r>
            <a:r>
              <a:rPr lang="en-US" sz="1600" dirty="0" err="1">
                <a:solidFill>
                  <a:srgbClr val="7030A0"/>
                </a:solidFill>
              </a:rPr>
              <a:t>init</a:t>
            </a:r>
            <a:r>
              <a:rPr lang="en-US" sz="1600" dirty="0">
                <a:solidFill>
                  <a:srgbClr val="7030A0"/>
                </a:solidFill>
              </a:rPr>
              <a:t>__() automatically have the object itself as the first parameter.  It is common to call it ‘self’ but you may call it anything you want. </a:t>
            </a:r>
          </a:p>
          <a:p>
            <a:r>
              <a:rPr lang="en-US" sz="1600" dirty="0">
                <a:solidFill>
                  <a:srgbClr val="7030A0"/>
                </a:solidFill>
              </a:rPr>
              <a:t>C++ programmers typically call it ‘this’</a:t>
            </a:r>
          </a:p>
        </p:txBody>
      </p:sp>
    </p:spTree>
    <p:extLst>
      <p:ext uri="{BB962C8B-B14F-4D97-AF65-F5344CB8AC3E}">
        <p14:creationId xmlns:p14="http://schemas.microsoft.com/office/powerpoint/2010/main" val="395192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8206C-0AD1-4ADA-B639-52C3ABB82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Must supply all parameters to __</a:t>
            </a:r>
            <a:r>
              <a:rPr lang="en-US" dirty="0" err="1"/>
              <a:t>init</a:t>
            </a:r>
            <a:r>
              <a:rPr lang="en-US" dirty="0"/>
              <a:t>__()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44152-0989-43B5-BB6C-F8D37FE05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class Person: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def __</a:t>
            </a:r>
            <a:r>
              <a:rPr lang="en-US" dirty="0" err="1"/>
              <a:t>init</a:t>
            </a:r>
            <a:r>
              <a:rPr lang="en-US" dirty="0"/>
              <a:t>__(</a:t>
            </a:r>
            <a:r>
              <a:rPr lang="en-US" dirty="0" err="1"/>
              <a:t>self,f,l,y</a:t>
            </a:r>
            <a:r>
              <a:rPr lang="en-US" dirty="0"/>
              <a:t>):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  first = f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  last  = 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  </a:t>
            </a:r>
            <a:r>
              <a:rPr lang="en-US" dirty="0" err="1"/>
              <a:t>yob</a:t>
            </a:r>
            <a:r>
              <a:rPr lang="en-US" dirty="0"/>
              <a:t>   = 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p1 = Person('Joe','DiMaggio','1914')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p2 = Person('</a:t>
            </a:r>
            <a:r>
              <a:rPr lang="en-US" dirty="0" err="1"/>
              <a:t>Micky','Mantle</a:t>
            </a:r>
            <a:r>
              <a:rPr lang="en-US" dirty="0"/>
              <a:t>’)    </a:t>
            </a:r>
            <a:r>
              <a:rPr lang="en-US" dirty="0">
                <a:solidFill>
                  <a:srgbClr val="FF0000"/>
                </a:solidFill>
              </a:rPr>
              <a:t># error did not supply the required YOB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print(p1.first + " " + p1.last + 'was born in ' + p1.yob)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print(p2.first + " " + p2.last + 'was born in ' + p2.yob)</a:t>
            </a:r>
          </a:p>
        </p:txBody>
      </p:sp>
    </p:spTree>
    <p:extLst>
      <p:ext uri="{BB962C8B-B14F-4D97-AF65-F5344CB8AC3E}">
        <p14:creationId xmlns:p14="http://schemas.microsoft.com/office/powerpoint/2010/main" val="428102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8206C-0AD1-4ADA-B639-52C3ABB82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methods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44152-0989-43B5-BB6C-F8D37FE05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class Person: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def __</a:t>
            </a:r>
            <a:r>
              <a:rPr lang="en-US" dirty="0" err="1"/>
              <a:t>init</a:t>
            </a:r>
            <a:r>
              <a:rPr lang="en-US" dirty="0"/>
              <a:t>__(</a:t>
            </a:r>
            <a:r>
              <a:rPr lang="en-US" dirty="0" err="1"/>
              <a:t>self,f,l,y</a:t>
            </a:r>
            <a:r>
              <a:rPr lang="en-US" dirty="0"/>
              <a:t>):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  first = f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  last  = 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  </a:t>
            </a:r>
            <a:r>
              <a:rPr lang="en-US" dirty="0" err="1"/>
              <a:t>yob</a:t>
            </a:r>
            <a:r>
              <a:rPr lang="en-US" dirty="0"/>
              <a:t>   = 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def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getYOB</a:t>
            </a:r>
            <a:r>
              <a:rPr lang="en-US" dirty="0" smtClean="0">
                <a:solidFill>
                  <a:srgbClr val="FF0000"/>
                </a:solidFill>
              </a:rPr>
              <a:t>(self)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0000"/>
                </a:solidFill>
              </a:rPr>
              <a:t>        return </a:t>
            </a:r>
            <a:r>
              <a:rPr lang="en-US" dirty="0" err="1" smtClean="0">
                <a:solidFill>
                  <a:srgbClr val="FF0000"/>
                </a:solidFill>
              </a:rPr>
              <a:t>self.yob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err="1">
                <a:solidFill>
                  <a:srgbClr val="FF0000"/>
                </a:solidFill>
              </a:rPr>
              <a:t>def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setYOB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self,Y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dirty="0" err="1" smtClean="0">
                <a:solidFill>
                  <a:srgbClr val="FF0000"/>
                </a:solidFill>
              </a:rPr>
              <a:t>self.yob</a:t>
            </a:r>
            <a:r>
              <a:rPr lang="en-US" dirty="0" smtClean="0">
                <a:solidFill>
                  <a:srgbClr val="FF0000"/>
                </a:solidFill>
              </a:rPr>
              <a:t> = Y</a:t>
            </a: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6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9983B-AC5D-480E-9E5D-9AABE6A62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why did this work without __</a:t>
            </a:r>
            <a:r>
              <a:rPr lang="en-US" dirty="0" err="1"/>
              <a:t>init</a:t>
            </a:r>
            <a:r>
              <a:rPr lang="en-US" dirty="0"/>
              <a:t>__()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8CD7D-559F-4FCE-988E-BA153DB5E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3097729" cy="4023360"/>
          </a:xfrm>
        </p:spPr>
        <p:txBody>
          <a:bodyPr/>
          <a:lstStyle/>
          <a:p>
            <a:r>
              <a:rPr lang="en-US" dirty="0"/>
              <a:t>class Person:</a:t>
            </a:r>
          </a:p>
          <a:p>
            <a:r>
              <a:rPr lang="en-US" dirty="0"/>
              <a:t>    first = 'first name'</a:t>
            </a:r>
          </a:p>
          <a:p>
            <a:r>
              <a:rPr lang="en-US" dirty="0"/>
              <a:t>    last  = 'last name'</a:t>
            </a:r>
          </a:p>
          <a:p>
            <a:r>
              <a:rPr lang="en-US" dirty="0"/>
              <a:t>    </a:t>
            </a:r>
            <a:r>
              <a:rPr lang="en-US" dirty="0" err="1"/>
              <a:t>yob</a:t>
            </a:r>
            <a:r>
              <a:rPr lang="en-US" dirty="0"/>
              <a:t>   = 'NA’</a:t>
            </a:r>
          </a:p>
          <a:p>
            <a:endParaRPr lang="en-US" dirty="0"/>
          </a:p>
          <a:p>
            <a:r>
              <a:rPr lang="en-US" dirty="0"/>
              <a:t>P1 = Person()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663E58-EA06-4CD0-8E24-0914E680B0DE}"/>
              </a:ext>
            </a:extLst>
          </p:cNvPr>
          <p:cNvSpPr txBox="1">
            <a:spLocks/>
          </p:cNvSpPr>
          <p:nvPr/>
        </p:nvSpPr>
        <p:spPr>
          <a:xfrm>
            <a:off x="8179869" y="1901882"/>
            <a:ext cx="2808973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class Person:</a:t>
            </a:r>
          </a:p>
          <a:p>
            <a:r>
              <a:rPr lang="en-US" dirty="0"/>
              <a:t>    first = 'first name'</a:t>
            </a:r>
          </a:p>
          <a:p>
            <a:r>
              <a:rPr lang="en-US" dirty="0"/>
              <a:t>    last  = 'last name'</a:t>
            </a:r>
          </a:p>
          <a:p>
            <a:r>
              <a:rPr lang="en-US" dirty="0"/>
              <a:t>    </a:t>
            </a:r>
            <a:r>
              <a:rPr lang="en-US" dirty="0" err="1"/>
              <a:t>yob</a:t>
            </a:r>
            <a:r>
              <a:rPr lang="en-US" dirty="0"/>
              <a:t>   = 'NA’</a:t>
            </a:r>
          </a:p>
          <a:p>
            <a:r>
              <a:rPr lang="en-US" dirty="0">
                <a:solidFill>
                  <a:srgbClr val="FF0000"/>
                </a:solidFill>
              </a:rPr>
              <a:t>    __</a:t>
            </a:r>
            <a:r>
              <a:rPr lang="en-US" dirty="0" err="1">
                <a:solidFill>
                  <a:srgbClr val="FF0000"/>
                </a:solidFill>
              </a:rPr>
              <a:t>init</a:t>
            </a:r>
            <a:r>
              <a:rPr lang="en-US" dirty="0">
                <a:solidFill>
                  <a:srgbClr val="FF0000"/>
                </a:solidFill>
              </a:rPr>
              <a:t>__(self);</a:t>
            </a:r>
          </a:p>
          <a:p>
            <a:r>
              <a:rPr lang="en-US" dirty="0">
                <a:solidFill>
                  <a:srgbClr val="FF0000"/>
                </a:solidFill>
              </a:rPr>
              <a:t>        pass</a:t>
            </a:r>
          </a:p>
          <a:p>
            <a:endParaRPr lang="en-US" dirty="0"/>
          </a:p>
          <a:p>
            <a:r>
              <a:rPr lang="en-US" dirty="0"/>
              <a:t>P1 = Person()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D4433B2-040D-4F32-8509-75628C80728C}"/>
              </a:ext>
            </a:extLst>
          </p:cNvPr>
          <p:cNvSpPr txBox="1">
            <a:spLocks/>
          </p:cNvSpPr>
          <p:nvPr/>
        </p:nvSpPr>
        <p:spPr>
          <a:xfrm>
            <a:off x="4195009" y="2026298"/>
            <a:ext cx="3426594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7030A0"/>
                </a:solidFill>
              </a:rPr>
              <a:t>If __</a:t>
            </a:r>
            <a:r>
              <a:rPr lang="en-US" dirty="0" err="1">
                <a:solidFill>
                  <a:srgbClr val="7030A0"/>
                </a:solidFill>
              </a:rPr>
              <a:t>init</a:t>
            </a:r>
            <a:r>
              <a:rPr lang="en-US" dirty="0">
                <a:solidFill>
                  <a:srgbClr val="7030A0"/>
                </a:solidFill>
              </a:rPr>
              <a:t>__() is not supplied, python will give you a free one that only takes self as a parameter and does not do anything.</a:t>
            </a:r>
          </a:p>
          <a:p>
            <a:r>
              <a:rPr lang="en-US" dirty="0">
                <a:solidFill>
                  <a:srgbClr val="7030A0"/>
                </a:solidFill>
              </a:rPr>
              <a:t>“Pass” means ‘Don’t do anything’  (</a:t>
            </a:r>
            <a:r>
              <a:rPr lang="en-US" dirty="0" err="1">
                <a:solidFill>
                  <a:srgbClr val="7030A0"/>
                </a:solidFill>
              </a:rPr>
              <a:t>ie</a:t>
            </a:r>
            <a:r>
              <a:rPr lang="en-US" dirty="0">
                <a:solidFill>
                  <a:srgbClr val="7030A0"/>
                </a:solidFill>
              </a:rPr>
              <a:t> take a pass)</a:t>
            </a:r>
          </a:p>
          <a:p>
            <a:r>
              <a:rPr lang="en-US" dirty="0">
                <a:solidFill>
                  <a:srgbClr val="7030A0"/>
                </a:solidFill>
              </a:rPr>
              <a:t>So the class on the left is equal to the class on the right</a:t>
            </a:r>
          </a:p>
        </p:txBody>
      </p:sp>
    </p:spTree>
    <p:extLst>
      <p:ext uri="{BB962C8B-B14F-4D97-AF65-F5344CB8AC3E}">
        <p14:creationId xmlns:p14="http://schemas.microsoft.com/office/powerpoint/2010/main" val="140678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BA36C-8BEB-4DEA-AF90-8B37B988A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CD081-BB5B-42A4-8DE6-625287BA1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4525478" cy="40233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class Person: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first = 'first name'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last  = 'last name'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err="1">
                <a:solidFill>
                  <a:srgbClr val="FF0000"/>
                </a:solidFill>
              </a:rPr>
              <a:t>yob</a:t>
            </a:r>
            <a:r>
              <a:rPr lang="en-US" dirty="0">
                <a:solidFill>
                  <a:srgbClr val="FF0000"/>
                </a:solidFill>
              </a:rPr>
              <a:t>   = 'NA'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def __</a:t>
            </a:r>
            <a:r>
              <a:rPr lang="en-US" dirty="0" err="1">
                <a:solidFill>
                  <a:srgbClr val="FF0000"/>
                </a:solidFill>
              </a:rPr>
              <a:t>init</a:t>
            </a:r>
            <a:r>
              <a:rPr lang="en-US" dirty="0">
                <a:solidFill>
                  <a:srgbClr val="FF0000"/>
                </a:solidFill>
              </a:rPr>
              <a:t>__(self, f, l, y):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    first = f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    last  = 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dirty="0" err="1">
                <a:solidFill>
                  <a:srgbClr val="FF0000"/>
                </a:solidFill>
              </a:rPr>
              <a:t>yob</a:t>
            </a:r>
            <a:r>
              <a:rPr lang="en-US" dirty="0">
                <a:solidFill>
                  <a:srgbClr val="FF0000"/>
                </a:solidFill>
              </a:rPr>
              <a:t>  = y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135E4D7-B0AA-4C54-B169-6DDD96ECCD16}"/>
              </a:ext>
            </a:extLst>
          </p:cNvPr>
          <p:cNvSpPr txBox="1">
            <a:spLocks/>
          </p:cNvSpPr>
          <p:nvPr/>
        </p:nvSpPr>
        <p:spPr>
          <a:xfrm>
            <a:off x="4395537" y="1845734"/>
            <a:ext cx="6729663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class </a:t>
            </a:r>
            <a:r>
              <a:rPr lang="en-US" dirty="0" err="1">
                <a:solidFill>
                  <a:srgbClr val="FF0000"/>
                </a:solidFill>
              </a:rPr>
              <a:t>BaseBallPlayer</a:t>
            </a:r>
            <a:r>
              <a:rPr lang="en-US" dirty="0">
                <a:solidFill>
                  <a:srgbClr val="FF0000"/>
                </a:solidFill>
              </a:rPr>
              <a:t>(Person):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err="1">
                <a:solidFill>
                  <a:srgbClr val="FF0000"/>
                </a:solidFill>
              </a:rPr>
              <a:t>battingAverage</a:t>
            </a:r>
            <a:r>
              <a:rPr lang="en-US" dirty="0">
                <a:solidFill>
                  <a:srgbClr val="FF0000"/>
                </a:solidFill>
              </a:rPr>
              <a:t> = 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def __</a:t>
            </a:r>
            <a:r>
              <a:rPr lang="en-US" dirty="0" err="1">
                <a:solidFill>
                  <a:srgbClr val="FF0000"/>
                </a:solidFill>
              </a:rPr>
              <a:t>init</a:t>
            </a:r>
            <a:r>
              <a:rPr lang="en-US" dirty="0">
                <a:solidFill>
                  <a:srgbClr val="FF0000"/>
                </a:solidFill>
              </a:rPr>
              <a:t>__(self, </a:t>
            </a:r>
            <a:r>
              <a:rPr lang="en-US" dirty="0" err="1">
                <a:solidFill>
                  <a:srgbClr val="FF0000"/>
                </a:solidFill>
              </a:rPr>
              <a:t>f,l,y,t,ba</a:t>
            </a:r>
            <a:r>
              <a:rPr lang="en-US" dirty="0">
                <a:solidFill>
                  <a:srgbClr val="FF0000"/>
                </a:solidFill>
              </a:rPr>
              <a:t>):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    Person.__</a:t>
            </a:r>
            <a:r>
              <a:rPr lang="en-US" dirty="0" err="1">
                <a:solidFill>
                  <a:srgbClr val="FF0000"/>
                </a:solidFill>
              </a:rPr>
              <a:t>init</a:t>
            </a:r>
            <a:r>
              <a:rPr lang="en-US" dirty="0">
                <a:solidFill>
                  <a:srgbClr val="FF0000"/>
                </a:solidFill>
              </a:rPr>
              <a:t>__(</a:t>
            </a:r>
            <a:r>
              <a:rPr lang="en-US" dirty="0" err="1">
                <a:solidFill>
                  <a:srgbClr val="FF0000"/>
                </a:solidFill>
              </a:rPr>
              <a:t>self,f,l,y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    team = 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dirty="0" err="1">
                <a:solidFill>
                  <a:srgbClr val="FF0000"/>
                </a:solidFill>
              </a:rPr>
              <a:t>battingAverage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ba</a:t>
            </a: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FF0000"/>
                </a:solidFill>
              </a:rPr>
              <a:t>bbp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BaseBallPlayer</a:t>
            </a:r>
            <a:r>
              <a:rPr lang="en-US" dirty="0">
                <a:solidFill>
                  <a:srgbClr val="FF0000"/>
                </a:solidFill>
              </a:rPr>
              <a:t>(‘Joe’,’DiMaggio’,’1914’,’Yankees’,’325’)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1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A69E0-41EA-46EF-B770-B457BB6BB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DCA7-952A-484B-908F-F5D23EE77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 attributes in python are public (not private) unlike C++/Java</a:t>
            </a:r>
          </a:p>
          <a:p>
            <a:r>
              <a:rPr lang="en-US" dirty="0">
                <a:solidFill>
                  <a:srgbClr val="FF0000"/>
                </a:solidFill>
              </a:rPr>
              <a:t>class employee:</a:t>
            </a:r>
          </a:p>
          <a:p>
            <a:r>
              <a:rPr lang="en-US" dirty="0">
                <a:solidFill>
                  <a:srgbClr val="FF0000"/>
                </a:solidFill>
              </a:rPr>
              <a:t>    def __</a:t>
            </a:r>
            <a:r>
              <a:rPr lang="en-US" dirty="0" err="1">
                <a:solidFill>
                  <a:srgbClr val="FF0000"/>
                </a:solidFill>
              </a:rPr>
              <a:t>init</a:t>
            </a:r>
            <a:r>
              <a:rPr lang="en-US" dirty="0">
                <a:solidFill>
                  <a:srgbClr val="FF0000"/>
                </a:solidFill>
              </a:rPr>
              <a:t>__(self, name, </a:t>
            </a:r>
            <a:r>
              <a:rPr lang="en-US" dirty="0" err="1">
                <a:solidFill>
                  <a:srgbClr val="FF0000"/>
                </a:solidFill>
              </a:rPr>
              <a:t>sal</a:t>
            </a:r>
            <a:r>
              <a:rPr lang="en-US" dirty="0">
                <a:solidFill>
                  <a:srgbClr val="FF0000"/>
                </a:solidFill>
              </a:rPr>
              <a:t>):</a:t>
            </a:r>
          </a:p>
          <a:p>
            <a:r>
              <a:rPr lang="en-US" dirty="0">
                <a:solidFill>
                  <a:srgbClr val="FF0000"/>
                </a:solidFill>
              </a:rPr>
              <a:t>        self.name=name</a:t>
            </a:r>
          </a:p>
          <a:p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dirty="0" err="1">
                <a:solidFill>
                  <a:srgbClr val="FF0000"/>
                </a:solidFill>
              </a:rPr>
              <a:t>self.salary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dirty="0" err="1">
                <a:solidFill>
                  <a:srgbClr val="FF0000"/>
                </a:solidFill>
              </a:rPr>
              <a:t>sal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75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1651</TotalTime>
  <Words>933</Words>
  <Application>Microsoft Office PowerPoint</Application>
  <PresentationFormat>Widescreen</PresentationFormat>
  <Paragraphs>140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Retrospect</vt:lpstr>
      <vt:lpstr>Classes and Objects</vt:lpstr>
      <vt:lpstr>Creating a class</vt:lpstr>
      <vt:lpstr>Using the class to create objects</vt:lpstr>
      <vt:lpstr>__init__() method</vt:lpstr>
      <vt:lpstr>Must supply all parameters to __init__()</vt:lpstr>
      <vt:lpstr>Member methods</vt:lpstr>
      <vt:lpstr>So why did this work without __init__() ?</vt:lpstr>
      <vt:lpstr>Inheritance</vt:lpstr>
      <vt:lpstr>Public attributes</vt:lpstr>
      <vt:lpstr>Protected attributes</vt:lpstr>
      <vt:lpstr>Private attributes</vt:lpstr>
      <vt:lpstr>Public, Protected, Private</vt:lpstr>
      <vt:lpstr>Inheritance (revisited)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Loops</dc:title>
  <dc:creator>Mitchell Nelson</dc:creator>
  <cp:lastModifiedBy>Byrne, William</cp:lastModifiedBy>
  <cp:revision>78</cp:revision>
  <dcterms:created xsi:type="dcterms:W3CDTF">2019-12-28T18:00:13Z</dcterms:created>
  <dcterms:modified xsi:type="dcterms:W3CDTF">2020-04-23T19:54:55Z</dcterms:modified>
</cp:coreProperties>
</file>