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9" r:id="rId3"/>
    <p:sldId id="257" r:id="rId4"/>
    <p:sldId id="258" r:id="rId5"/>
    <p:sldId id="260" r:id="rId6"/>
    <p:sldId id="263" r:id="rId7"/>
    <p:sldId id="266" r:id="rId8"/>
    <p:sldId id="285" r:id="rId9"/>
    <p:sldId id="267" r:id="rId10"/>
    <p:sldId id="268" r:id="rId11"/>
    <p:sldId id="286" r:id="rId12"/>
    <p:sldId id="269" r:id="rId13"/>
    <p:sldId id="270" r:id="rId14"/>
    <p:sldId id="271" r:id="rId15"/>
    <p:sldId id="278" r:id="rId16"/>
    <p:sldId id="272" r:id="rId17"/>
    <p:sldId id="273" r:id="rId18"/>
    <p:sldId id="274" r:id="rId19"/>
    <p:sldId id="276" r:id="rId20"/>
    <p:sldId id="275" r:id="rId21"/>
    <p:sldId id="265" r:id="rId22"/>
    <p:sldId id="264" r:id="rId23"/>
    <p:sldId id="261" r:id="rId24"/>
    <p:sldId id="262" r:id="rId25"/>
    <p:sldId id="281" r:id="rId26"/>
    <p:sldId id="282" r:id="rId27"/>
    <p:sldId id="283" r:id="rId28"/>
    <p:sldId id="284" r:id="rId29"/>
    <p:sldId id="280"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36" autoAdjust="0"/>
    <p:restoredTop sz="94660"/>
  </p:normalViewPr>
  <p:slideViewPr>
    <p:cSldViewPr>
      <p:cViewPr varScale="1">
        <p:scale>
          <a:sx n="86" d="100"/>
          <a:sy n="86" d="100"/>
        </p:scale>
        <p:origin x="1572"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3/3/2018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3/3/2018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1D8BD707-D9CF-40AE-B4C6-C98DA3205C09}" type="datetimeFigureOut">
              <a:rPr lang="en-US" smtClean="0"/>
              <a:pPr/>
              <a:t>3/3/2018</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4.png"/><Relationship Id="rId7"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5.png"/><Relationship Id="rId9" Type="http://schemas.openxmlformats.org/officeDocument/2006/relationships/image" Target="../media/image1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en.wikipedia.org/wiki/IP_address" TargetMode="External"/><Relationship Id="rId2" Type="http://schemas.openxmlformats.org/officeDocument/2006/relationships/hyperlink" Target="https://en.wikipedia.org/wiki/Internet_number" TargetMode="External"/><Relationship Id="rId1" Type="http://schemas.openxmlformats.org/officeDocument/2006/relationships/slideLayout" Target="../slideLayouts/slideLayout2.xml"/><Relationship Id="rId4" Type="http://schemas.openxmlformats.org/officeDocument/2006/relationships/hyperlink" Target="https://en.wikipedia.org/wiki/Autonomous_system_(Internet)" TargetMode="External"/></Relationships>
</file>

<file path=ppt/slides/_rels/slide2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webopedia.com/TERM/H/host.html" TargetMode="External"/><Relationship Id="rId7" Type="http://schemas.openxmlformats.org/officeDocument/2006/relationships/hyperlink" Target="http://www.webopedia.com/TERM/A/APNIC.html" TargetMode="External"/><Relationship Id="rId2" Type="http://schemas.openxmlformats.org/officeDocument/2006/relationships/hyperlink" Target="http://www.webopedia.com/TERM/N/network.html" TargetMode="External"/><Relationship Id="rId1" Type="http://schemas.openxmlformats.org/officeDocument/2006/relationships/slideLayout" Target="../slideLayouts/slideLayout2.xml"/><Relationship Id="rId6" Type="http://schemas.openxmlformats.org/officeDocument/2006/relationships/hyperlink" Target="http://www.webopedia.com/TERM/L/LACNIC.html" TargetMode="External"/><Relationship Id="rId5" Type="http://schemas.openxmlformats.org/officeDocument/2006/relationships/hyperlink" Target="http://www.webopedia.com/TERM/R/RIPE_NCC.html" TargetMode="External"/><Relationship Id="rId4" Type="http://schemas.openxmlformats.org/officeDocument/2006/relationships/hyperlink" Target="http://www.webopedia.com/TERM/A/ARIN.html" TargetMode="External"/></Relationships>
</file>

<file path=ppt/slides/_rels/slide24.xml.rels><?xml version="1.0" encoding="UTF-8" standalone="yes"?>
<Relationships xmlns="http://schemas.openxmlformats.org/package/2006/relationships"><Relationship Id="rId2" Type="http://schemas.openxmlformats.org/officeDocument/2006/relationships/image" Target="../media/image15.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IP Addresses</a:t>
            </a:r>
            <a:endParaRPr lang="en-US" dirty="0"/>
          </a:p>
        </p:txBody>
      </p:sp>
      <p:sp>
        <p:nvSpPr>
          <p:cNvPr id="3" name="Subtitle 2"/>
          <p:cNvSpPr>
            <a:spLocks noGrp="1"/>
          </p:cNvSpPr>
          <p:nvPr>
            <p:ph type="subTitle" idx="1"/>
          </p:nvPr>
        </p:nvSpPr>
        <p:spPr/>
        <p:txBody>
          <a:bodyPr/>
          <a:lstStyle/>
          <a:p>
            <a:r>
              <a:rPr lang="en-US" dirty="0" smtClean="0"/>
              <a:t>IPv4 (32 bit format)</a:t>
            </a:r>
          </a:p>
        </p:txBody>
      </p:sp>
    </p:spTree>
    <p:extLst>
      <p:ext uri="{BB962C8B-B14F-4D97-AF65-F5344CB8AC3E}">
        <p14:creationId xmlns:p14="http://schemas.microsoft.com/office/powerpoint/2010/main" val="17330951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Huffman codes example</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lnSpcReduction="10000"/>
              </a:bodyPr>
              <a:lstStyle/>
              <a:p>
                <a:r>
                  <a:rPr lang="en-US" dirty="0" smtClean="0"/>
                  <a:t>Message: ABACABADABAEABAC ( 16 characters )</a:t>
                </a:r>
                <a:endParaRPr lang="en-US" dirty="0"/>
              </a:p>
              <a:p>
                <a:r>
                  <a:rPr lang="en-US" dirty="0">
                    <a:solidFill>
                      <a:srgbClr val="0070C0"/>
                    </a:solidFill>
                  </a:rPr>
                  <a:t>You might assign each letter a </a:t>
                </a:r>
                <a14:m>
                  <m:oMath xmlns:m="http://schemas.openxmlformats.org/officeDocument/2006/math">
                    <m:d>
                      <m:dPr>
                        <m:begChr m:val="⌈"/>
                        <m:endChr m:val="⌉"/>
                        <m:ctrlPr>
                          <a:rPr lang="en-US" i="1">
                            <a:solidFill>
                              <a:srgbClr val="0070C0"/>
                            </a:solidFill>
                            <a:latin typeface="Cambria Math" panose="02040503050406030204" pitchFamily="18" charset="0"/>
                          </a:rPr>
                        </m:ctrlPr>
                      </m:dPr>
                      <m:e>
                        <m:sSub>
                          <m:sSubPr>
                            <m:ctrlPr>
                              <a:rPr lang="en-US" i="1">
                                <a:solidFill>
                                  <a:srgbClr val="0070C0"/>
                                </a:solidFill>
                                <a:latin typeface="Cambria Math" panose="02040503050406030204" pitchFamily="18" charset="0"/>
                              </a:rPr>
                            </m:ctrlPr>
                          </m:sSubPr>
                          <m:e>
                            <m:r>
                              <a:rPr lang="en-US" i="1">
                                <a:solidFill>
                                  <a:srgbClr val="0070C0"/>
                                </a:solidFill>
                                <a:latin typeface="Cambria Math" panose="02040503050406030204" pitchFamily="18" charset="0"/>
                              </a:rPr>
                              <m:t>𝑙𝑜𝑔</m:t>
                            </m:r>
                          </m:e>
                          <m:sub>
                            <m:r>
                              <a:rPr lang="en-US" i="1">
                                <a:solidFill>
                                  <a:srgbClr val="0070C0"/>
                                </a:solidFill>
                                <a:latin typeface="Cambria Math" panose="02040503050406030204" pitchFamily="18" charset="0"/>
                              </a:rPr>
                              <m:t>2</m:t>
                            </m:r>
                          </m:sub>
                        </m:sSub>
                        <m:r>
                          <a:rPr lang="en-US" b="0" i="1" smtClean="0">
                            <a:solidFill>
                              <a:srgbClr val="0070C0"/>
                            </a:solidFill>
                            <a:latin typeface="Cambria Math" panose="02040503050406030204" pitchFamily="18" charset="0"/>
                          </a:rPr>
                          <m:t>5</m:t>
                        </m:r>
                      </m:e>
                    </m:d>
                    <m:r>
                      <a:rPr lang="en-US">
                        <a:solidFill>
                          <a:srgbClr val="0070C0"/>
                        </a:solidFill>
                        <a:latin typeface="Cambria Math" panose="02040503050406030204" pitchFamily="18" charset="0"/>
                      </a:rPr>
                      <m:t>=</m:t>
                    </m:r>
                    <m:r>
                      <a:rPr lang="en-US" b="0" i="0" smtClean="0">
                        <a:solidFill>
                          <a:srgbClr val="0070C0"/>
                        </a:solidFill>
                        <a:latin typeface="Cambria Math" panose="02040503050406030204" pitchFamily="18" charset="0"/>
                      </a:rPr>
                      <m:t>3</m:t>
                    </m:r>
                  </m:oMath>
                </a14:m>
                <a:r>
                  <a:rPr lang="en-US" dirty="0">
                    <a:solidFill>
                      <a:srgbClr val="0070C0"/>
                    </a:solidFill>
                  </a:rPr>
                  <a:t> bits </a:t>
                </a:r>
                <a:r>
                  <a:rPr lang="en-US" dirty="0" smtClean="0">
                    <a:solidFill>
                      <a:srgbClr val="0070C0"/>
                    </a:solidFill>
                  </a:rPr>
                  <a:t>binary</a:t>
                </a:r>
              </a:p>
              <a:p>
                <a:pPr lvl="1"/>
                <a:r>
                  <a:rPr lang="en-US" dirty="0" smtClean="0">
                    <a:solidFill>
                      <a:srgbClr val="0070C0"/>
                    </a:solidFill>
                  </a:rPr>
                  <a:t>000 = A		</a:t>
                </a:r>
                <a:r>
                  <a:rPr lang="en-US" dirty="0" smtClean="0">
                    <a:solidFill>
                      <a:srgbClr val="FF0000"/>
                    </a:solidFill>
                  </a:rPr>
                  <a:t>50.00%</a:t>
                </a:r>
                <a:endParaRPr lang="en-US" dirty="0" smtClean="0">
                  <a:solidFill>
                    <a:srgbClr val="FF0000"/>
                  </a:solidFill>
                </a:endParaRPr>
              </a:p>
              <a:p>
                <a:pPr lvl="1"/>
                <a:r>
                  <a:rPr lang="en-US" dirty="0" smtClean="0">
                    <a:solidFill>
                      <a:srgbClr val="0070C0"/>
                    </a:solidFill>
                  </a:rPr>
                  <a:t>001 </a:t>
                </a:r>
                <a:r>
                  <a:rPr lang="en-US" dirty="0">
                    <a:solidFill>
                      <a:srgbClr val="0070C0"/>
                    </a:solidFill>
                  </a:rPr>
                  <a:t>= </a:t>
                </a:r>
                <a:r>
                  <a:rPr lang="en-US" dirty="0" smtClean="0">
                    <a:solidFill>
                      <a:srgbClr val="0070C0"/>
                    </a:solidFill>
                  </a:rPr>
                  <a:t>B		</a:t>
                </a:r>
                <a:r>
                  <a:rPr lang="en-US" dirty="0" smtClean="0">
                    <a:solidFill>
                      <a:srgbClr val="FF0000"/>
                    </a:solidFill>
                  </a:rPr>
                  <a:t>25.00%</a:t>
                </a:r>
                <a:endParaRPr lang="en-US" dirty="0">
                  <a:solidFill>
                    <a:srgbClr val="FF0000"/>
                  </a:solidFill>
                </a:endParaRPr>
              </a:p>
              <a:p>
                <a:pPr lvl="1"/>
                <a:r>
                  <a:rPr lang="en-US" dirty="0" smtClean="0">
                    <a:solidFill>
                      <a:srgbClr val="0070C0"/>
                    </a:solidFill>
                  </a:rPr>
                  <a:t>010 </a:t>
                </a:r>
                <a:r>
                  <a:rPr lang="en-US" dirty="0">
                    <a:solidFill>
                      <a:srgbClr val="0070C0"/>
                    </a:solidFill>
                  </a:rPr>
                  <a:t>= </a:t>
                </a:r>
                <a:r>
                  <a:rPr lang="en-US" dirty="0" smtClean="0">
                    <a:solidFill>
                      <a:srgbClr val="0070C0"/>
                    </a:solidFill>
                  </a:rPr>
                  <a:t>C		</a:t>
                </a:r>
                <a:r>
                  <a:rPr lang="en-US" dirty="0" smtClean="0">
                    <a:solidFill>
                      <a:srgbClr val="FF0000"/>
                    </a:solidFill>
                  </a:rPr>
                  <a:t>12.50%</a:t>
                </a:r>
                <a:endParaRPr lang="en-US" dirty="0">
                  <a:solidFill>
                    <a:srgbClr val="FF0000"/>
                  </a:solidFill>
                </a:endParaRPr>
              </a:p>
              <a:p>
                <a:pPr lvl="1"/>
                <a:r>
                  <a:rPr lang="en-US" dirty="0" smtClean="0">
                    <a:solidFill>
                      <a:srgbClr val="0070C0"/>
                    </a:solidFill>
                  </a:rPr>
                  <a:t>011 = D		</a:t>
                </a:r>
                <a:r>
                  <a:rPr lang="en-US" dirty="0" smtClean="0">
                    <a:solidFill>
                      <a:srgbClr val="0070C0"/>
                    </a:solidFill>
                  </a:rPr>
                  <a:t>  </a:t>
                </a:r>
                <a:r>
                  <a:rPr lang="en-US" dirty="0" smtClean="0">
                    <a:solidFill>
                      <a:srgbClr val="FF0000"/>
                    </a:solidFill>
                  </a:rPr>
                  <a:t>6.25%</a:t>
                </a:r>
                <a:endParaRPr lang="en-US" dirty="0" smtClean="0">
                  <a:solidFill>
                    <a:srgbClr val="FF0000"/>
                  </a:solidFill>
                </a:endParaRPr>
              </a:p>
              <a:p>
                <a:pPr lvl="1"/>
                <a:r>
                  <a:rPr lang="en-US" dirty="0" smtClean="0">
                    <a:solidFill>
                      <a:srgbClr val="0070C0"/>
                    </a:solidFill>
                  </a:rPr>
                  <a:t>100 = E	</a:t>
                </a:r>
                <a:r>
                  <a:rPr lang="en-US" smtClean="0">
                    <a:solidFill>
                      <a:srgbClr val="0070C0"/>
                    </a:solidFill>
                  </a:rPr>
                  <a:t>	</a:t>
                </a:r>
                <a:r>
                  <a:rPr lang="en-US" smtClean="0">
                    <a:solidFill>
                      <a:srgbClr val="0070C0"/>
                    </a:solidFill>
                  </a:rPr>
                  <a:t>  </a:t>
                </a:r>
                <a:r>
                  <a:rPr lang="en-US" smtClean="0">
                    <a:solidFill>
                      <a:srgbClr val="FF0000"/>
                    </a:solidFill>
                  </a:rPr>
                  <a:t>6</a:t>
                </a:r>
                <a:r>
                  <a:rPr lang="en-US" smtClean="0">
                    <a:solidFill>
                      <a:srgbClr val="FF0000"/>
                    </a:solidFill>
                  </a:rPr>
                  <a:t>.25</a:t>
                </a:r>
                <a:r>
                  <a:rPr lang="en-US" dirty="0" smtClean="0">
                    <a:solidFill>
                      <a:srgbClr val="FF0000"/>
                    </a:solidFill>
                  </a:rPr>
                  <a:t>%</a:t>
                </a:r>
              </a:p>
              <a:p>
                <a:pPr lvl="1"/>
                <a:r>
                  <a:rPr lang="en-US" dirty="0" smtClean="0">
                    <a:solidFill>
                      <a:srgbClr val="0070C0"/>
                    </a:solidFill>
                  </a:rPr>
                  <a:t>101 = not used </a:t>
                </a:r>
              </a:p>
              <a:p>
                <a:pPr lvl="1"/>
                <a:r>
                  <a:rPr lang="en-US" dirty="0" smtClean="0">
                    <a:solidFill>
                      <a:srgbClr val="0070C0"/>
                    </a:solidFill>
                  </a:rPr>
                  <a:t>110 = not used</a:t>
                </a:r>
              </a:p>
              <a:p>
                <a:pPr lvl="1"/>
                <a:r>
                  <a:rPr lang="en-US" dirty="0" smtClean="0">
                    <a:solidFill>
                      <a:srgbClr val="0070C0"/>
                    </a:solidFill>
                  </a:rPr>
                  <a:t>111 = not used</a:t>
                </a:r>
                <a:endParaRPr lang="en-US" dirty="0">
                  <a:solidFill>
                    <a:srgbClr val="0070C0"/>
                  </a:solidFill>
                </a:endParaRPr>
              </a:p>
              <a:p>
                <a:pPr marL="0" indent="0">
                  <a:buNone/>
                </a:pPr>
                <a:r>
                  <a:rPr lang="en-US" dirty="0" smtClean="0">
                    <a:solidFill>
                      <a:srgbClr val="7030A0"/>
                    </a:solidFill>
                  </a:rPr>
                  <a:t> </a:t>
                </a:r>
                <a:r>
                  <a:rPr lang="en-US" sz="2000" dirty="0" smtClean="0">
                    <a:solidFill>
                      <a:srgbClr val="7030A0"/>
                    </a:solidFill>
                  </a:rPr>
                  <a:t>000 001 000 010 000 001 000 011 000 001 000 100 000 001 000 010</a:t>
                </a:r>
              </a:p>
              <a:p>
                <a:pPr marL="0" indent="0">
                  <a:buNone/>
                </a:pPr>
                <a:r>
                  <a:rPr lang="en-US" sz="2000" dirty="0">
                    <a:solidFill>
                      <a:srgbClr val="7030A0"/>
                    </a:solidFill>
                  </a:rPr>
                  <a:t> </a:t>
                </a:r>
                <a:r>
                  <a:rPr lang="en-US" sz="2000" dirty="0" smtClean="0">
                    <a:solidFill>
                      <a:srgbClr val="7030A0"/>
                    </a:solidFill>
                  </a:rPr>
                  <a:t>   </a:t>
                </a:r>
                <a:r>
                  <a:rPr lang="en-US" sz="2000" dirty="0" smtClean="0">
                    <a:solidFill>
                      <a:srgbClr val="0070C0"/>
                    </a:solidFill>
                  </a:rPr>
                  <a:t>A     B     A     C    A     B     A    D     A    B     A     E     A     B     A    C  </a:t>
                </a:r>
                <a:endParaRPr lang="en-US" sz="2000" dirty="0">
                  <a:solidFill>
                    <a:srgbClr val="0070C0"/>
                  </a:solidFill>
                </a:endParaRPr>
              </a:p>
              <a:p>
                <a:pPr marL="0" indent="0">
                  <a:buNone/>
                </a:pPr>
                <a:r>
                  <a:rPr lang="en-US" dirty="0" smtClean="0">
                    <a:solidFill>
                      <a:srgbClr val="7030A0"/>
                    </a:solidFill>
                  </a:rPr>
                  <a:t>Send 3 * 16 = 48 bits </a:t>
                </a:r>
                <a:endParaRPr lang="en-US" dirty="0">
                  <a:solidFill>
                    <a:srgbClr val="7030A0"/>
                  </a:solidFill>
                </a:endParaRPr>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111" t="-1625"/>
                </a:stretch>
              </a:blipFill>
            </p:spPr>
            <p:txBody>
              <a:bodyPr/>
              <a:lstStyle/>
              <a:p>
                <a:r>
                  <a:rPr lang="en-US">
                    <a:noFill/>
                  </a:rPr>
                  <a:t> </a:t>
                </a:r>
              </a:p>
            </p:txBody>
          </p:sp>
        </mc:Fallback>
      </mc:AlternateContent>
    </p:spTree>
    <p:extLst>
      <p:ext uri="{BB962C8B-B14F-4D97-AF65-F5344CB8AC3E}">
        <p14:creationId xmlns:p14="http://schemas.microsoft.com/office/powerpoint/2010/main" val="19097592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1083" y="522201"/>
            <a:ext cx="8229600" cy="990600"/>
          </a:xfrm>
        </p:spPr>
        <p:txBody>
          <a:bodyPr>
            <a:normAutofit/>
          </a:bodyPr>
          <a:lstStyle/>
          <a:p>
            <a:r>
              <a:rPr lang="en-US" dirty="0" smtClean="0"/>
              <a:t>Huffman codes for IPv4 networks</a:t>
            </a:r>
            <a:endParaRPr lang="en-US" dirty="0"/>
          </a:p>
        </p:txBody>
      </p:sp>
      <p:sp>
        <p:nvSpPr>
          <p:cNvPr id="4" name="Oval 3"/>
          <p:cNvSpPr/>
          <p:nvPr/>
        </p:nvSpPr>
        <p:spPr>
          <a:xfrm>
            <a:off x="2514600" y="1512801"/>
            <a:ext cx="4572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2"/>
          <a:stretch>
            <a:fillRect/>
          </a:stretch>
        </p:blipFill>
        <p:spPr>
          <a:xfrm>
            <a:off x="3931873" y="2602416"/>
            <a:ext cx="481626" cy="402371"/>
          </a:xfrm>
          <a:prstGeom prst="rect">
            <a:avLst/>
          </a:prstGeom>
        </p:spPr>
      </p:pic>
      <p:pic>
        <p:nvPicPr>
          <p:cNvPr id="9" name="Picture 8"/>
          <p:cNvPicPr>
            <a:picLocks noChangeAspect="1"/>
          </p:cNvPicPr>
          <p:nvPr/>
        </p:nvPicPr>
        <p:blipFill>
          <a:blip r:embed="rId2"/>
          <a:stretch>
            <a:fillRect/>
          </a:stretch>
        </p:blipFill>
        <p:spPr>
          <a:xfrm>
            <a:off x="5218389" y="3735795"/>
            <a:ext cx="481626" cy="402371"/>
          </a:xfrm>
          <a:prstGeom prst="rect">
            <a:avLst/>
          </a:prstGeom>
        </p:spPr>
      </p:pic>
      <p:cxnSp>
        <p:nvCxnSpPr>
          <p:cNvPr id="11" name="Straight Arrow Connector 10"/>
          <p:cNvCxnSpPr/>
          <p:nvPr/>
        </p:nvCxnSpPr>
        <p:spPr>
          <a:xfrm>
            <a:off x="2927759" y="1798476"/>
            <a:ext cx="1063864" cy="839332"/>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pic>
        <p:nvPicPr>
          <p:cNvPr id="14" name="Picture 13"/>
          <p:cNvPicPr>
            <a:picLocks noChangeAspect="1"/>
          </p:cNvPicPr>
          <p:nvPr/>
        </p:nvPicPr>
        <p:blipFill>
          <a:blip r:embed="rId3"/>
          <a:stretch>
            <a:fillRect/>
          </a:stretch>
        </p:blipFill>
        <p:spPr>
          <a:xfrm>
            <a:off x="4320995" y="2922825"/>
            <a:ext cx="1225402" cy="1030313"/>
          </a:xfrm>
          <a:prstGeom prst="rect">
            <a:avLst/>
          </a:prstGeom>
        </p:spPr>
      </p:pic>
      <p:pic>
        <p:nvPicPr>
          <p:cNvPr id="15" name="Picture 14"/>
          <p:cNvPicPr>
            <a:picLocks noChangeAspect="1"/>
          </p:cNvPicPr>
          <p:nvPr/>
        </p:nvPicPr>
        <p:blipFill>
          <a:blip r:embed="rId3"/>
          <a:stretch>
            <a:fillRect/>
          </a:stretch>
        </p:blipFill>
        <p:spPr>
          <a:xfrm flipH="1">
            <a:off x="1258158" y="1761957"/>
            <a:ext cx="1292299" cy="1030313"/>
          </a:xfrm>
          <a:prstGeom prst="rect">
            <a:avLst/>
          </a:prstGeom>
        </p:spPr>
      </p:pic>
      <p:pic>
        <p:nvPicPr>
          <p:cNvPr id="16" name="Picture 15"/>
          <p:cNvPicPr>
            <a:picLocks noChangeAspect="1"/>
          </p:cNvPicPr>
          <p:nvPr/>
        </p:nvPicPr>
        <p:blipFill>
          <a:blip r:embed="rId4"/>
          <a:stretch>
            <a:fillRect/>
          </a:stretch>
        </p:blipFill>
        <p:spPr>
          <a:xfrm>
            <a:off x="2743200" y="2922824"/>
            <a:ext cx="1292464" cy="1030313"/>
          </a:xfrm>
          <a:prstGeom prst="rect">
            <a:avLst/>
          </a:prstGeom>
        </p:spPr>
      </p:pic>
      <p:sp>
        <p:nvSpPr>
          <p:cNvPr id="17" name="Rectangle 16"/>
          <p:cNvSpPr/>
          <p:nvPr/>
        </p:nvSpPr>
        <p:spPr>
          <a:xfrm>
            <a:off x="920823" y="2473185"/>
            <a:ext cx="646331" cy="923330"/>
          </a:xfrm>
          <a:prstGeom prst="rect">
            <a:avLst/>
          </a:prstGeom>
          <a:noFill/>
        </p:spPr>
        <p:txBody>
          <a:bodyPr wrap="none" lIns="91440" tIns="45720" rIns="91440" bIns="45720">
            <a:spAutoFit/>
          </a:bodyPr>
          <a:lstStyle/>
          <a:p>
            <a:pPr algn="ctr"/>
            <a:r>
              <a:rPr lang="en-US" sz="5400" b="0" cap="none" spc="0" dirty="0" smtClean="0">
                <a:ln w="0"/>
                <a:solidFill>
                  <a:schemeClr val="tx1"/>
                </a:solidFill>
                <a:effectLst>
                  <a:outerShdw blurRad="38100" dist="19050" dir="2700000" algn="tl" rotWithShape="0">
                    <a:schemeClr val="dk1">
                      <a:alpha val="40000"/>
                    </a:schemeClr>
                  </a:outerShdw>
                </a:effectLst>
              </a:rPr>
              <a:t>A</a:t>
            </a:r>
            <a:endParaRPr lang="en-US" sz="5400" b="0" cap="none" spc="0" dirty="0">
              <a:ln w="0"/>
              <a:solidFill>
                <a:schemeClr val="tx1"/>
              </a:solidFill>
              <a:effectLst>
                <a:outerShdw blurRad="38100" dist="19050" dir="2700000" algn="tl" rotWithShape="0">
                  <a:schemeClr val="dk1">
                    <a:alpha val="40000"/>
                  </a:schemeClr>
                </a:outerShdw>
              </a:effectLst>
            </a:endParaRPr>
          </a:p>
        </p:txBody>
      </p:sp>
      <p:sp>
        <p:nvSpPr>
          <p:cNvPr id="21" name="Rectangle 20"/>
          <p:cNvSpPr/>
          <p:nvPr/>
        </p:nvSpPr>
        <p:spPr>
          <a:xfrm>
            <a:off x="2457869" y="3592306"/>
            <a:ext cx="646331" cy="923330"/>
          </a:xfrm>
          <a:prstGeom prst="rect">
            <a:avLst/>
          </a:prstGeom>
          <a:noFill/>
        </p:spPr>
        <p:txBody>
          <a:bodyPr wrap="none" lIns="91440" tIns="45720" rIns="91440" bIns="45720">
            <a:spAutoFit/>
          </a:bodyPr>
          <a:lstStyle/>
          <a:p>
            <a:pPr algn="ctr"/>
            <a:r>
              <a:rPr lang="en-US" sz="5400" b="0" cap="none" spc="0" dirty="0" smtClean="0">
                <a:ln w="0"/>
                <a:solidFill>
                  <a:schemeClr val="tx1"/>
                </a:solidFill>
                <a:effectLst>
                  <a:outerShdw blurRad="38100" dist="19050" dir="2700000" algn="tl" rotWithShape="0">
                    <a:schemeClr val="dk1">
                      <a:alpha val="40000"/>
                    </a:schemeClr>
                  </a:outerShdw>
                </a:effectLst>
              </a:rPr>
              <a:t>B</a:t>
            </a:r>
            <a:endParaRPr lang="en-US" sz="5400" b="0" cap="none" spc="0" dirty="0">
              <a:ln w="0"/>
              <a:solidFill>
                <a:schemeClr val="tx1"/>
              </a:solidFill>
              <a:effectLst>
                <a:outerShdw blurRad="38100" dist="19050" dir="2700000" algn="tl" rotWithShape="0">
                  <a:schemeClr val="dk1">
                    <a:alpha val="40000"/>
                  </a:schemeClr>
                </a:outerShdw>
              </a:effectLst>
            </a:endParaRPr>
          </a:p>
        </p:txBody>
      </p:sp>
      <p:sp>
        <p:nvSpPr>
          <p:cNvPr id="22" name="Rectangle 21"/>
          <p:cNvSpPr/>
          <p:nvPr/>
        </p:nvSpPr>
        <p:spPr>
          <a:xfrm>
            <a:off x="3685745" y="4657060"/>
            <a:ext cx="684803" cy="923330"/>
          </a:xfrm>
          <a:prstGeom prst="rect">
            <a:avLst/>
          </a:prstGeom>
          <a:noFill/>
        </p:spPr>
        <p:txBody>
          <a:bodyPr wrap="none" lIns="91440" tIns="45720" rIns="91440" bIns="45720">
            <a:spAutoFit/>
          </a:bodyPr>
          <a:lstStyle/>
          <a:p>
            <a:pPr algn="ctr"/>
            <a:r>
              <a:rPr lang="en-US" sz="5400" b="0" cap="none" spc="0" dirty="0" smtClean="0">
                <a:ln w="0"/>
                <a:solidFill>
                  <a:schemeClr val="tx1"/>
                </a:solidFill>
                <a:effectLst>
                  <a:outerShdw blurRad="38100" dist="19050" dir="2700000" algn="tl" rotWithShape="0">
                    <a:schemeClr val="dk1">
                      <a:alpha val="40000"/>
                    </a:schemeClr>
                  </a:outerShdw>
                </a:effectLst>
              </a:rPr>
              <a:t>C</a:t>
            </a:r>
            <a:endParaRPr lang="en-US" sz="5400" b="0" cap="none" spc="0" dirty="0">
              <a:ln w="0"/>
              <a:solidFill>
                <a:schemeClr val="tx1"/>
              </a:solidFill>
              <a:effectLst>
                <a:outerShdw blurRad="38100" dist="19050" dir="2700000" algn="tl" rotWithShape="0">
                  <a:schemeClr val="dk1">
                    <a:alpha val="40000"/>
                  </a:schemeClr>
                </a:outerShdw>
              </a:effectLst>
            </a:endParaRPr>
          </a:p>
        </p:txBody>
      </p:sp>
      <p:sp>
        <p:nvSpPr>
          <p:cNvPr id="23" name="Rectangle 22"/>
          <p:cNvSpPr/>
          <p:nvPr/>
        </p:nvSpPr>
        <p:spPr>
          <a:xfrm>
            <a:off x="1606280" y="1353783"/>
            <a:ext cx="569387" cy="923330"/>
          </a:xfrm>
          <a:prstGeom prst="rect">
            <a:avLst/>
          </a:prstGeom>
          <a:noFill/>
        </p:spPr>
        <p:txBody>
          <a:bodyPr wrap="none" lIns="91440" tIns="45720" rIns="91440" bIns="45720">
            <a:spAutoFit/>
          </a:bodyPr>
          <a:lstStyle/>
          <a:p>
            <a:pPr algn="ctr"/>
            <a:r>
              <a:rPr lang="en-US" sz="5400" b="0" cap="none" spc="0" dirty="0" smtClean="0">
                <a:ln w="0"/>
                <a:solidFill>
                  <a:schemeClr val="accent1"/>
                </a:solidFill>
                <a:effectLst>
                  <a:outerShdw blurRad="38100" dist="25400" dir="5400000" algn="ctr" rotWithShape="0">
                    <a:srgbClr val="6E747A">
                      <a:alpha val="43000"/>
                    </a:srgbClr>
                  </a:outerShdw>
                </a:effectLst>
              </a:rPr>
              <a:t>0</a:t>
            </a:r>
            <a:endParaRPr lang="en-US" sz="5400" b="0" cap="none" spc="0" dirty="0">
              <a:ln w="0"/>
              <a:solidFill>
                <a:schemeClr val="accent1"/>
              </a:solidFill>
              <a:effectLst>
                <a:outerShdw blurRad="38100" dist="25400" dir="5400000" algn="ctr" rotWithShape="0">
                  <a:srgbClr val="6E747A">
                    <a:alpha val="43000"/>
                  </a:srgbClr>
                </a:outerShdw>
              </a:effectLst>
            </a:endParaRPr>
          </a:p>
        </p:txBody>
      </p:sp>
      <p:sp>
        <p:nvSpPr>
          <p:cNvPr id="24" name="Rectangle 23"/>
          <p:cNvSpPr/>
          <p:nvPr/>
        </p:nvSpPr>
        <p:spPr>
          <a:xfrm>
            <a:off x="3375650" y="1484983"/>
            <a:ext cx="569387" cy="923330"/>
          </a:xfrm>
          <a:prstGeom prst="rect">
            <a:avLst/>
          </a:prstGeom>
          <a:noFill/>
        </p:spPr>
        <p:txBody>
          <a:bodyPr wrap="none" lIns="91440" tIns="45720" rIns="91440" bIns="45720">
            <a:spAutoFit/>
          </a:bodyPr>
          <a:lstStyle/>
          <a:p>
            <a:pPr algn="ctr"/>
            <a:r>
              <a:rPr lang="en-US" sz="5400" b="0" cap="none" spc="0" dirty="0" smtClean="0">
                <a:ln w="0"/>
                <a:solidFill>
                  <a:schemeClr val="accent1"/>
                </a:solidFill>
                <a:effectLst>
                  <a:outerShdw blurRad="38100" dist="25400" dir="5400000" algn="ctr" rotWithShape="0">
                    <a:srgbClr val="6E747A">
                      <a:alpha val="43000"/>
                    </a:srgbClr>
                  </a:outerShdw>
                </a:effectLst>
              </a:rPr>
              <a:t>1</a:t>
            </a:r>
            <a:endParaRPr lang="en-US" sz="5400" b="0" cap="none" spc="0" dirty="0">
              <a:ln w="0"/>
              <a:solidFill>
                <a:schemeClr val="accent1"/>
              </a:solidFill>
              <a:effectLst>
                <a:outerShdw blurRad="38100" dist="25400" dir="5400000" algn="ctr" rotWithShape="0">
                  <a:srgbClr val="6E747A">
                    <a:alpha val="43000"/>
                  </a:srgbClr>
                </a:outerShdw>
              </a:effectLst>
            </a:endParaRPr>
          </a:p>
        </p:txBody>
      </p:sp>
      <p:sp>
        <p:nvSpPr>
          <p:cNvPr id="25" name="Rectangle 24"/>
          <p:cNvSpPr/>
          <p:nvPr/>
        </p:nvSpPr>
        <p:spPr>
          <a:xfrm>
            <a:off x="2982485" y="2589711"/>
            <a:ext cx="569387" cy="923330"/>
          </a:xfrm>
          <a:prstGeom prst="rect">
            <a:avLst/>
          </a:prstGeom>
          <a:noFill/>
        </p:spPr>
        <p:txBody>
          <a:bodyPr wrap="none" lIns="91440" tIns="45720" rIns="91440" bIns="45720">
            <a:spAutoFit/>
          </a:bodyPr>
          <a:lstStyle/>
          <a:p>
            <a:pPr algn="ctr"/>
            <a:r>
              <a:rPr lang="en-US" sz="5400" b="0" cap="none" spc="0" dirty="0" smtClean="0">
                <a:ln w="0"/>
                <a:solidFill>
                  <a:schemeClr val="accent1"/>
                </a:solidFill>
                <a:effectLst>
                  <a:outerShdw blurRad="38100" dist="25400" dir="5400000" algn="ctr" rotWithShape="0">
                    <a:srgbClr val="6E747A">
                      <a:alpha val="43000"/>
                    </a:srgbClr>
                  </a:outerShdw>
                </a:effectLst>
              </a:rPr>
              <a:t>0</a:t>
            </a:r>
            <a:endParaRPr lang="en-US" sz="5400" b="0" cap="none" spc="0" dirty="0">
              <a:ln w="0"/>
              <a:solidFill>
                <a:schemeClr val="accent1"/>
              </a:solidFill>
              <a:effectLst>
                <a:outerShdw blurRad="38100" dist="25400" dir="5400000" algn="ctr" rotWithShape="0">
                  <a:srgbClr val="6E747A">
                    <a:alpha val="43000"/>
                  </a:srgbClr>
                </a:outerShdw>
              </a:effectLst>
            </a:endParaRPr>
          </a:p>
        </p:txBody>
      </p:sp>
      <p:sp>
        <p:nvSpPr>
          <p:cNvPr id="26" name="Rectangle 25"/>
          <p:cNvSpPr/>
          <p:nvPr/>
        </p:nvSpPr>
        <p:spPr>
          <a:xfrm>
            <a:off x="4649002" y="2595636"/>
            <a:ext cx="569387" cy="923330"/>
          </a:xfrm>
          <a:prstGeom prst="rect">
            <a:avLst/>
          </a:prstGeom>
          <a:noFill/>
        </p:spPr>
        <p:txBody>
          <a:bodyPr wrap="none" lIns="91440" tIns="45720" rIns="91440" bIns="45720">
            <a:spAutoFit/>
          </a:bodyPr>
          <a:lstStyle/>
          <a:p>
            <a:pPr algn="ctr"/>
            <a:r>
              <a:rPr lang="en-US" sz="5400" b="0" cap="none" spc="0" dirty="0" smtClean="0">
                <a:ln w="0"/>
                <a:solidFill>
                  <a:schemeClr val="accent1"/>
                </a:solidFill>
                <a:effectLst>
                  <a:outerShdw blurRad="38100" dist="25400" dir="5400000" algn="ctr" rotWithShape="0">
                    <a:srgbClr val="6E747A">
                      <a:alpha val="43000"/>
                    </a:srgbClr>
                  </a:outerShdw>
                </a:effectLst>
              </a:rPr>
              <a:t>1</a:t>
            </a:r>
            <a:endParaRPr lang="en-US" sz="5400" b="0" cap="none" spc="0" dirty="0">
              <a:ln w="0"/>
              <a:solidFill>
                <a:schemeClr val="accent1"/>
              </a:solidFill>
              <a:effectLst>
                <a:outerShdw blurRad="38100" dist="25400" dir="5400000" algn="ctr" rotWithShape="0">
                  <a:srgbClr val="6E747A">
                    <a:alpha val="43000"/>
                  </a:srgbClr>
                </a:outerShdw>
              </a:effectLst>
            </a:endParaRPr>
          </a:p>
        </p:txBody>
      </p:sp>
      <p:pic>
        <p:nvPicPr>
          <p:cNvPr id="3" name="Picture 2"/>
          <p:cNvPicPr>
            <a:picLocks noChangeAspect="1"/>
          </p:cNvPicPr>
          <p:nvPr/>
        </p:nvPicPr>
        <p:blipFill>
          <a:blip r:embed="rId5"/>
          <a:stretch>
            <a:fillRect/>
          </a:stretch>
        </p:blipFill>
        <p:spPr>
          <a:xfrm>
            <a:off x="6522673" y="4782264"/>
            <a:ext cx="481626" cy="402371"/>
          </a:xfrm>
          <a:prstGeom prst="rect">
            <a:avLst/>
          </a:prstGeom>
        </p:spPr>
      </p:pic>
      <p:pic>
        <p:nvPicPr>
          <p:cNvPr id="5" name="Picture 4"/>
          <p:cNvPicPr>
            <a:picLocks noChangeAspect="1"/>
          </p:cNvPicPr>
          <p:nvPr/>
        </p:nvPicPr>
        <p:blipFill>
          <a:blip r:embed="rId6"/>
          <a:stretch>
            <a:fillRect/>
          </a:stretch>
        </p:blipFill>
        <p:spPr>
          <a:xfrm>
            <a:off x="5609907" y="3953137"/>
            <a:ext cx="1225402" cy="1030313"/>
          </a:xfrm>
          <a:prstGeom prst="rect">
            <a:avLst/>
          </a:prstGeom>
        </p:spPr>
      </p:pic>
      <p:pic>
        <p:nvPicPr>
          <p:cNvPr id="10" name="Picture 9"/>
          <p:cNvPicPr>
            <a:picLocks noChangeAspect="1"/>
          </p:cNvPicPr>
          <p:nvPr/>
        </p:nvPicPr>
        <p:blipFill>
          <a:blip r:embed="rId7"/>
          <a:stretch>
            <a:fillRect/>
          </a:stretch>
        </p:blipFill>
        <p:spPr>
          <a:xfrm>
            <a:off x="4001594" y="4020775"/>
            <a:ext cx="1292464" cy="1030313"/>
          </a:xfrm>
          <a:prstGeom prst="rect">
            <a:avLst/>
          </a:prstGeom>
        </p:spPr>
      </p:pic>
      <p:pic>
        <p:nvPicPr>
          <p:cNvPr id="13" name="Picture 12"/>
          <p:cNvPicPr>
            <a:picLocks noChangeAspect="1"/>
          </p:cNvPicPr>
          <p:nvPr/>
        </p:nvPicPr>
        <p:blipFill>
          <a:blip r:embed="rId8"/>
          <a:stretch>
            <a:fillRect/>
          </a:stretch>
        </p:blipFill>
        <p:spPr>
          <a:xfrm>
            <a:off x="6934200" y="5051088"/>
            <a:ext cx="1225402" cy="1030313"/>
          </a:xfrm>
          <a:prstGeom prst="rect">
            <a:avLst/>
          </a:prstGeom>
        </p:spPr>
      </p:pic>
      <p:pic>
        <p:nvPicPr>
          <p:cNvPr id="18" name="Picture 17"/>
          <p:cNvPicPr>
            <a:picLocks noChangeAspect="1"/>
          </p:cNvPicPr>
          <p:nvPr/>
        </p:nvPicPr>
        <p:blipFill>
          <a:blip r:embed="rId9"/>
          <a:stretch>
            <a:fillRect/>
          </a:stretch>
        </p:blipFill>
        <p:spPr>
          <a:xfrm>
            <a:off x="5294058" y="5065233"/>
            <a:ext cx="1292464" cy="1030313"/>
          </a:xfrm>
          <a:prstGeom prst="rect">
            <a:avLst/>
          </a:prstGeom>
        </p:spPr>
      </p:pic>
      <p:sp>
        <p:nvSpPr>
          <p:cNvPr id="19" name="Rectangle 18"/>
          <p:cNvSpPr/>
          <p:nvPr/>
        </p:nvSpPr>
        <p:spPr>
          <a:xfrm>
            <a:off x="4875987" y="5619736"/>
            <a:ext cx="684803" cy="923330"/>
          </a:xfrm>
          <a:prstGeom prst="rect">
            <a:avLst/>
          </a:prstGeom>
          <a:noFill/>
        </p:spPr>
        <p:txBody>
          <a:bodyPr wrap="none" lIns="91440" tIns="45720" rIns="91440" bIns="45720">
            <a:spAutoFit/>
          </a:bodyPr>
          <a:lstStyle/>
          <a:p>
            <a:pPr algn="ctr"/>
            <a:r>
              <a:rPr lang="en-US" sz="5400" dirty="0" smtClean="0">
                <a:ln w="0"/>
                <a:effectLst>
                  <a:outerShdw blurRad="38100" dist="19050" dir="2700000" algn="tl" rotWithShape="0">
                    <a:schemeClr val="dk1">
                      <a:alpha val="40000"/>
                    </a:schemeClr>
                  </a:outerShdw>
                </a:effectLst>
              </a:rPr>
              <a:t>D</a:t>
            </a:r>
            <a:endParaRPr lang="en-US" sz="5400" dirty="0">
              <a:ln w="0"/>
              <a:effectLst>
                <a:outerShdw blurRad="38100" dist="19050" dir="2700000" algn="tl" rotWithShape="0">
                  <a:schemeClr val="dk1">
                    <a:alpha val="40000"/>
                  </a:schemeClr>
                </a:outerShdw>
              </a:effectLst>
            </a:endParaRPr>
          </a:p>
        </p:txBody>
      </p:sp>
      <p:sp>
        <p:nvSpPr>
          <p:cNvPr id="20" name="Rectangle 19"/>
          <p:cNvSpPr/>
          <p:nvPr/>
        </p:nvSpPr>
        <p:spPr>
          <a:xfrm>
            <a:off x="7836436" y="5715000"/>
            <a:ext cx="646331" cy="923330"/>
          </a:xfrm>
          <a:prstGeom prst="rect">
            <a:avLst/>
          </a:prstGeom>
          <a:noFill/>
        </p:spPr>
        <p:txBody>
          <a:bodyPr wrap="none" lIns="91440" tIns="45720" rIns="91440" bIns="45720">
            <a:spAutoFit/>
          </a:bodyPr>
          <a:lstStyle/>
          <a:p>
            <a:pPr algn="ctr"/>
            <a:r>
              <a:rPr lang="en-US" sz="5400" b="0" cap="none" spc="0" dirty="0" smtClean="0">
                <a:ln w="0"/>
                <a:solidFill>
                  <a:schemeClr val="tx1"/>
                </a:solidFill>
                <a:effectLst>
                  <a:outerShdw blurRad="38100" dist="19050" dir="2700000" algn="tl" rotWithShape="0">
                    <a:schemeClr val="dk1">
                      <a:alpha val="40000"/>
                    </a:schemeClr>
                  </a:outerShdw>
                </a:effectLst>
              </a:rPr>
              <a:t>E</a:t>
            </a:r>
            <a:endParaRPr lang="en-US" sz="5400" b="0" cap="none" spc="0" dirty="0">
              <a:ln w="0"/>
              <a:solidFill>
                <a:schemeClr val="tx1"/>
              </a:solidFill>
              <a:effectLst>
                <a:outerShdw blurRad="38100" dist="19050" dir="2700000" algn="tl" rotWithShape="0">
                  <a:schemeClr val="dk1">
                    <a:alpha val="40000"/>
                  </a:schemeClr>
                </a:outerShdw>
              </a:effectLst>
            </a:endParaRPr>
          </a:p>
        </p:txBody>
      </p:sp>
      <p:sp>
        <p:nvSpPr>
          <p:cNvPr id="28" name="Rectangle 27"/>
          <p:cNvSpPr/>
          <p:nvPr/>
        </p:nvSpPr>
        <p:spPr>
          <a:xfrm>
            <a:off x="4351513" y="3718465"/>
            <a:ext cx="569387" cy="923330"/>
          </a:xfrm>
          <a:prstGeom prst="rect">
            <a:avLst/>
          </a:prstGeom>
          <a:noFill/>
        </p:spPr>
        <p:txBody>
          <a:bodyPr wrap="none" lIns="91440" tIns="45720" rIns="91440" bIns="45720">
            <a:spAutoFit/>
          </a:bodyPr>
          <a:lstStyle/>
          <a:p>
            <a:pPr algn="ctr"/>
            <a:r>
              <a:rPr lang="en-US" sz="5400" b="0" cap="none" spc="0" dirty="0" smtClean="0">
                <a:ln w="0"/>
                <a:solidFill>
                  <a:schemeClr val="accent1"/>
                </a:solidFill>
                <a:effectLst>
                  <a:outerShdw blurRad="38100" dist="25400" dir="5400000" algn="ctr" rotWithShape="0">
                    <a:srgbClr val="6E747A">
                      <a:alpha val="43000"/>
                    </a:srgbClr>
                  </a:outerShdw>
                </a:effectLst>
              </a:rPr>
              <a:t>0</a:t>
            </a:r>
            <a:endParaRPr lang="en-US" sz="5400" b="0" cap="none" spc="0" dirty="0">
              <a:ln w="0"/>
              <a:solidFill>
                <a:schemeClr val="accent1"/>
              </a:solidFill>
              <a:effectLst>
                <a:outerShdw blurRad="38100" dist="25400" dir="5400000" algn="ctr" rotWithShape="0">
                  <a:srgbClr val="6E747A">
                    <a:alpha val="43000"/>
                  </a:srgbClr>
                </a:outerShdw>
              </a:effectLst>
            </a:endParaRPr>
          </a:p>
        </p:txBody>
      </p:sp>
      <p:sp>
        <p:nvSpPr>
          <p:cNvPr id="29" name="Rectangle 28"/>
          <p:cNvSpPr/>
          <p:nvPr/>
        </p:nvSpPr>
        <p:spPr>
          <a:xfrm>
            <a:off x="6000943" y="3726319"/>
            <a:ext cx="569387" cy="923330"/>
          </a:xfrm>
          <a:prstGeom prst="rect">
            <a:avLst/>
          </a:prstGeom>
          <a:noFill/>
        </p:spPr>
        <p:txBody>
          <a:bodyPr wrap="none" lIns="91440" tIns="45720" rIns="91440" bIns="45720">
            <a:spAutoFit/>
          </a:bodyPr>
          <a:lstStyle/>
          <a:p>
            <a:pPr algn="ctr"/>
            <a:r>
              <a:rPr lang="en-US" sz="5400" b="0" cap="none" spc="0" dirty="0" smtClean="0">
                <a:ln w="0"/>
                <a:solidFill>
                  <a:schemeClr val="accent1"/>
                </a:solidFill>
                <a:effectLst>
                  <a:outerShdw blurRad="38100" dist="25400" dir="5400000" algn="ctr" rotWithShape="0">
                    <a:srgbClr val="6E747A">
                      <a:alpha val="43000"/>
                    </a:srgbClr>
                  </a:outerShdw>
                </a:effectLst>
              </a:rPr>
              <a:t>1</a:t>
            </a:r>
            <a:endParaRPr lang="en-US" sz="5400" b="0" cap="none" spc="0" dirty="0">
              <a:ln w="0"/>
              <a:solidFill>
                <a:schemeClr val="accent1"/>
              </a:solidFill>
              <a:effectLst>
                <a:outerShdw blurRad="38100" dist="25400" dir="5400000" algn="ctr" rotWithShape="0">
                  <a:srgbClr val="6E747A">
                    <a:alpha val="43000"/>
                  </a:srgbClr>
                </a:outerShdw>
              </a:effectLst>
            </a:endParaRPr>
          </a:p>
        </p:txBody>
      </p:sp>
      <p:sp>
        <p:nvSpPr>
          <p:cNvPr id="30" name="Rectangle 29"/>
          <p:cNvSpPr/>
          <p:nvPr/>
        </p:nvSpPr>
        <p:spPr>
          <a:xfrm>
            <a:off x="5655596" y="4714852"/>
            <a:ext cx="569387" cy="923330"/>
          </a:xfrm>
          <a:prstGeom prst="rect">
            <a:avLst/>
          </a:prstGeom>
          <a:noFill/>
        </p:spPr>
        <p:txBody>
          <a:bodyPr wrap="none" lIns="91440" tIns="45720" rIns="91440" bIns="45720">
            <a:spAutoFit/>
          </a:bodyPr>
          <a:lstStyle/>
          <a:p>
            <a:pPr algn="ctr"/>
            <a:r>
              <a:rPr lang="en-US" sz="5400" b="0" cap="none" spc="0" dirty="0" smtClean="0">
                <a:ln w="0"/>
                <a:solidFill>
                  <a:schemeClr val="accent1"/>
                </a:solidFill>
                <a:effectLst>
                  <a:outerShdw blurRad="38100" dist="25400" dir="5400000" algn="ctr" rotWithShape="0">
                    <a:srgbClr val="6E747A">
                      <a:alpha val="43000"/>
                    </a:srgbClr>
                  </a:outerShdw>
                </a:effectLst>
              </a:rPr>
              <a:t>0</a:t>
            </a:r>
            <a:endParaRPr lang="en-US" sz="5400" b="0" cap="none" spc="0" dirty="0">
              <a:ln w="0"/>
              <a:solidFill>
                <a:schemeClr val="accent1"/>
              </a:solidFill>
              <a:effectLst>
                <a:outerShdw blurRad="38100" dist="25400" dir="5400000" algn="ctr" rotWithShape="0">
                  <a:srgbClr val="6E747A">
                    <a:alpha val="43000"/>
                  </a:srgbClr>
                </a:outerShdw>
              </a:effectLst>
            </a:endParaRPr>
          </a:p>
        </p:txBody>
      </p:sp>
      <p:sp>
        <p:nvSpPr>
          <p:cNvPr id="31" name="Rectangle 30"/>
          <p:cNvSpPr/>
          <p:nvPr/>
        </p:nvSpPr>
        <p:spPr>
          <a:xfrm>
            <a:off x="7246836" y="4782264"/>
            <a:ext cx="569388" cy="923330"/>
          </a:xfrm>
          <a:prstGeom prst="rect">
            <a:avLst/>
          </a:prstGeom>
          <a:noFill/>
        </p:spPr>
        <p:txBody>
          <a:bodyPr wrap="none" lIns="91440" tIns="45720" rIns="91440" bIns="45720">
            <a:spAutoFit/>
          </a:bodyPr>
          <a:lstStyle/>
          <a:p>
            <a:pPr algn="ctr"/>
            <a:r>
              <a:rPr lang="en-US" sz="5400" dirty="0">
                <a:ln w="0"/>
                <a:solidFill>
                  <a:schemeClr val="accent1"/>
                </a:solidFill>
                <a:effectLst>
                  <a:outerShdw blurRad="38100" dist="25400" dir="5400000" algn="ctr" rotWithShape="0">
                    <a:srgbClr val="6E747A">
                      <a:alpha val="43000"/>
                    </a:srgbClr>
                  </a:outerShdw>
                </a:effectLst>
              </a:rPr>
              <a:t>1</a:t>
            </a:r>
            <a:endParaRPr lang="en-US" sz="5400" b="0"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29906973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Huffman codes example</a:t>
            </a:r>
            <a:endParaRPr lang="en-US" dirty="0"/>
          </a:p>
        </p:txBody>
      </p:sp>
      <p:sp>
        <p:nvSpPr>
          <p:cNvPr id="3" name="Content Placeholder 2"/>
          <p:cNvSpPr>
            <a:spLocks noGrp="1"/>
          </p:cNvSpPr>
          <p:nvPr>
            <p:ph idx="1"/>
          </p:nvPr>
        </p:nvSpPr>
        <p:spPr/>
        <p:txBody>
          <a:bodyPr>
            <a:normAutofit/>
          </a:bodyPr>
          <a:lstStyle/>
          <a:p>
            <a:r>
              <a:rPr lang="en-US" dirty="0" smtClean="0"/>
              <a:t>Message: ABACABADABAEABAC </a:t>
            </a:r>
          </a:p>
          <a:p>
            <a:pPr marL="0" indent="0">
              <a:buNone/>
            </a:pPr>
            <a:r>
              <a:rPr lang="en-US" dirty="0" smtClean="0">
                <a:solidFill>
                  <a:srgbClr val="0070C0"/>
                </a:solidFill>
              </a:rPr>
              <a:t>Notice 50% As, 25% </a:t>
            </a:r>
            <a:r>
              <a:rPr lang="en-US" dirty="0" err="1" smtClean="0">
                <a:solidFill>
                  <a:srgbClr val="0070C0"/>
                </a:solidFill>
              </a:rPr>
              <a:t>Bs</a:t>
            </a:r>
            <a:r>
              <a:rPr lang="en-US" dirty="0" smtClean="0">
                <a:solidFill>
                  <a:srgbClr val="0070C0"/>
                </a:solidFill>
              </a:rPr>
              <a:t>, 12.5% C, 6.25 D’s, and 6.25% </a:t>
            </a:r>
            <a:r>
              <a:rPr lang="en-US" dirty="0" err="1" smtClean="0">
                <a:solidFill>
                  <a:srgbClr val="0070C0"/>
                </a:solidFill>
              </a:rPr>
              <a:t>Es</a:t>
            </a:r>
            <a:endParaRPr lang="en-US" dirty="0" smtClean="0">
              <a:solidFill>
                <a:srgbClr val="0070C0"/>
              </a:solidFill>
            </a:endParaRPr>
          </a:p>
          <a:p>
            <a:pPr marL="0" indent="0">
              <a:buNone/>
            </a:pPr>
            <a:r>
              <a:rPr lang="en-US" dirty="0" smtClean="0">
                <a:solidFill>
                  <a:srgbClr val="0070C0"/>
                </a:solidFill>
              </a:rPr>
              <a:t>We could use the following codes</a:t>
            </a:r>
            <a:endParaRPr lang="en-US" dirty="0">
              <a:solidFill>
                <a:srgbClr val="0070C0"/>
              </a:solidFill>
            </a:endParaRPr>
          </a:p>
          <a:p>
            <a:pPr lvl="1"/>
            <a:r>
              <a:rPr lang="en-US" dirty="0" smtClean="0">
                <a:solidFill>
                  <a:srgbClr val="0070C0"/>
                </a:solidFill>
              </a:rPr>
              <a:t>A = 0          (if 1</a:t>
            </a:r>
            <a:r>
              <a:rPr lang="en-US" baseline="30000" dirty="0" smtClean="0">
                <a:solidFill>
                  <a:srgbClr val="0070C0"/>
                </a:solidFill>
              </a:rPr>
              <a:t>st</a:t>
            </a:r>
            <a:r>
              <a:rPr lang="en-US" dirty="0" smtClean="0">
                <a:solidFill>
                  <a:srgbClr val="0070C0"/>
                </a:solidFill>
              </a:rPr>
              <a:t> bit=0, character is A, otherwise it’s not A)</a:t>
            </a:r>
            <a:endParaRPr lang="en-US" dirty="0">
              <a:solidFill>
                <a:srgbClr val="0070C0"/>
              </a:solidFill>
            </a:endParaRPr>
          </a:p>
          <a:p>
            <a:pPr lvl="1"/>
            <a:r>
              <a:rPr lang="en-US" dirty="0" smtClean="0">
                <a:solidFill>
                  <a:srgbClr val="0070C0"/>
                </a:solidFill>
              </a:rPr>
              <a:t>B = 10        (</a:t>
            </a:r>
            <a:r>
              <a:rPr lang="en-US" dirty="0">
                <a:solidFill>
                  <a:srgbClr val="0070C0"/>
                </a:solidFill>
              </a:rPr>
              <a:t>if </a:t>
            </a:r>
            <a:r>
              <a:rPr lang="en-US" dirty="0" smtClean="0">
                <a:solidFill>
                  <a:srgbClr val="0070C0"/>
                </a:solidFill>
              </a:rPr>
              <a:t>1</a:t>
            </a:r>
            <a:r>
              <a:rPr lang="en-US" baseline="30000" dirty="0" smtClean="0">
                <a:solidFill>
                  <a:srgbClr val="0070C0"/>
                </a:solidFill>
              </a:rPr>
              <a:t>st</a:t>
            </a:r>
            <a:r>
              <a:rPr lang="en-US" dirty="0" smtClean="0">
                <a:solidFill>
                  <a:srgbClr val="0070C0"/>
                </a:solidFill>
              </a:rPr>
              <a:t> 2 bits=10, </a:t>
            </a:r>
            <a:r>
              <a:rPr lang="en-US" dirty="0">
                <a:solidFill>
                  <a:srgbClr val="0070C0"/>
                </a:solidFill>
              </a:rPr>
              <a:t>character is </a:t>
            </a:r>
            <a:r>
              <a:rPr lang="en-US" dirty="0" smtClean="0">
                <a:solidFill>
                  <a:srgbClr val="0070C0"/>
                </a:solidFill>
              </a:rPr>
              <a:t>B, </a:t>
            </a:r>
            <a:r>
              <a:rPr lang="en-US" dirty="0">
                <a:solidFill>
                  <a:srgbClr val="0070C0"/>
                </a:solidFill>
              </a:rPr>
              <a:t>otherwise it’s not </a:t>
            </a:r>
            <a:r>
              <a:rPr lang="en-US" dirty="0" smtClean="0">
                <a:solidFill>
                  <a:srgbClr val="0070C0"/>
                </a:solidFill>
              </a:rPr>
              <a:t>B)</a:t>
            </a:r>
            <a:endParaRPr lang="en-US" dirty="0">
              <a:solidFill>
                <a:srgbClr val="0070C0"/>
              </a:solidFill>
            </a:endParaRPr>
          </a:p>
          <a:p>
            <a:pPr lvl="1"/>
            <a:r>
              <a:rPr lang="en-US" dirty="0" smtClean="0">
                <a:solidFill>
                  <a:srgbClr val="0070C0"/>
                </a:solidFill>
              </a:rPr>
              <a:t>C = 110      </a:t>
            </a:r>
            <a:r>
              <a:rPr lang="en-US" dirty="0">
                <a:solidFill>
                  <a:srgbClr val="0070C0"/>
                </a:solidFill>
              </a:rPr>
              <a:t>(if 1</a:t>
            </a:r>
            <a:r>
              <a:rPr lang="en-US" baseline="30000" dirty="0">
                <a:solidFill>
                  <a:srgbClr val="0070C0"/>
                </a:solidFill>
              </a:rPr>
              <a:t>st</a:t>
            </a:r>
            <a:r>
              <a:rPr lang="en-US" dirty="0">
                <a:solidFill>
                  <a:srgbClr val="0070C0"/>
                </a:solidFill>
              </a:rPr>
              <a:t> </a:t>
            </a:r>
            <a:r>
              <a:rPr lang="en-US" dirty="0" smtClean="0">
                <a:solidFill>
                  <a:srgbClr val="0070C0"/>
                </a:solidFill>
              </a:rPr>
              <a:t>3 bits=110</a:t>
            </a:r>
            <a:r>
              <a:rPr lang="en-US" dirty="0">
                <a:solidFill>
                  <a:srgbClr val="0070C0"/>
                </a:solidFill>
              </a:rPr>
              <a:t>, character is </a:t>
            </a:r>
            <a:r>
              <a:rPr lang="en-US" dirty="0" smtClean="0">
                <a:solidFill>
                  <a:srgbClr val="0070C0"/>
                </a:solidFill>
              </a:rPr>
              <a:t>C, </a:t>
            </a:r>
            <a:r>
              <a:rPr lang="en-US" dirty="0">
                <a:solidFill>
                  <a:srgbClr val="0070C0"/>
                </a:solidFill>
              </a:rPr>
              <a:t>otherwise it’s not </a:t>
            </a:r>
            <a:r>
              <a:rPr lang="en-US" dirty="0" smtClean="0">
                <a:solidFill>
                  <a:srgbClr val="0070C0"/>
                </a:solidFill>
              </a:rPr>
              <a:t>C)</a:t>
            </a:r>
            <a:endParaRPr lang="en-US" dirty="0">
              <a:solidFill>
                <a:srgbClr val="0070C0"/>
              </a:solidFill>
            </a:endParaRPr>
          </a:p>
          <a:p>
            <a:pPr lvl="1"/>
            <a:r>
              <a:rPr lang="en-US" dirty="0" smtClean="0">
                <a:solidFill>
                  <a:srgbClr val="0070C0"/>
                </a:solidFill>
              </a:rPr>
              <a:t>D = 1110    </a:t>
            </a:r>
            <a:r>
              <a:rPr lang="en-US" dirty="0">
                <a:solidFill>
                  <a:srgbClr val="0070C0"/>
                </a:solidFill>
              </a:rPr>
              <a:t>(if 1</a:t>
            </a:r>
            <a:r>
              <a:rPr lang="en-US" baseline="30000" dirty="0">
                <a:solidFill>
                  <a:srgbClr val="0070C0"/>
                </a:solidFill>
              </a:rPr>
              <a:t>st</a:t>
            </a:r>
            <a:r>
              <a:rPr lang="en-US" dirty="0">
                <a:solidFill>
                  <a:srgbClr val="0070C0"/>
                </a:solidFill>
              </a:rPr>
              <a:t> </a:t>
            </a:r>
            <a:r>
              <a:rPr lang="en-US" dirty="0" smtClean="0">
                <a:solidFill>
                  <a:srgbClr val="0070C0"/>
                </a:solidFill>
              </a:rPr>
              <a:t>4 bits=1110</a:t>
            </a:r>
            <a:r>
              <a:rPr lang="en-US" dirty="0">
                <a:solidFill>
                  <a:srgbClr val="0070C0"/>
                </a:solidFill>
              </a:rPr>
              <a:t>, character is </a:t>
            </a:r>
            <a:r>
              <a:rPr lang="en-US" dirty="0" smtClean="0">
                <a:solidFill>
                  <a:srgbClr val="0070C0"/>
                </a:solidFill>
              </a:rPr>
              <a:t>D, </a:t>
            </a:r>
            <a:r>
              <a:rPr lang="en-US" dirty="0">
                <a:solidFill>
                  <a:srgbClr val="0070C0"/>
                </a:solidFill>
              </a:rPr>
              <a:t>otherwise it’s not </a:t>
            </a:r>
            <a:r>
              <a:rPr lang="en-US" dirty="0" smtClean="0">
                <a:solidFill>
                  <a:srgbClr val="0070C0"/>
                </a:solidFill>
              </a:rPr>
              <a:t>D)</a:t>
            </a:r>
          </a:p>
          <a:p>
            <a:pPr lvl="1"/>
            <a:r>
              <a:rPr lang="en-US" dirty="0" smtClean="0">
                <a:solidFill>
                  <a:srgbClr val="0070C0"/>
                </a:solidFill>
              </a:rPr>
              <a:t>E = 1111     (</a:t>
            </a:r>
            <a:r>
              <a:rPr lang="en-US" dirty="0">
                <a:solidFill>
                  <a:srgbClr val="0070C0"/>
                </a:solidFill>
              </a:rPr>
              <a:t>if 1</a:t>
            </a:r>
            <a:r>
              <a:rPr lang="en-US" baseline="30000" dirty="0">
                <a:solidFill>
                  <a:srgbClr val="0070C0"/>
                </a:solidFill>
              </a:rPr>
              <a:t>st</a:t>
            </a:r>
            <a:r>
              <a:rPr lang="en-US" dirty="0">
                <a:solidFill>
                  <a:srgbClr val="0070C0"/>
                </a:solidFill>
              </a:rPr>
              <a:t> 4 </a:t>
            </a:r>
            <a:r>
              <a:rPr lang="en-US" dirty="0" smtClean="0">
                <a:solidFill>
                  <a:srgbClr val="0070C0"/>
                </a:solidFill>
              </a:rPr>
              <a:t>bits=1111, </a:t>
            </a:r>
            <a:r>
              <a:rPr lang="en-US" dirty="0">
                <a:solidFill>
                  <a:srgbClr val="0070C0"/>
                </a:solidFill>
              </a:rPr>
              <a:t>character is E</a:t>
            </a:r>
            <a:r>
              <a:rPr lang="en-US" dirty="0" smtClean="0">
                <a:solidFill>
                  <a:srgbClr val="0070C0"/>
                </a:solidFill>
              </a:rPr>
              <a:t>, </a:t>
            </a:r>
            <a:r>
              <a:rPr lang="en-US" dirty="0">
                <a:solidFill>
                  <a:srgbClr val="0070C0"/>
                </a:solidFill>
              </a:rPr>
              <a:t>otherwise it’s not </a:t>
            </a:r>
            <a:r>
              <a:rPr lang="en-US" dirty="0" smtClean="0">
                <a:solidFill>
                  <a:srgbClr val="0070C0"/>
                </a:solidFill>
              </a:rPr>
              <a:t>E)</a:t>
            </a:r>
          </a:p>
          <a:p>
            <a:pPr lvl="1"/>
            <a:endParaRPr lang="en-US" sz="2000" dirty="0" smtClean="0">
              <a:solidFill>
                <a:srgbClr val="7030A0"/>
              </a:solidFill>
            </a:endParaRPr>
          </a:p>
          <a:p>
            <a:pPr marL="274320" lvl="1" indent="0">
              <a:buNone/>
            </a:pPr>
            <a:r>
              <a:rPr lang="en-US" sz="2000" dirty="0" smtClean="0">
                <a:solidFill>
                  <a:srgbClr val="7030A0"/>
                </a:solidFill>
              </a:rPr>
              <a:t>   0  10  0  110  0  10  0  1110  0 10  0  1111  0  10  0  </a:t>
            </a:r>
            <a:r>
              <a:rPr lang="en-US" dirty="0" smtClean="0">
                <a:solidFill>
                  <a:srgbClr val="7030A0"/>
                </a:solidFill>
              </a:rPr>
              <a:t>1</a:t>
            </a:r>
            <a:r>
              <a:rPr lang="en-US" sz="2000" dirty="0" smtClean="0">
                <a:solidFill>
                  <a:srgbClr val="7030A0"/>
                </a:solidFill>
              </a:rPr>
              <a:t>10</a:t>
            </a:r>
          </a:p>
          <a:p>
            <a:pPr marL="274320" lvl="1" indent="0">
              <a:buNone/>
            </a:pPr>
            <a:r>
              <a:rPr lang="en-US" dirty="0" smtClean="0">
                <a:solidFill>
                  <a:srgbClr val="0070C0"/>
                </a:solidFill>
              </a:rPr>
              <a:t>   A   B   A    C   A   B   A     D    A  B  A     E    A   B   A    C</a:t>
            </a:r>
            <a:endParaRPr lang="en-US" sz="2000" dirty="0">
              <a:solidFill>
                <a:srgbClr val="0070C0"/>
              </a:solidFill>
            </a:endParaRPr>
          </a:p>
          <a:p>
            <a:pPr marL="0" indent="0">
              <a:buNone/>
            </a:pPr>
            <a:r>
              <a:rPr lang="en-US" dirty="0" smtClean="0">
                <a:solidFill>
                  <a:srgbClr val="7030A0"/>
                </a:solidFill>
              </a:rPr>
              <a:t>Send  30 bits instead of 48 bits</a:t>
            </a:r>
            <a:endParaRPr lang="en-US" dirty="0">
              <a:solidFill>
                <a:srgbClr val="7030A0"/>
              </a:solidFill>
            </a:endParaRPr>
          </a:p>
        </p:txBody>
      </p:sp>
    </p:spTree>
    <p:extLst>
      <p:ext uri="{BB962C8B-B14F-4D97-AF65-F5344CB8AC3E}">
        <p14:creationId xmlns:p14="http://schemas.microsoft.com/office/powerpoint/2010/main" val="29827557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IPv4 Classes</a:t>
            </a:r>
            <a:endParaRPr lang="en-US" dirty="0"/>
          </a:p>
        </p:txBody>
      </p:sp>
      <p:sp>
        <p:nvSpPr>
          <p:cNvPr id="3" name="Content Placeholder 2"/>
          <p:cNvSpPr>
            <a:spLocks noGrp="1"/>
          </p:cNvSpPr>
          <p:nvPr>
            <p:ph idx="1"/>
          </p:nvPr>
        </p:nvSpPr>
        <p:spPr/>
        <p:txBody>
          <a:bodyPr/>
          <a:lstStyle/>
          <a:p>
            <a:r>
              <a:rPr lang="en-US" dirty="0" smtClean="0"/>
              <a:t>Class A  - ~50% - </a:t>
            </a:r>
            <a:r>
              <a:rPr lang="en-US" dirty="0" err="1" smtClean="0"/>
              <a:t>Network.Host.Host.Host</a:t>
            </a:r>
            <a:endParaRPr lang="en-US" dirty="0" smtClean="0"/>
          </a:p>
          <a:p>
            <a:endParaRPr lang="en-US" dirty="0" smtClean="0"/>
          </a:p>
          <a:p>
            <a:r>
              <a:rPr lang="en-US" dirty="0"/>
              <a:t>Class </a:t>
            </a:r>
            <a:r>
              <a:rPr lang="en-US" dirty="0" smtClean="0"/>
              <a:t>B  </a:t>
            </a:r>
            <a:r>
              <a:rPr lang="en-US" dirty="0"/>
              <a:t>- </a:t>
            </a:r>
            <a:r>
              <a:rPr lang="en-US" dirty="0" smtClean="0"/>
              <a:t>~25% </a:t>
            </a:r>
            <a:r>
              <a:rPr lang="en-US" dirty="0"/>
              <a:t>- </a:t>
            </a:r>
            <a:r>
              <a:rPr lang="en-US" dirty="0" err="1" smtClean="0"/>
              <a:t>Network.Network.Host.Host</a:t>
            </a:r>
            <a:endParaRPr lang="en-US" dirty="0" smtClean="0"/>
          </a:p>
          <a:p>
            <a:endParaRPr lang="en-US" dirty="0" smtClean="0"/>
          </a:p>
          <a:p>
            <a:r>
              <a:rPr lang="en-US" dirty="0"/>
              <a:t>Class </a:t>
            </a:r>
            <a:r>
              <a:rPr lang="en-US" dirty="0" smtClean="0"/>
              <a:t>C  </a:t>
            </a:r>
            <a:r>
              <a:rPr lang="en-US" dirty="0"/>
              <a:t>- </a:t>
            </a:r>
            <a:r>
              <a:rPr lang="en-US" dirty="0" smtClean="0"/>
              <a:t>~12% </a:t>
            </a:r>
            <a:r>
              <a:rPr lang="en-US" dirty="0"/>
              <a:t>- </a:t>
            </a:r>
            <a:r>
              <a:rPr lang="en-US" dirty="0" err="1" smtClean="0"/>
              <a:t>Network.Network.Network.Host</a:t>
            </a:r>
            <a:endParaRPr lang="en-US" dirty="0" smtClean="0"/>
          </a:p>
          <a:p>
            <a:endParaRPr lang="en-US" dirty="0" smtClean="0"/>
          </a:p>
          <a:p>
            <a:r>
              <a:rPr lang="en-US" dirty="0"/>
              <a:t>Class </a:t>
            </a:r>
            <a:r>
              <a:rPr lang="en-US" dirty="0" smtClean="0"/>
              <a:t>D  </a:t>
            </a:r>
            <a:r>
              <a:rPr lang="en-US" dirty="0"/>
              <a:t>- </a:t>
            </a:r>
            <a:r>
              <a:rPr lang="en-US" dirty="0" smtClean="0"/>
              <a:t>~ 6%  - Used for multicasting</a:t>
            </a:r>
          </a:p>
          <a:p>
            <a:endParaRPr lang="en-US" dirty="0" smtClean="0"/>
          </a:p>
          <a:p>
            <a:r>
              <a:rPr lang="en-US" dirty="0"/>
              <a:t>Class E</a:t>
            </a:r>
            <a:r>
              <a:rPr lang="en-US" dirty="0" smtClean="0"/>
              <a:t>  </a:t>
            </a:r>
            <a:r>
              <a:rPr lang="en-US" dirty="0"/>
              <a:t>- </a:t>
            </a:r>
            <a:r>
              <a:rPr lang="en-US" dirty="0" smtClean="0"/>
              <a:t>~ 6</a:t>
            </a:r>
            <a:r>
              <a:rPr lang="en-US" dirty="0"/>
              <a:t>%  </a:t>
            </a:r>
            <a:r>
              <a:rPr lang="en-US" dirty="0" smtClean="0"/>
              <a:t>- </a:t>
            </a:r>
            <a:r>
              <a:rPr lang="en-US" dirty="0"/>
              <a:t>Used </a:t>
            </a:r>
            <a:r>
              <a:rPr lang="en-US" dirty="0" smtClean="0"/>
              <a:t>for Research</a:t>
            </a:r>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1828829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Subnet (sub networks)</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a:t>A subnet (short for "subnetwork") is an identifiably separate part of an organization's network. </a:t>
            </a:r>
            <a:endParaRPr lang="en-US" dirty="0" smtClean="0"/>
          </a:p>
          <a:p>
            <a:pPr marL="0" indent="0">
              <a:buNone/>
            </a:pPr>
            <a:endParaRPr lang="en-US" dirty="0" smtClean="0"/>
          </a:p>
          <a:p>
            <a:pPr marL="0" indent="0">
              <a:buNone/>
            </a:pPr>
            <a:r>
              <a:rPr lang="en-US" dirty="0" smtClean="0"/>
              <a:t>Typically</a:t>
            </a:r>
            <a:r>
              <a:rPr lang="en-US" dirty="0"/>
              <a:t>, a subnet may represent all the machines at one geographic location, in one building, or on the same local area network (LAN). </a:t>
            </a:r>
            <a:endParaRPr lang="en-US" dirty="0" smtClean="0"/>
          </a:p>
          <a:p>
            <a:pPr marL="0" indent="0">
              <a:buNone/>
            </a:pPr>
            <a:endParaRPr lang="en-US" dirty="0" smtClean="0"/>
          </a:p>
          <a:p>
            <a:pPr marL="0" indent="0">
              <a:buNone/>
            </a:pPr>
            <a:r>
              <a:rPr lang="en-US" dirty="0" smtClean="0"/>
              <a:t>Having </a:t>
            </a:r>
            <a:r>
              <a:rPr lang="en-US" dirty="0"/>
              <a:t>an organization's network divided into subnets allows it to be connected to the Internet with a single shared network address. </a:t>
            </a:r>
            <a:endParaRPr lang="en-US" dirty="0" smtClean="0"/>
          </a:p>
          <a:p>
            <a:pPr marL="0" indent="0">
              <a:buNone/>
            </a:pPr>
            <a:endParaRPr lang="en-US" dirty="0" smtClean="0"/>
          </a:p>
          <a:p>
            <a:pPr marL="0" indent="0">
              <a:buNone/>
            </a:pPr>
            <a:r>
              <a:rPr lang="en-US" dirty="0" smtClean="0"/>
              <a:t>Without </a:t>
            </a:r>
            <a:r>
              <a:rPr lang="en-US" dirty="0"/>
              <a:t>subnets, an organization could get multiple connections to the Internet, one for each of its physically separate subnetworks, but this would require an unnecessary use of the limited number of network numbers the Internet has to assign.</a:t>
            </a:r>
          </a:p>
        </p:txBody>
      </p:sp>
    </p:spTree>
    <p:extLst>
      <p:ext uri="{BB962C8B-B14F-4D97-AF65-F5344CB8AC3E}">
        <p14:creationId xmlns:p14="http://schemas.microsoft.com/office/powerpoint/2010/main" val="35745022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Highest order octet</a:t>
            </a:r>
            <a:endParaRPr lang="en-US" dirty="0"/>
          </a:p>
        </p:txBody>
      </p:sp>
      <p:sp>
        <p:nvSpPr>
          <p:cNvPr id="3" name="Content Placeholder 2"/>
          <p:cNvSpPr>
            <a:spLocks noGrp="1"/>
          </p:cNvSpPr>
          <p:nvPr>
            <p:ph idx="1"/>
          </p:nvPr>
        </p:nvSpPr>
        <p:spPr/>
        <p:txBody>
          <a:bodyPr/>
          <a:lstStyle/>
          <a:p>
            <a:pPr marL="0" indent="0">
              <a:buNone/>
            </a:pPr>
            <a:r>
              <a:rPr lang="en-US" dirty="0" smtClean="0">
                <a:solidFill>
                  <a:srgbClr val="FF0000"/>
                </a:solidFill>
              </a:rPr>
              <a:t>Types		Range			Starting bits	Available</a:t>
            </a:r>
          </a:p>
          <a:p>
            <a:pPr marL="0" indent="0">
              <a:buNone/>
            </a:pPr>
            <a:endParaRPr lang="en-US" dirty="0" smtClean="0">
              <a:solidFill>
                <a:srgbClr val="FF0000"/>
              </a:solidFill>
            </a:endParaRPr>
          </a:p>
          <a:p>
            <a:pPr marL="0" indent="0">
              <a:buNone/>
            </a:pPr>
            <a:r>
              <a:rPr lang="en-US" dirty="0" smtClean="0"/>
              <a:t>Type A	    0 to 127		0XXXXXXX 	128</a:t>
            </a:r>
          </a:p>
          <a:p>
            <a:pPr marL="0" indent="0">
              <a:buNone/>
            </a:pPr>
            <a:r>
              <a:rPr lang="en-US" dirty="0" smtClean="0"/>
              <a:t>Type B	128 to 191   		10XXXXXX	64</a:t>
            </a:r>
          </a:p>
          <a:p>
            <a:pPr marL="0" indent="0">
              <a:buNone/>
            </a:pPr>
            <a:r>
              <a:rPr lang="en-US" dirty="0" smtClean="0"/>
              <a:t>Type C	192 to 223		110XXXXX	32</a:t>
            </a:r>
          </a:p>
          <a:p>
            <a:pPr marL="0" indent="0">
              <a:buNone/>
            </a:pPr>
            <a:r>
              <a:rPr lang="en-US" dirty="0" smtClean="0"/>
              <a:t>Type D	224 to 239		1110XXXX	16</a:t>
            </a:r>
          </a:p>
          <a:p>
            <a:pPr marL="0" indent="0">
              <a:buNone/>
            </a:pPr>
            <a:r>
              <a:rPr lang="en-US" dirty="0" smtClean="0"/>
              <a:t>Type E	240 to 255		1111XXXX	16</a:t>
            </a:r>
            <a:endParaRPr lang="en-US" dirty="0"/>
          </a:p>
        </p:txBody>
      </p:sp>
    </p:spTree>
    <p:extLst>
      <p:ext uri="{BB962C8B-B14F-4D97-AF65-F5344CB8AC3E}">
        <p14:creationId xmlns:p14="http://schemas.microsoft.com/office/powerpoint/2010/main" val="31326178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IPv4 IP address Type A</a:t>
            </a:r>
            <a:endParaRPr lang="en-US" dirty="0"/>
          </a:p>
        </p:txBody>
      </p:sp>
      <p:sp>
        <p:nvSpPr>
          <p:cNvPr id="3" name="Content Placeholder 2"/>
          <p:cNvSpPr>
            <a:spLocks noGrp="1"/>
          </p:cNvSpPr>
          <p:nvPr>
            <p:ph idx="1"/>
          </p:nvPr>
        </p:nvSpPr>
        <p:spPr/>
        <p:txBody>
          <a:bodyPr/>
          <a:lstStyle/>
          <a:p>
            <a:r>
              <a:rPr lang="en-US" dirty="0" smtClean="0"/>
              <a:t>1</a:t>
            </a:r>
            <a:r>
              <a:rPr lang="en-US" baseline="30000" dirty="0" smtClean="0"/>
              <a:t>st</a:t>
            </a:r>
            <a:r>
              <a:rPr lang="en-US" dirty="0"/>
              <a:t> Octal range: </a:t>
            </a:r>
            <a:r>
              <a:rPr lang="en-US" dirty="0">
                <a:solidFill>
                  <a:srgbClr val="FF0000"/>
                </a:solidFill>
              </a:rPr>
              <a:t>1 – </a:t>
            </a:r>
            <a:r>
              <a:rPr lang="en-US" dirty="0" smtClean="0">
                <a:solidFill>
                  <a:srgbClr val="FF0000"/>
                </a:solidFill>
              </a:rPr>
              <a:t>126</a:t>
            </a:r>
          </a:p>
          <a:p>
            <a:r>
              <a:rPr lang="en-US" dirty="0" smtClean="0"/>
              <a:t>High order bits: </a:t>
            </a:r>
            <a:r>
              <a:rPr lang="en-US" dirty="0" smtClean="0">
                <a:solidFill>
                  <a:srgbClr val="FF0000"/>
                </a:solidFill>
              </a:rPr>
              <a:t>0</a:t>
            </a:r>
          </a:p>
          <a:p>
            <a:r>
              <a:rPr lang="en-US" dirty="0" smtClean="0"/>
              <a:t>Format: </a:t>
            </a:r>
            <a:r>
              <a:rPr lang="en-US" dirty="0" err="1" smtClean="0">
                <a:solidFill>
                  <a:srgbClr val="FF0000"/>
                </a:solidFill>
              </a:rPr>
              <a:t>Network.Host.Host.Host</a:t>
            </a:r>
            <a:endParaRPr lang="en-US" dirty="0" smtClean="0">
              <a:solidFill>
                <a:srgbClr val="FF0000"/>
              </a:solidFill>
            </a:endParaRPr>
          </a:p>
          <a:p>
            <a:r>
              <a:rPr lang="en-US" dirty="0"/>
              <a:t>Subnet Mask: </a:t>
            </a:r>
            <a:r>
              <a:rPr lang="en-US" dirty="0" smtClean="0">
                <a:solidFill>
                  <a:srgbClr val="FF0000"/>
                </a:solidFill>
              </a:rPr>
              <a:t>255.0.0.0</a:t>
            </a:r>
          </a:p>
          <a:p>
            <a:r>
              <a:rPr lang="en-US" dirty="0" smtClean="0"/>
              <a:t>Number </a:t>
            </a:r>
            <a:r>
              <a:rPr lang="en-US" dirty="0"/>
              <a:t>of Networks: </a:t>
            </a:r>
            <a:r>
              <a:rPr lang="en-US" dirty="0">
                <a:solidFill>
                  <a:srgbClr val="FF0000"/>
                </a:solidFill>
              </a:rPr>
              <a:t>126 </a:t>
            </a:r>
            <a:r>
              <a:rPr lang="en-US" dirty="0" smtClean="0"/>
              <a:t>  (</a:t>
            </a:r>
            <a:r>
              <a:rPr lang="en-US" dirty="0"/>
              <a:t>2</a:t>
            </a:r>
            <a:r>
              <a:rPr lang="en-US" baseline="30000" dirty="0"/>
              <a:t>7</a:t>
            </a:r>
            <a:r>
              <a:rPr lang="en-US" dirty="0"/>
              <a:t> – 2</a:t>
            </a:r>
            <a:r>
              <a:rPr lang="en-US" dirty="0" smtClean="0"/>
              <a:t>)</a:t>
            </a:r>
          </a:p>
          <a:p>
            <a:r>
              <a:rPr lang="en-US" dirty="0" smtClean="0"/>
              <a:t>Hosts </a:t>
            </a:r>
            <a:r>
              <a:rPr lang="en-US" dirty="0"/>
              <a:t>per Network: </a:t>
            </a:r>
            <a:r>
              <a:rPr lang="en-US" dirty="0">
                <a:solidFill>
                  <a:srgbClr val="FF0000"/>
                </a:solidFill>
              </a:rPr>
              <a:t>16,777,214</a:t>
            </a:r>
            <a:r>
              <a:rPr lang="en-US" dirty="0"/>
              <a:t> </a:t>
            </a:r>
            <a:r>
              <a:rPr lang="en-US" dirty="0" smtClean="0"/>
              <a:t>  (</a:t>
            </a:r>
            <a:r>
              <a:rPr lang="en-US" dirty="0"/>
              <a:t>2</a:t>
            </a:r>
            <a:r>
              <a:rPr lang="en-US" baseline="30000" dirty="0"/>
              <a:t>24</a:t>
            </a:r>
            <a:r>
              <a:rPr lang="en-US" dirty="0"/>
              <a:t> – 2</a:t>
            </a:r>
            <a:r>
              <a:rPr lang="en-US" dirty="0" smtClean="0"/>
              <a:t>)</a:t>
            </a:r>
          </a:p>
          <a:p>
            <a:endParaRPr lang="en-US" dirty="0"/>
          </a:p>
          <a:p>
            <a:pPr marL="0" indent="0">
              <a:buNone/>
            </a:pPr>
            <a:r>
              <a:rPr lang="en-US" sz="1800" dirty="0" smtClean="0">
                <a:solidFill>
                  <a:srgbClr val="0070C0"/>
                </a:solidFill>
              </a:rPr>
              <a:t>Note: Class </a:t>
            </a:r>
            <a:r>
              <a:rPr lang="en-US" sz="1800" dirty="0">
                <a:solidFill>
                  <a:srgbClr val="0070C0"/>
                </a:solidFill>
              </a:rPr>
              <a:t>A addresses 127.0.0.0 to 127.255.255.255 cannot be used and </a:t>
            </a:r>
            <a:r>
              <a:rPr lang="en-US" sz="1800" dirty="0" smtClean="0">
                <a:solidFill>
                  <a:srgbClr val="0070C0"/>
                </a:solidFill>
              </a:rPr>
              <a:t>are </a:t>
            </a:r>
            <a:r>
              <a:rPr lang="en-US" sz="1800" dirty="0">
                <a:solidFill>
                  <a:srgbClr val="0070C0"/>
                </a:solidFill>
              </a:rPr>
              <a:t>reserved for loopback and diagnostic functions</a:t>
            </a:r>
          </a:p>
        </p:txBody>
      </p:sp>
    </p:spTree>
    <p:extLst>
      <p:ext uri="{BB962C8B-B14F-4D97-AF65-F5344CB8AC3E}">
        <p14:creationId xmlns:p14="http://schemas.microsoft.com/office/powerpoint/2010/main" val="32071568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IPv4 IP address Type B</a:t>
            </a:r>
            <a:endParaRPr lang="en-US" dirty="0"/>
          </a:p>
        </p:txBody>
      </p:sp>
      <p:sp>
        <p:nvSpPr>
          <p:cNvPr id="3" name="Content Placeholder 2"/>
          <p:cNvSpPr>
            <a:spLocks noGrp="1"/>
          </p:cNvSpPr>
          <p:nvPr>
            <p:ph idx="1"/>
          </p:nvPr>
        </p:nvSpPr>
        <p:spPr/>
        <p:txBody>
          <a:bodyPr/>
          <a:lstStyle/>
          <a:p>
            <a:r>
              <a:rPr lang="en-US" dirty="0" smtClean="0"/>
              <a:t>1</a:t>
            </a:r>
            <a:r>
              <a:rPr lang="en-US" baseline="30000" dirty="0" smtClean="0"/>
              <a:t>st</a:t>
            </a:r>
            <a:r>
              <a:rPr lang="en-US" dirty="0"/>
              <a:t> Octal range: </a:t>
            </a:r>
            <a:r>
              <a:rPr lang="en-US" dirty="0" smtClean="0">
                <a:solidFill>
                  <a:srgbClr val="FF0000"/>
                </a:solidFill>
              </a:rPr>
              <a:t>128 </a:t>
            </a:r>
            <a:r>
              <a:rPr lang="en-US" dirty="0">
                <a:solidFill>
                  <a:srgbClr val="FF0000"/>
                </a:solidFill>
              </a:rPr>
              <a:t>– </a:t>
            </a:r>
            <a:r>
              <a:rPr lang="en-US" dirty="0" smtClean="0">
                <a:solidFill>
                  <a:srgbClr val="FF0000"/>
                </a:solidFill>
              </a:rPr>
              <a:t>191</a:t>
            </a:r>
          </a:p>
          <a:p>
            <a:r>
              <a:rPr lang="en-US" dirty="0" smtClean="0"/>
              <a:t>High order bits: </a:t>
            </a:r>
            <a:r>
              <a:rPr lang="en-US" dirty="0" smtClean="0">
                <a:solidFill>
                  <a:srgbClr val="FF0000"/>
                </a:solidFill>
              </a:rPr>
              <a:t>10</a:t>
            </a:r>
          </a:p>
          <a:p>
            <a:r>
              <a:rPr lang="en-US" dirty="0" smtClean="0"/>
              <a:t>Format: </a:t>
            </a:r>
            <a:r>
              <a:rPr lang="en-US" dirty="0" err="1" smtClean="0">
                <a:solidFill>
                  <a:srgbClr val="FF0000"/>
                </a:solidFill>
              </a:rPr>
              <a:t>Network.Network.Host.Host</a:t>
            </a:r>
            <a:endParaRPr lang="en-US" dirty="0" smtClean="0">
              <a:solidFill>
                <a:srgbClr val="FF0000"/>
              </a:solidFill>
            </a:endParaRPr>
          </a:p>
          <a:p>
            <a:r>
              <a:rPr lang="en-US" dirty="0"/>
              <a:t>Subnet Mask: </a:t>
            </a:r>
            <a:r>
              <a:rPr lang="en-US" dirty="0" smtClean="0">
                <a:solidFill>
                  <a:srgbClr val="FF0000"/>
                </a:solidFill>
              </a:rPr>
              <a:t>255.255.0.0</a:t>
            </a:r>
          </a:p>
          <a:p>
            <a:r>
              <a:rPr lang="en-US" dirty="0" smtClean="0"/>
              <a:t>Number </a:t>
            </a:r>
            <a:r>
              <a:rPr lang="en-US" dirty="0"/>
              <a:t>of Networks: </a:t>
            </a:r>
            <a:r>
              <a:rPr lang="en-US" dirty="0" smtClean="0">
                <a:solidFill>
                  <a:srgbClr val="FF0000"/>
                </a:solidFill>
              </a:rPr>
              <a:t>16,382 </a:t>
            </a:r>
            <a:r>
              <a:rPr lang="en-US" dirty="0" smtClean="0"/>
              <a:t>  (2</a:t>
            </a:r>
            <a:r>
              <a:rPr lang="en-US" baseline="30000" dirty="0" smtClean="0"/>
              <a:t>14</a:t>
            </a:r>
            <a:r>
              <a:rPr lang="en-US" dirty="0" smtClean="0"/>
              <a:t> </a:t>
            </a:r>
            <a:r>
              <a:rPr lang="en-US" dirty="0"/>
              <a:t>– 2</a:t>
            </a:r>
            <a:r>
              <a:rPr lang="en-US" dirty="0" smtClean="0"/>
              <a:t>)</a:t>
            </a:r>
          </a:p>
          <a:p>
            <a:r>
              <a:rPr lang="en-US" dirty="0" smtClean="0"/>
              <a:t>Hosts </a:t>
            </a:r>
            <a:r>
              <a:rPr lang="en-US" dirty="0"/>
              <a:t>per Network: </a:t>
            </a:r>
            <a:r>
              <a:rPr lang="en-US" dirty="0" smtClean="0">
                <a:solidFill>
                  <a:srgbClr val="FF0000"/>
                </a:solidFill>
              </a:rPr>
              <a:t>65,534</a:t>
            </a:r>
            <a:r>
              <a:rPr lang="en-US" dirty="0" smtClean="0"/>
              <a:t>   (2</a:t>
            </a:r>
            <a:r>
              <a:rPr lang="en-US" baseline="30000" dirty="0" smtClean="0"/>
              <a:t>16</a:t>
            </a:r>
            <a:r>
              <a:rPr lang="en-US" dirty="0" smtClean="0"/>
              <a:t> </a:t>
            </a:r>
            <a:r>
              <a:rPr lang="en-US" dirty="0"/>
              <a:t>– 2)</a:t>
            </a:r>
          </a:p>
        </p:txBody>
      </p:sp>
    </p:spTree>
    <p:extLst>
      <p:ext uri="{BB962C8B-B14F-4D97-AF65-F5344CB8AC3E}">
        <p14:creationId xmlns:p14="http://schemas.microsoft.com/office/powerpoint/2010/main" val="9311468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IPv4 IP address Type C</a:t>
            </a:r>
            <a:endParaRPr lang="en-US" dirty="0"/>
          </a:p>
        </p:txBody>
      </p:sp>
      <p:sp>
        <p:nvSpPr>
          <p:cNvPr id="3" name="Content Placeholder 2"/>
          <p:cNvSpPr>
            <a:spLocks noGrp="1"/>
          </p:cNvSpPr>
          <p:nvPr>
            <p:ph idx="1"/>
          </p:nvPr>
        </p:nvSpPr>
        <p:spPr/>
        <p:txBody>
          <a:bodyPr/>
          <a:lstStyle/>
          <a:p>
            <a:r>
              <a:rPr lang="en-US" dirty="0" smtClean="0"/>
              <a:t>1</a:t>
            </a:r>
            <a:r>
              <a:rPr lang="en-US" baseline="30000" dirty="0" smtClean="0"/>
              <a:t>st</a:t>
            </a:r>
            <a:r>
              <a:rPr lang="en-US" dirty="0"/>
              <a:t> Octal range: </a:t>
            </a:r>
            <a:r>
              <a:rPr lang="en-US" dirty="0" smtClean="0">
                <a:solidFill>
                  <a:srgbClr val="FF0000"/>
                </a:solidFill>
              </a:rPr>
              <a:t>192 </a:t>
            </a:r>
            <a:r>
              <a:rPr lang="en-US" dirty="0">
                <a:solidFill>
                  <a:srgbClr val="FF0000"/>
                </a:solidFill>
              </a:rPr>
              <a:t>– </a:t>
            </a:r>
            <a:r>
              <a:rPr lang="en-US" dirty="0" smtClean="0">
                <a:solidFill>
                  <a:srgbClr val="FF0000"/>
                </a:solidFill>
              </a:rPr>
              <a:t>223</a:t>
            </a:r>
          </a:p>
          <a:p>
            <a:r>
              <a:rPr lang="en-US" dirty="0" smtClean="0"/>
              <a:t>High order bits: </a:t>
            </a:r>
            <a:r>
              <a:rPr lang="en-US" dirty="0" smtClean="0">
                <a:solidFill>
                  <a:srgbClr val="FF0000"/>
                </a:solidFill>
              </a:rPr>
              <a:t>110</a:t>
            </a:r>
          </a:p>
          <a:p>
            <a:r>
              <a:rPr lang="en-US" dirty="0" smtClean="0"/>
              <a:t>Format: </a:t>
            </a:r>
            <a:r>
              <a:rPr lang="en-US" dirty="0" err="1" smtClean="0">
                <a:solidFill>
                  <a:srgbClr val="FF0000"/>
                </a:solidFill>
              </a:rPr>
              <a:t>Network.Network.Network.Host</a:t>
            </a:r>
            <a:endParaRPr lang="en-US" dirty="0" smtClean="0">
              <a:solidFill>
                <a:srgbClr val="FF0000"/>
              </a:solidFill>
            </a:endParaRPr>
          </a:p>
          <a:p>
            <a:r>
              <a:rPr lang="en-US" dirty="0"/>
              <a:t>Subnet Mask: </a:t>
            </a:r>
            <a:r>
              <a:rPr lang="en-US" dirty="0" smtClean="0">
                <a:solidFill>
                  <a:srgbClr val="FF0000"/>
                </a:solidFill>
              </a:rPr>
              <a:t>255.255.255.0</a:t>
            </a:r>
          </a:p>
          <a:p>
            <a:r>
              <a:rPr lang="en-US" dirty="0" smtClean="0"/>
              <a:t>Number </a:t>
            </a:r>
            <a:r>
              <a:rPr lang="en-US" dirty="0"/>
              <a:t>of Networks: </a:t>
            </a:r>
            <a:r>
              <a:rPr lang="en-US" dirty="0" smtClean="0">
                <a:solidFill>
                  <a:srgbClr val="FF0000"/>
                </a:solidFill>
              </a:rPr>
              <a:t>2,097,150 </a:t>
            </a:r>
            <a:r>
              <a:rPr lang="en-US" dirty="0" smtClean="0"/>
              <a:t>  (2</a:t>
            </a:r>
            <a:r>
              <a:rPr lang="en-US" baseline="30000" dirty="0" smtClean="0"/>
              <a:t>21</a:t>
            </a:r>
            <a:r>
              <a:rPr lang="en-US" dirty="0" smtClean="0"/>
              <a:t> </a:t>
            </a:r>
            <a:r>
              <a:rPr lang="en-US" dirty="0"/>
              <a:t>– 2</a:t>
            </a:r>
            <a:r>
              <a:rPr lang="en-US" dirty="0" smtClean="0"/>
              <a:t>)</a:t>
            </a:r>
          </a:p>
          <a:p>
            <a:r>
              <a:rPr lang="en-US" dirty="0" smtClean="0"/>
              <a:t>Hosts </a:t>
            </a:r>
            <a:r>
              <a:rPr lang="en-US" dirty="0"/>
              <a:t>per Network: </a:t>
            </a:r>
            <a:r>
              <a:rPr lang="en-US" dirty="0" smtClean="0">
                <a:solidFill>
                  <a:srgbClr val="FF0000"/>
                </a:solidFill>
              </a:rPr>
              <a:t>254</a:t>
            </a:r>
            <a:r>
              <a:rPr lang="en-US" dirty="0" smtClean="0"/>
              <a:t>   (2</a:t>
            </a:r>
            <a:r>
              <a:rPr lang="en-US" baseline="30000" dirty="0"/>
              <a:t>8</a:t>
            </a:r>
            <a:r>
              <a:rPr lang="en-US" dirty="0" smtClean="0"/>
              <a:t> </a:t>
            </a:r>
            <a:r>
              <a:rPr lang="en-US" dirty="0"/>
              <a:t>– 2)</a:t>
            </a:r>
          </a:p>
        </p:txBody>
      </p:sp>
    </p:spTree>
    <p:extLst>
      <p:ext uri="{BB962C8B-B14F-4D97-AF65-F5344CB8AC3E}">
        <p14:creationId xmlns:p14="http://schemas.microsoft.com/office/powerpoint/2010/main" val="28096396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Subnet masks</a:t>
            </a:r>
            <a:endParaRPr lang="en-US" dirty="0"/>
          </a:p>
        </p:txBody>
      </p:sp>
      <p:sp>
        <p:nvSpPr>
          <p:cNvPr id="3" name="Content Placeholder 2"/>
          <p:cNvSpPr>
            <a:spLocks noGrp="1"/>
          </p:cNvSpPr>
          <p:nvPr>
            <p:ph idx="1"/>
          </p:nvPr>
        </p:nvSpPr>
        <p:spPr/>
        <p:txBody>
          <a:bodyPr/>
          <a:lstStyle/>
          <a:p>
            <a:pPr marL="0" indent="0">
              <a:buNone/>
            </a:pPr>
            <a:r>
              <a:rPr lang="en-US" dirty="0" smtClean="0"/>
              <a:t>Or the bits of the IP address to get the Subnet value</a:t>
            </a:r>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7800" y="2286000"/>
            <a:ext cx="6025908" cy="3703327"/>
          </a:xfrm>
          <a:prstGeom prst="rect">
            <a:avLst/>
          </a:prstGeom>
        </p:spPr>
      </p:pic>
    </p:spTree>
    <p:extLst>
      <p:ext uri="{BB962C8B-B14F-4D97-AF65-F5344CB8AC3E}">
        <p14:creationId xmlns:p14="http://schemas.microsoft.com/office/powerpoint/2010/main" val="1624472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 of IPv4 (32 bits)</a:t>
            </a:r>
            <a:endParaRPr lang="en-US" dirty="0"/>
          </a:p>
        </p:txBody>
      </p:sp>
      <p:sp>
        <p:nvSpPr>
          <p:cNvPr id="3" name="Content Placeholder 2"/>
          <p:cNvSpPr>
            <a:spLocks noGrp="1"/>
          </p:cNvSpPr>
          <p:nvPr>
            <p:ph idx="1"/>
          </p:nvPr>
        </p:nvSpPr>
        <p:spPr/>
        <p:txBody>
          <a:bodyPr/>
          <a:lstStyle/>
          <a:p>
            <a:r>
              <a:rPr lang="en-US" dirty="0" smtClean="0"/>
              <a:t>Started in 1970s</a:t>
            </a:r>
          </a:p>
          <a:p>
            <a:endParaRPr lang="en-US" dirty="0" smtClean="0"/>
          </a:p>
          <a:p>
            <a:r>
              <a:rPr lang="en-US" dirty="0"/>
              <a:t>RFC </a:t>
            </a:r>
            <a:r>
              <a:rPr lang="en-US" dirty="0" smtClean="0"/>
              <a:t>791 which governs IPv4 published in 1981</a:t>
            </a:r>
          </a:p>
          <a:p>
            <a:endParaRPr lang="en-US" dirty="0" smtClean="0"/>
          </a:p>
          <a:p>
            <a:r>
              <a:rPr lang="en-US" dirty="0" smtClean="0"/>
              <a:t>1985 – 6% of IPv4 addresses were taken</a:t>
            </a:r>
          </a:p>
          <a:p>
            <a:r>
              <a:rPr lang="en-US" dirty="0" smtClean="0"/>
              <a:t>1990 – 13% of </a:t>
            </a:r>
            <a:r>
              <a:rPr lang="en-US" dirty="0"/>
              <a:t>IPv4 addresses were </a:t>
            </a:r>
            <a:r>
              <a:rPr lang="en-US" dirty="0" smtClean="0"/>
              <a:t>taken</a:t>
            </a:r>
          </a:p>
          <a:p>
            <a:r>
              <a:rPr lang="en-US" dirty="0" smtClean="0"/>
              <a:t>1995 – 25% </a:t>
            </a:r>
            <a:r>
              <a:rPr lang="en-US" dirty="0"/>
              <a:t>of IPv4 addresses were taken</a:t>
            </a:r>
          </a:p>
          <a:p>
            <a:r>
              <a:rPr lang="en-US" dirty="0" smtClean="0"/>
              <a:t>2000 – 50% of IPv4 addresses were taken</a:t>
            </a:r>
          </a:p>
          <a:p>
            <a:r>
              <a:rPr lang="en-US" dirty="0" smtClean="0"/>
              <a:t>2002 – 67% of </a:t>
            </a:r>
            <a:r>
              <a:rPr lang="en-US" dirty="0"/>
              <a:t>IPv4 addresses were taken</a:t>
            </a:r>
          </a:p>
          <a:p>
            <a:r>
              <a:rPr lang="en-US" dirty="0" smtClean="0"/>
              <a:t>2006 – IPv6 (128 bits) introduced</a:t>
            </a:r>
          </a:p>
        </p:txBody>
      </p:sp>
    </p:spTree>
    <p:extLst>
      <p:ext uri="{BB962C8B-B14F-4D97-AF65-F5344CB8AC3E}">
        <p14:creationId xmlns:p14="http://schemas.microsoft.com/office/powerpoint/2010/main" val="7075772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 routing – Type C address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68754" y="1752600"/>
            <a:ext cx="7606491" cy="3448276"/>
          </a:xfrm>
        </p:spPr>
      </p:pic>
    </p:spTree>
    <p:extLst>
      <p:ext uri="{BB962C8B-B14F-4D97-AF65-F5344CB8AC3E}">
        <p14:creationId xmlns:p14="http://schemas.microsoft.com/office/powerpoint/2010/main" val="40167237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(RIR) Regional </a:t>
            </a:r>
            <a:r>
              <a:rPr lang="en-US" b="1" dirty="0"/>
              <a:t>Internet </a:t>
            </a:r>
            <a:r>
              <a:rPr lang="en-US" b="1" dirty="0" smtClean="0"/>
              <a:t>Registry</a:t>
            </a:r>
            <a:endParaRPr lang="en-US" dirty="0"/>
          </a:p>
        </p:txBody>
      </p:sp>
      <p:sp>
        <p:nvSpPr>
          <p:cNvPr id="3" name="Content Placeholder 2"/>
          <p:cNvSpPr>
            <a:spLocks noGrp="1"/>
          </p:cNvSpPr>
          <p:nvPr>
            <p:ph idx="1"/>
          </p:nvPr>
        </p:nvSpPr>
        <p:spPr/>
        <p:txBody>
          <a:bodyPr/>
          <a:lstStyle/>
          <a:p>
            <a:pPr marL="0" indent="0">
              <a:buNone/>
            </a:pPr>
            <a:r>
              <a:rPr lang="en-US" sz="1600" dirty="0"/>
              <a:t>A </a:t>
            </a:r>
            <a:r>
              <a:rPr lang="en-US" sz="1600" b="1" dirty="0"/>
              <a:t>regional Internet registry</a:t>
            </a:r>
            <a:r>
              <a:rPr lang="en-US" sz="1600" dirty="0"/>
              <a:t> (</a:t>
            </a:r>
            <a:r>
              <a:rPr lang="en-US" sz="1600" b="1" dirty="0"/>
              <a:t>RIR</a:t>
            </a:r>
            <a:r>
              <a:rPr lang="en-US" sz="1600" dirty="0"/>
              <a:t>) is an organization that manages the allocation and registration of </a:t>
            </a:r>
            <a:r>
              <a:rPr lang="en-US" sz="1600" dirty="0">
                <a:hlinkClick r:id="rId2" tooltip="Internet number"/>
              </a:rPr>
              <a:t>Internet number</a:t>
            </a:r>
            <a:r>
              <a:rPr lang="en-US" sz="1600" dirty="0"/>
              <a:t> resources within a particular region of the world. Internet number resources include </a:t>
            </a:r>
            <a:r>
              <a:rPr lang="en-US" sz="1600" dirty="0">
                <a:hlinkClick r:id="rId3" tooltip="IP address"/>
              </a:rPr>
              <a:t>IP addresses</a:t>
            </a:r>
            <a:r>
              <a:rPr lang="en-US" sz="1600" dirty="0"/>
              <a:t> and </a:t>
            </a:r>
            <a:r>
              <a:rPr lang="en-US" sz="1600" dirty="0">
                <a:hlinkClick r:id="rId4" tooltip="Autonomous system (Internet)"/>
              </a:rPr>
              <a:t>autonomous system (AS)</a:t>
            </a:r>
            <a:r>
              <a:rPr lang="en-US" sz="1600" dirty="0"/>
              <a:t> numbers</a:t>
            </a:r>
            <a:r>
              <a:rPr lang="en-US" sz="1600" dirty="0" smtClean="0"/>
              <a:t>.</a:t>
            </a:r>
          </a:p>
          <a:p>
            <a:pPr marL="0" indent="0">
              <a:buNone/>
            </a:pPr>
            <a:endParaRPr lang="en-US" sz="1600" dirty="0" smtClean="0"/>
          </a:p>
          <a:p>
            <a:r>
              <a:rPr lang="en-US" sz="1600" dirty="0" smtClean="0"/>
              <a:t>African </a:t>
            </a:r>
            <a:r>
              <a:rPr lang="en-US" sz="1600" dirty="0"/>
              <a:t>Network Information Center (AFRINIC</a:t>
            </a:r>
            <a:r>
              <a:rPr lang="en-US" sz="1600" dirty="0" smtClean="0"/>
              <a:t>) </a:t>
            </a:r>
            <a:r>
              <a:rPr lang="en-US" sz="1600" dirty="0"/>
              <a:t>for </a:t>
            </a:r>
            <a:r>
              <a:rPr lang="en-US" sz="1600" dirty="0" smtClean="0"/>
              <a:t>Africa</a:t>
            </a:r>
          </a:p>
          <a:p>
            <a:endParaRPr lang="en-US" sz="1600" dirty="0"/>
          </a:p>
          <a:p>
            <a:r>
              <a:rPr lang="en-US" sz="1600" dirty="0"/>
              <a:t>American Registry for Internet Numbers (</a:t>
            </a:r>
            <a:r>
              <a:rPr lang="en-US" sz="1600" dirty="0" smtClean="0"/>
              <a:t>ARIN)</a:t>
            </a:r>
            <a:r>
              <a:rPr lang="en-US" sz="1600" baseline="30000" dirty="0"/>
              <a:t> </a:t>
            </a:r>
            <a:r>
              <a:rPr lang="en-US" sz="1600" dirty="0" smtClean="0"/>
              <a:t>for </a:t>
            </a:r>
            <a:r>
              <a:rPr lang="en-US" sz="1600" dirty="0"/>
              <a:t>the United States, Canada, several parts of the Caribbean region, and Antarctica</a:t>
            </a:r>
            <a:r>
              <a:rPr lang="en-US" sz="1600" dirty="0" smtClean="0"/>
              <a:t>.</a:t>
            </a:r>
          </a:p>
          <a:p>
            <a:endParaRPr lang="en-US" sz="1600" dirty="0"/>
          </a:p>
          <a:p>
            <a:r>
              <a:rPr lang="en-US" sz="1600" dirty="0"/>
              <a:t>Asia-Pacific Network Information Centre (APNIC</a:t>
            </a:r>
            <a:r>
              <a:rPr lang="en-US" sz="1600" dirty="0" smtClean="0"/>
              <a:t>)</a:t>
            </a:r>
            <a:r>
              <a:rPr lang="en-US" sz="1600" baseline="30000" dirty="0" smtClean="0"/>
              <a:t> </a:t>
            </a:r>
            <a:r>
              <a:rPr lang="en-US" sz="1600" dirty="0" smtClean="0"/>
              <a:t>for </a:t>
            </a:r>
            <a:r>
              <a:rPr lang="en-US" sz="1600" dirty="0"/>
              <a:t>Asia, Australia, New Zealand, and neighboring </a:t>
            </a:r>
            <a:r>
              <a:rPr lang="en-US" sz="1600" dirty="0" smtClean="0"/>
              <a:t>countries</a:t>
            </a:r>
          </a:p>
          <a:p>
            <a:endParaRPr lang="en-US" sz="1600" dirty="0"/>
          </a:p>
          <a:p>
            <a:r>
              <a:rPr lang="en-US" sz="1600" dirty="0"/>
              <a:t>Latin America and Caribbean Network Information Centre (LACNIC</a:t>
            </a:r>
            <a:r>
              <a:rPr lang="en-US" sz="1600" dirty="0" smtClean="0"/>
              <a:t>) </a:t>
            </a:r>
            <a:r>
              <a:rPr lang="en-US" sz="1600" dirty="0"/>
              <a:t>for Latin America and parts of the Caribbean </a:t>
            </a:r>
            <a:r>
              <a:rPr lang="en-US" sz="1600" dirty="0" smtClean="0"/>
              <a:t>region</a:t>
            </a:r>
          </a:p>
          <a:p>
            <a:endParaRPr lang="en-US" sz="1600" dirty="0"/>
          </a:p>
          <a:p>
            <a:r>
              <a:rPr lang="en-US" sz="1600" dirty="0" err="1"/>
              <a:t>Réseaux</a:t>
            </a:r>
            <a:r>
              <a:rPr lang="en-US" sz="1600" dirty="0"/>
              <a:t> IP </a:t>
            </a:r>
            <a:r>
              <a:rPr lang="en-US" sz="1600" dirty="0" err="1"/>
              <a:t>Européens</a:t>
            </a:r>
            <a:r>
              <a:rPr lang="en-US" sz="1600" dirty="0"/>
              <a:t> Network Coordination Centre (RIPE NCC</a:t>
            </a:r>
            <a:r>
              <a:rPr lang="en-US" sz="1600" dirty="0" smtClean="0"/>
              <a:t>) </a:t>
            </a:r>
            <a:r>
              <a:rPr lang="en-US" sz="1600" dirty="0"/>
              <a:t>for Europe, Russia, the Middle East, and Central Asia</a:t>
            </a:r>
          </a:p>
          <a:p>
            <a:endParaRPr lang="en-US" dirty="0"/>
          </a:p>
        </p:txBody>
      </p:sp>
    </p:spTree>
    <p:extLst>
      <p:ext uri="{BB962C8B-B14F-4D97-AF65-F5344CB8AC3E}">
        <p14:creationId xmlns:p14="http://schemas.microsoft.com/office/powerpoint/2010/main" val="15656525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RIR world map</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 y="2221960"/>
            <a:ext cx="8229600" cy="3633280"/>
          </a:xfrm>
        </p:spPr>
      </p:pic>
    </p:spTree>
    <p:extLst>
      <p:ext uri="{BB962C8B-B14F-4D97-AF65-F5344CB8AC3E}">
        <p14:creationId xmlns:p14="http://schemas.microsoft.com/office/powerpoint/2010/main" val="9706116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IPv4 address classes recap</a:t>
            </a:r>
            <a:endParaRPr lang="en-US" dirty="0"/>
          </a:p>
        </p:txBody>
      </p:sp>
      <p:sp>
        <p:nvSpPr>
          <p:cNvPr id="3" name="Content Placeholder 2"/>
          <p:cNvSpPr>
            <a:spLocks noGrp="1"/>
          </p:cNvSpPr>
          <p:nvPr>
            <p:ph idx="1"/>
          </p:nvPr>
        </p:nvSpPr>
        <p:spPr/>
        <p:txBody>
          <a:bodyPr/>
          <a:lstStyle/>
          <a:p>
            <a:r>
              <a:rPr lang="en-US" dirty="0"/>
              <a:t>The four numbers in an IP address are used in different ways to identify a particular </a:t>
            </a:r>
            <a:r>
              <a:rPr lang="en-US" dirty="0">
                <a:hlinkClick r:id="rId2"/>
              </a:rPr>
              <a:t>network</a:t>
            </a:r>
            <a:r>
              <a:rPr lang="en-US" dirty="0"/>
              <a:t> and a </a:t>
            </a:r>
            <a:r>
              <a:rPr lang="en-US" dirty="0">
                <a:hlinkClick r:id="rId3"/>
              </a:rPr>
              <a:t>host</a:t>
            </a:r>
            <a:r>
              <a:rPr lang="en-US" dirty="0"/>
              <a:t> on that network. Four regional Internet registries -- </a:t>
            </a:r>
            <a:r>
              <a:rPr lang="en-US" dirty="0">
                <a:hlinkClick r:id="rId4"/>
              </a:rPr>
              <a:t>ARIN</a:t>
            </a:r>
            <a:r>
              <a:rPr lang="en-US" dirty="0"/>
              <a:t>, </a:t>
            </a:r>
            <a:r>
              <a:rPr lang="en-US" dirty="0">
                <a:hlinkClick r:id="rId5"/>
              </a:rPr>
              <a:t>RIPE NCC</a:t>
            </a:r>
            <a:r>
              <a:rPr lang="en-US" dirty="0"/>
              <a:t>, </a:t>
            </a:r>
            <a:r>
              <a:rPr lang="en-US" dirty="0">
                <a:hlinkClick r:id="rId6"/>
              </a:rPr>
              <a:t>LACNIC</a:t>
            </a:r>
            <a:r>
              <a:rPr lang="en-US" dirty="0"/>
              <a:t> and </a:t>
            </a:r>
            <a:r>
              <a:rPr lang="en-US" dirty="0">
                <a:hlinkClick r:id="rId7"/>
              </a:rPr>
              <a:t>APNIC</a:t>
            </a:r>
            <a:r>
              <a:rPr lang="en-US" dirty="0"/>
              <a:t>-- assign Internet addresses from the following three </a:t>
            </a:r>
            <a:r>
              <a:rPr lang="en-US" dirty="0" smtClean="0"/>
              <a:t>classes:</a:t>
            </a:r>
          </a:p>
          <a:p>
            <a:endParaRPr lang="en-US" b="1" dirty="0"/>
          </a:p>
          <a:p>
            <a:pPr marL="0" indent="0">
              <a:buNone/>
            </a:pPr>
            <a:r>
              <a:rPr lang="en-US" sz="2000" b="1" dirty="0" smtClean="0"/>
              <a:t>Class </a:t>
            </a:r>
            <a:r>
              <a:rPr lang="en-US" sz="2000" b="1" dirty="0"/>
              <a:t>A</a:t>
            </a:r>
            <a:r>
              <a:rPr lang="en-US" sz="2000" dirty="0"/>
              <a:t> - supports 16 million hosts on each of 126 </a:t>
            </a:r>
            <a:r>
              <a:rPr lang="en-US" sz="2000" dirty="0" smtClean="0"/>
              <a:t>networks</a:t>
            </a:r>
          </a:p>
          <a:p>
            <a:pPr marL="0" indent="0">
              <a:buNone/>
            </a:pPr>
            <a:r>
              <a:rPr lang="en-US" sz="2000" dirty="0"/>
              <a:t>	</a:t>
            </a:r>
            <a:r>
              <a:rPr lang="en-US" sz="2000" dirty="0" smtClean="0"/>
              <a:t>	</a:t>
            </a:r>
            <a:r>
              <a:rPr lang="en-US" sz="2000" dirty="0" smtClean="0">
                <a:solidFill>
                  <a:srgbClr val="7030A0"/>
                </a:solidFill>
              </a:rPr>
              <a:t>24 bits on 7 bits = 31 bits</a:t>
            </a:r>
            <a:r>
              <a:rPr lang="en-US" sz="2000" dirty="0"/>
              <a:t/>
            </a:r>
            <a:br>
              <a:rPr lang="en-US" sz="2000" dirty="0"/>
            </a:br>
            <a:r>
              <a:rPr lang="en-US" sz="2000" b="1" dirty="0"/>
              <a:t>Class B</a:t>
            </a:r>
            <a:r>
              <a:rPr lang="en-US" sz="2000" dirty="0"/>
              <a:t> - supports 65,000 hosts on each of 16,000 </a:t>
            </a:r>
            <a:r>
              <a:rPr lang="en-US" sz="2000" dirty="0" smtClean="0"/>
              <a:t>networks</a:t>
            </a:r>
          </a:p>
          <a:p>
            <a:pPr marL="0" indent="0">
              <a:buNone/>
            </a:pPr>
            <a:r>
              <a:rPr lang="en-US" sz="2000" dirty="0"/>
              <a:t>	</a:t>
            </a:r>
            <a:r>
              <a:rPr lang="en-US" sz="2000" dirty="0" smtClean="0"/>
              <a:t>	</a:t>
            </a:r>
            <a:r>
              <a:rPr lang="en-US" sz="2000" dirty="0" smtClean="0">
                <a:solidFill>
                  <a:srgbClr val="7030A0"/>
                </a:solidFill>
              </a:rPr>
              <a:t>16 bits on 14 bits = 30 bits</a:t>
            </a:r>
            <a:r>
              <a:rPr lang="en-US" sz="2000" dirty="0"/>
              <a:t/>
            </a:r>
            <a:br>
              <a:rPr lang="en-US" sz="2000" dirty="0"/>
            </a:br>
            <a:r>
              <a:rPr lang="en-US" sz="2000" b="1" dirty="0"/>
              <a:t>Class C</a:t>
            </a:r>
            <a:r>
              <a:rPr lang="en-US" sz="2000" dirty="0"/>
              <a:t> - supports 254 hosts on each of 2 million </a:t>
            </a:r>
            <a:r>
              <a:rPr lang="en-US" sz="2000" dirty="0" smtClean="0"/>
              <a:t>networks</a:t>
            </a:r>
          </a:p>
          <a:p>
            <a:pPr marL="0" indent="0">
              <a:buNone/>
            </a:pPr>
            <a:r>
              <a:rPr lang="en-US" sz="2000" dirty="0"/>
              <a:t>	</a:t>
            </a:r>
            <a:r>
              <a:rPr lang="en-US" sz="2000" dirty="0" smtClean="0"/>
              <a:t>	</a:t>
            </a:r>
            <a:r>
              <a:rPr lang="en-US" sz="2000" dirty="0" smtClean="0">
                <a:solidFill>
                  <a:srgbClr val="7030A0"/>
                </a:solidFill>
              </a:rPr>
              <a:t>8 bits on 21 bits = 29 bits</a:t>
            </a:r>
            <a:endParaRPr lang="en-US" sz="2000" dirty="0">
              <a:solidFill>
                <a:srgbClr val="7030A0"/>
              </a:solidFill>
            </a:endParaRPr>
          </a:p>
          <a:p>
            <a:endParaRPr lang="en-US" dirty="0"/>
          </a:p>
        </p:txBody>
      </p:sp>
    </p:spTree>
    <p:extLst>
      <p:ext uri="{BB962C8B-B14F-4D97-AF65-F5344CB8AC3E}">
        <p14:creationId xmlns:p14="http://schemas.microsoft.com/office/powerpoint/2010/main" val="42295232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Subnets and Hosts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19400" y="1905000"/>
            <a:ext cx="3276600" cy="4356929"/>
          </a:xfrm>
        </p:spPr>
      </p:pic>
    </p:spTree>
    <p:extLst>
      <p:ext uri="{BB962C8B-B14F-4D97-AF65-F5344CB8AC3E}">
        <p14:creationId xmlns:p14="http://schemas.microsoft.com/office/powerpoint/2010/main" val="41400633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Dynamic IP addressing</a:t>
            </a:r>
            <a:endParaRPr lang="en-US" dirty="0"/>
          </a:p>
        </p:txBody>
      </p:sp>
      <p:sp>
        <p:nvSpPr>
          <p:cNvPr id="3" name="Content Placeholder 2"/>
          <p:cNvSpPr>
            <a:spLocks noGrp="1"/>
          </p:cNvSpPr>
          <p:nvPr>
            <p:ph idx="1"/>
          </p:nvPr>
        </p:nvSpPr>
        <p:spPr/>
        <p:txBody>
          <a:bodyPr/>
          <a:lstStyle/>
          <a:p>
            <a:r>
              <a:rPr lang="en-US" dirty="0" smtClean="0"/>
              <a:t>Your company has 1 type C network because that’s all you can afford right now. This allows you 254 IPv4 addresses but you have 1000 computers/fax/IP phones etc.  you would like to connect to the internet. </a:t>
            </a:r>
          </a:p>
          <a:p>
            <a:endParaRPr lang="en-US" dirty="0" smtClean="0"/>
          </a:p>
          <a:p>
            <a:r>
              <a:rPr lang="en-US" dirty="0" smtClean="0"/>
              <a:t>How can you do this?</a:t>
            </a:r>
          </a:p>
          <a:p>
            <a:r>
              <a:rPr lang="en-US" dirty="0" smtClean="0"/>
              <a:t>Answer 1) </a:t>
            </a:r>
          </a:p>
          <a:p>
            <a:pPr lvl="1"/>
            <a:r>
              <a:rPr lang="en-US" dirty="0" smtClean="0"/>
              <a:t>Save up more money and buy 3 more type C network address</a:t>
            </a:r>
          </a:p>
          <a:p>
            <a:pPr lvl="1"/>
            <a:r>
              <a:rPr lang="en-US" dirty="0" smtClean="0"/>
              <a:t>Now you have 4 * 254 = 1016 IPv4 addresses</a:t>
            </a:r>
            <a:endParaRPr lang="en-US" dirty="0"/>
          </a:p>
          <a:p>
            <a:r>
              <a:rPr lang="en-US" dirty="0"/>
              <a:t>Answer </a:t>
            </a:r>
            <a:r>
              <a:rPr lang="en-US" dirty="0" smtClean="0"/>
              <a:t>2) </a:t>
            </a:r>
            <a:endParaRPr lang="en-US" dirty="0"/>
          </a:p>
          <a:p>
            <a:pPr lvl="1"/>
            <a:r>
              <a:rPr lang="en-US" dirty="0" smtClean="0"/>
              <a:t>Dynamically assign your 254 IP addresses</a:t>
            </a:r>
            <a:endParaRPr lang="en-US" dirty="0"/>
          </a:p>
          <a:p>
            <a:pPr marL="274320" lvl="1" indent="0">
              <a:buNone/>
            </a:pPr>
            <a:endParaRPr lang="en-US" dirty="0" smtClean="0"/>
          </a:p>
        </p:txBody>
      </p:sp>
    </p:spTree>
    <p:extLst>
      <p:ext uri="{BB962C8B-B14F-4D97-AF65-F5344CB8AC3E}">
        <p14:creationId xmlns:p14="http://schemas.microsoft.com/office/powerpoint/2010/main" val="34087458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Dynamic IP assignment</a:t>
            </a:r>
            <a:endParaRPr lang="en-US" dirty="0"/>
          </a:p>
        </p:txBody>
      </p:sp>
      <p:sp>
        <p:nvSpPr>
          <p:cNvPr id="3" name="Content Placeholder 2"/>
          <p:cNvSpPr>
            <a:spLocks noGrp="1"/>
          </p:cNvSpPr>
          <p:nvPr>
            <p:ph idx="1"/>
          </p:nvPr>
        </p:nvSpPr>
        <p:spPr/>
        <p:txBody>
          <a:bodyPr/>
          <a:lstStyle/>
          <a:p>
            <a:r>
              <a:rPr lang="en-US" dirty="0"/>
              <a:t>Your company has 1 type C network because that all you can afford right now. This allows you 254 IPv4 addresses but you have 1000 computers you would like to connect to the internet. </a:t>
            </a:r>
          </a:p>
          <a:p>
            <a:pPr marL="0" indent="0">
              <a:buNone/>
            </a:pPr>
            <a:endParaRPr lang="en-US" dirty="0"/>
          </a:p>
          <a:p>
            <a:r>
              <a:rPr lang="en-US" dirty="0" smtClean="0"/>
              <a:t>Internally number your 1000 devices (computers, fax, etc.) 1 to 1000</a:t>
            </a:r>
          </a:p>
          <a:p>
            <a:endParaRPr lang="en-US" dirty="0" smtClean="0"/>
          </a:p>
          <a:p>
            <a:r>
              <a:rPr lang="en-US" dirty="0" smtClean="0"/>
              <a:t>Every time one needs to connect the internet, dynamically assign one of your IPv4 addresses to that device for the duration of that devices connections to the internet.  </a:t>
            </a:r>
            <a:endParaRPr lang="en-US" dirty="0"/>
          </a:p>
        </p:txBody>
      </p:sp>
    </p:spTree>
    <p:extLst>
      <p:ext uri="{BB962C8B-B14F-4D97-AF65-F5344CB8AC3E}">
        <p14:creationId xmlns:p14="http://schemas.microsoft.com/office/powerpoint/2010/main" val="25699505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Dynamic IP example</a:t>
            </a:r>
            <a:endParaRPr lang="en-US" dirty="0"/>
          </a:p>
        </p:txBody>
      </p:sp>
      <p:sp>
        <p:nvSpPr>
          <p:cNvPr id="3" name="Content Placeholder 2"/>
          <p:cNvSpPr>
            <a:spLocks noGrp="1"/>
          </p:cNvSpPr>
          <p:nvPr>
            <p:ph idx="1"/>
          </p:nvPr>
        </p:nvSpPr>
        <p:spPr/>
        <p:txBody>
          <a:bodyPr/>
          <a:lstStyle/>
          <a:p>
            <a:r>
              <a:rPr lang="en-US" dirty="0" smtClean="0"/>
              <a:t>Internal Device 341 wants to connect to </a:t>
            </a:r>
            <a:r>
              <a:rPr lang="en-US" dirty="0" err="1" smtClean="0"/>
              <a:t>facebook</a:t>
            </a:r>
            <a:endParaRPr lang="en-US" dirty="0" smtClean="0"/>
          </a:p>
          <a:p>
            <a:r>
              <a:rPr lang="en-US" dirty="0" smtClean="0"/>
              <a:t>Internal Device 622 wants to connect to </a:t>
            </a:r>
            <a:r>
              <a:rPr lang="en-US" dirty="0" err="1" smtClean="0"/>
              <a:t>linkedin</a:t>
            </a:r>
            <a:endParaRPr lang="en-US" dirty="0" smtClean="0"/>
          </a:p>
          <a:p>
            <a:endParaRPr lang="en-US" dirty="0"/>
          </a:p>
          <a:p>
            <a:r>
              <a:rPr lang="en-US" dirty="0" smtClean="0"/>
              <a:t>You have a type C network </a:t>
            </a:r>
            <a:r>
              <a:rPr lang="en-US" dirty="0" smtClean="0">
                <a:solidFill>
                  <a:srgbClr val="FF0000"/>
                </a:solidFill>
              </a:rPr>
              <a:t>192.181.16.XXX</a:t>
            </a:r>
            <a:endParaRPr lang="en-US" dirty="0">
              <a:solidFill>
                <a:srgbClr val="FF0000"/>
              </a:solidFill>
            </a:endParaRPr>
          </a:p>
          <a:p>
            <a:r>
              <a:rPr lang="en-US" dirty="0" smtClean="0"/>
              <a:t>You control addresses </a:t>
            </a:r>
            <a:r>
              <a:rPr lang="en-US" dirty="0" smtClean="0">
                <a:solidFill>
                  <a:srgbClr val="FF0000"/>
                </a:solidFill>
              </a:rPr>
              <a:t>192.181.16.1</a:t>
            </a:r>
            <a:r>
              <a:rPr lang="en-US" dirty="0" smtClean="0"/>
              <a:t> to </a:t>
            </a:r>
            <a:r>
              <a:rPr lang="en-US" dirty="0" smtClean="0">
                <a:solidFill>
                  <a:srgbClr val="FF0000"/>
                </a:solidFill>
              </a:rPr>
              <a:t>192.181.16.254</a:t>
            </a:r>
          </a:p>
          <a:p>
            <a:endParaRPr lang="en-US" dirty="0"/>
          </a:p>
          <a:p>
            <a:r>
              <a:rPr lang="en-US" dirty="0" smtClean="0"/>
              <a:t>  </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246138241"/>
              </p:ext>
            </p:extLst>
          </p:nvPr>
        </p:nvGraphicFramePr>
        <p:xfrm>
          <a:off x="2209800" y="4419600"/>
          <a:ext cx="4038600" cy="1107440"/>
        </p:xfrm>
        <a:graphic>
          <a:graphicData uri="http://schemas.openxmlformats.org/drawingml/2006/table">
            <a:tbl>
              <a:tblPr firstRow="1" bandRow="1">
                <a:tableStyleId>{5C22544A-7EE6-4342-B048-85BDC9FD1C3A}</a:tableStyleId>
              </a:tblPr>
              <a:tblGrid>
                <a:gridCol w="2019300">
                  <a:extLst>
                    <a:ext uri="{9D8B030D-6E8A-4147-A177-3AD203B41FA5}">
                      <a16:colId xmlns:a16="http://schemas.microsoft.com/office/drawing/2014/main" val="20000"/>
                    </a:ext>
                  </a:extLst>
                </a:gridCol>
                <a:gridCol w="2019300">
                  <a:extLst>
                    <a:ext uri="{9D8B030D-6E8A-4147-A177-3AD203B41FA5}">
                      <a16:colId xmlns:a16="http://schemas.microsoft.com/office/drawing/2014/main" val="20001"/>
                    </a:ext>
                  </a:extLst>
                </a:gridCol>
              </a:tblGrid>
              <a:tr h="0">
                <a:tc>
                  <a:txBody>
                    <a:bodyPr/>
                    <a:lstStyle/>
                    <a:p>
                      <a:r>
                        <a:rPr lang="en-US" dirty="0" smtClean="0"/>
                        <a:t>Internal</a:t>
                      </a:r>
                      <a:r>
                        <a:rPr lang="en-US" baseline="0" dirty="0" smtClean="0"/>
                        <a:t> Device</a:t>
                      </a:r>
                      <a:endParaRPr lang="en-US" dirty="0"/>
                    </a:p>
                  </a:txBody>
                  <a:tcPr/>
                </a:tc>
                <a:tc>
                  <a:txBody>
                    <a:bodyPr/>
                    <a:lstStyle/>
                    <a:p>
                      <a:r>
                        <a:rPr lang="en-US" dirty="0" smtClean="0"/>
                        <a:t>IP address</a:t>
                      </a:r>
                      <a:endParaRPr lang="en-US" dirty="0"/>
                    </a:p>
                  </a:txBody>
                  <a:tcPr/>
                </a:tc>
                <a:extLst>
                  <a:ext uri="{0D108BD9-81ED-4DB2-BD59-A6C34878D82A}">
                    <a16:rowId xmlns:a16="http://schemas.microsoft.com/office/drawing/2014/main" val="10000"/>
                  </a:ext>
                </a:extLst>
              </a:tr>
              <a:tr h="370840">
                <a:tc>
                  <a:txBody>
                    <a:bodyPr/>
                    <a:lstStyle/>
                    <a:p>
                      <a:r>
                        <a:rPr lang="en-US" dirty="0" smtClean="0"/>
                        <a:t>341</a:t>
                      </a:r>
                      <a:endParaRPr lang="en-US" dirty="0"/>
                    </a:p>
                  </a:txBody>
                  <a:tcPr/>
                </a:tc>
                <a:tc>
                  <a:txBody>
                    <a:bodyPr/>
                    <a:lstStyle/>
                    <a:p>
                      <a:r>
                        <a:rPr lang="en-US" dirty="0" smtClean="0"/>
                        <a:t>192.181.16.1</a:t>
                      </a:r>
                      <a:endParaRPr lang="en-US" dirty="0"/>
                    </a:p>
                  </a:txBody>
                  <a:tcPr/>
                </a:tc>
                <a:extLst>
                  <a:ext uri="{0D108BD9-81ED-4DB2-BD59-A6C34878D82A}">
                    <a16:rowId xmlns:a16="http://schemas.microsoft.com/office/drawing/2014/main" val="10001"/>
                  </a:ext>
                </a:extLst>
              </a:tr>
              <a:tr h="370840">
                <a:tc>
                  <a:txBody>
                    <a:bodyPr/>
                    <a:lstStyle/>
                    <a:p>
                      <a:r>
                        <a:rPr lang="en-US" dirty="0" smtClean="0"/>
                        <a:t>622</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192.181.16.2</a:t>
                      </a: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6122864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Dynamic IP overloading</a:t>
            </a:r>
            <a:endParaRPr lang="en-US" dirty="0"/>
          </a:p>
        </p:txBody>
      </p:sp>
      <p:sp>
        <p:nvSpPr>
          <p:cNvPr id="3" name="Content Placeholder 2"/>
          <p:cNvSpPr>
            <a:spLocks noGrp="1"/>
          </p:cNvSpPr>
          <p:nvPr>
            <p:ph idx="1"/>
          </p:nvPr>
        </p:nvSpPr>
        <p:spPr/>
        <p:txBody>
          <a:bodyPr/>
          <a:lstStyle/>
          <a:p>
            <a:r>
              <a:rPr lang="en-US" dirty="0" smtClean="0"/>
              <a:t>Internal Device 123 wants to connect to </a:t>
            </a:r>
            <a:r>
              <a:rPr lang="en-US" dirty="0" err="1" smtClean="0"/>
              <a:t>facebook</a:t>
            </a:r>
            <a:endParaRPr lang="en-US" dirty="0" smtClean="0"/>
          </a:p>
          <a:p>
            <a:r>
              <a:rPr lang="en-US" dirty="0" smtClean="0"/>
              <a:t>Internal Device 456 wants to connect to </a:t>
            </a:r>
            <a:r>
              <a:rPr lang="en-US" dirty="0" err="1" smtClean="0"/>
              <a:t>linkedin</a:t>
            </a:r>
            <a:endParaRPr lang="en-US" dirty="0" smtClean="0"/>
          </a:p>
          <a:p>
            <a:endParaRPr lang="en-US" dirty="0"/>
          </a:p>
          <a:p>
            <a:r>
              <a:rPr lang="en-US" dirty="0" smtClean="0"/>
              <a:t>You used up all 254 IP addresses</a:t>
            </a:r>
            <a:endParaRPr lang="en-US" dirty="0">
              <a:solidFill>
                <a:srgbClr val="FF0000"/>
              </a:solidFill>
            </a:endParaRPr>
          </a:p>
          <a:p>
            <a:r>
              <a:rPr lang="en-US" dirty="0" smtClean="0"/>
              <a:t>Overload address  </a:t>
            </a:r>
            <a:r>
              <a:rPr lang="en-US" dirty="0" smtClean="0">
                <a:solidFill>
                  <a:srgbClr val="FF0000"/>
                </a:solidFill>
              </a:rPr>
              <a:t>192.181.16.254</a:t>
            </a:r>
          </a:p>
          <a:p>
            <a:endParaRPr lang="en-US" dirty="0"/>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715744796"/>
              </p:ext>
            </p:extLst>
          </p:nvPr>
        </p:nvGraphicFramePr>
        <p:xfrm>
          <a:off x="1447800" y="4419600"/>
          <a:ext cx="5715000" cy="1107440"/>
        </p:xfrm>
        <a:graphic>
          <a:graphicData uri="http://schemas.openxmlformats.org/drawingml/2006/table">
            <a:tbl>
              <a:tblPr firstRow="1" bandRow="1">
                <a:tableStyleId>{5C22544A-7EE6-4342-B048-85BDC9FD1C3A}</a:tableStyleId>
              </a:tblPr>
              <a:tblGrid>
                <a:gridCol w="19050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1905000">
                  <a:extLst>
                    <a:ext uri="{9D8B030D-6E8A-4147-A177-3AD203B41FA5}">
                      <a16:colId xmlns:a16="http://schemas.microsoft.com/office/drawing/2014/main" val="20002"/>
                    </a:ext>
                  </a:extLst>
                </a:gridCol>
              </a:tblGrid>
              <a:tr h="0">
                <a:tc>
                  <a:txBody>
                    <a:bodyPr/>
                    <a:lstStyle/>
                    <a:p>
                      <a:r>
                        <a:rPr lang="en-US" dirty="0" smtClean="0"/>
                        <a:t>Internal</a:t>
                      </a:r>
                      <a:r>
                        <a:rPr lang="en-US" baseline="0" dirty="0" smtClean="0"/>
                        <a:t> Device</a:t>
                      </a:r>
                      <a:endParaRPr lang="en-US" dirty="0"/>
                    </a:p>
                  </a:txBody>
                  <a:tcPr/>
                </a:tc>
                <a:tc>
                  <a:txBody>
                    <a:bodyPr/>
                    <a:lstStyle/>
                    <a:p>
                      <a:r>
                        <a:rPr lang="en-US" dirty="0" smtClean="0"/>
                        <a:t>IP address</a:t>
                      </a:r>
                      <a:endParaRPr lang="en-US" dirty="0"/>
                    </a:p>
                  </a:txBody>
                  <a:tcPr/>
                </a:tc>
                <a:tc>
                  <a:txBody>
                    <a:bodyPr/>
                    <a:lstStyle/>
                    <a:p>
                      <a:r>
                        <a:rPr lang="en-US" dirty="0" smtClean="0"/>
                        <a:t>Connected</a:t>
                      </a:r>
                      <a:r>
                        <a:rPr lang="en-US" baseline="0" dirty="0" smtClean="0"/>
                        <a:t> IP</a:t>
                      </a:r>
                      <a:endParaRPr lang="en-US" dirty="0"/>
                    </a:p>
                  </a:txBody>
                  <a:tcPr/>
                </a:tc>
                <a:extLst>
                  <a:ext uri="{0D108BD9-81ED-4DB2-BD59-A6C34878D82A}">
                    <a16:rowId xmlns:a16="http://schemas.microsoft.com/office/drawing/2014/main" val="10000"/>
                  </a:ext>
                </a:extLst>
              </a:tr>
              <a:tr h="370840">
                <a:tc>
                  <a:txBody>
                    <a:bodyPr/>
                    <a:lstStyle/>
                    <a:p>
                      <a:r>
                        <a:rPr lang="en-US" dirty="0" smtClean="0"/>
                        <a:t>123</a:t>
                      </a:r>
                      <a:endParaRPr lang="en-US" dirty="0"/>
                    </a:p>
                  </a:txBody>
                  <a:tcPr/>
                </a:tc>
                <a:tc>
                  <a:txBody>
                    <a:bodyPr/>
                    <a:lstStyle/>
                    <a:p>
                      <a:r>
                        <a:rPr lang="en-US" dirty="0" smtClean="0"/>
                        <a:t>192.181.16.254</a:t>
                      </a:r>
                      <a:endParaRPr lang="en-US" dirty="0"/>
                    </a:p>
                  </a:txBody>
                  <a:tcPr/>
                </a:tc>
                <a:tc>
                  <a:txBody>
                    <a:bodyPr/>
                    <a:lstStyle/>
                    <a:p>
                      <a:r>
                        <a:rPr lang="en-US" dirty="0" err="1" smtClean="0"/>
                        <a:t>facebook</a:t>
                      </a:r>
                      <a:endParaRPr lang="en-US" dirty="0"/>
                    </a:p>
                  </a:txBody>
                  <a:tcPr/>
                </a:tc>
                <a:extLst>
                  <a:ext uri="{0D108BD9-81ED-4DB2-BD59-A6C34878D82A}">
                    <a16:rowId xmlns:a16="http://schemas.microsoft.com/office/drawing/2014/main" val="10001"/>
                  </a:ext>
                </a:extLst>
              </a:tr>
              <a:tr h="370840">
                <a:tc>
                  <a:txBody>
                    <a:bodyPr/>
                    <a:lstStyle/>
                    <a:p>
                      <a:r>
                        <a:rPr lang="en-US" dirty="0" smtClean="0"/>
                        <a:t>456</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192.181.16.254</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linkedin</a:t>
                      </a:r>
                      <a:endParaRPr lang="en-US" dirty="0" smtClean="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1346429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IPv6 (128 bits – 16 bytes)</a:t>
            </a:r>
            <a:endParaRPr lang="en-US" dirty="0"/>
          </a:p>
        </p:txBody>
      </p:sp>
      <p:sp>
        <p:nvSpPr>
          <p:cNvPr id="3" name="Content Placeholder 2"/>
          <p:cNvSpPr>
            <a:spLocks noGrp="1"/>
          </p:cNvSpPr>
          <p:nvPr>
            <p:ph idx="1"/>
          </p:nvPr>
        </p:nvSpPr>
        <p:spPr/>
        <p:txBody>
          <a:bodyPr>
            <a:normAutofit fontScale="40000" lnSpcReduction="20000"/>
          </a:bodyPr>
          <a:lstStyle/>
          <a:p>
            <a:pPr marL="0" indent="0">
              <a:buNone/>
            </a:pPr>
            <a:r>
              <a:rPr lang="en-US" dirty="0"/>
              <a:t> New header format designed to keep header overhead to a minimum - achieved by moving both non-essential fields and optional fields to extension headers that are placed after the IPv6 header. The streamlined IPv6 header is more efficiently processed at intermediate routers.</a:t>
            </a:r>
          </a:p>
          <a:p>
            <a:pPr marL="0" indent="0">
              <a:buNone/>
            </a:pPr>
            <a:endParaRPr lang="en-US" dirty="0"/>
          </a:p>
          <a:p>
            <a:pPr marL="0" indent="0">
              <a:buNone/>
            </a:pPr>
            <a:r>
              <a:rPr lang="en-US" dirty="0"/>
              <a:t> </a:t>
            </a:r>
          </a:p>
          <a:p>
            <a:pPr marL="0" indent="0">
              <a:buNone/>
            </a:pPr>
            <a:r>
              <a:rPr lang="en-US" dirty="0"/>
              <a:t>   Large address space - IPv6 has 128-bit (16-byte) source and destination IP addresses. The large address space of IPv6 has been designed to allow for multiple levels of </a:t>
            </a:r>
            <a:r>
              <a:rPr lang="en-US" dirty="0" err="1"/>
              <a:t>subnetting</a:t>
            </a:r>
            <a:r>
              <a:rPr lang="en-US" dirty="0"/>
              <a:t> and address allocation from the Internet backbone to the individual subnets within an organization. Obviates the need for address-conservation techniques such as the deployment of NATs.</a:t>
            </a:r>
          </a:p>
          <a:p>
            <a:pPr marL="0" indent="0">
              <a:buNone/>
            </a:pPr>
            <a:endParaRPr lang="en-US" dirty="0"/>
          </a:p>
          <a:p>
            <a:pPr marL="0" indent="0">
              <a:buNone/>
            </a:pPr>
            <a:r>
              <a:rPr lang="en-US" dirty="0"/>
              <a:t> </a:t>
            </a:r>
          </a:p>
          <a:p>
            <a:pPr marL="0" indent="0">
              <a:buNone/>
            </a:pPr>
            <a:r>
              <a:rPr lang="en-US" dirty="0"/>
              <a:t>   Efficient and hierarchical addressing and routing infrastructure- based on the common occurrence of multiple levels of Internet service providers.</a:t>
            </a:r>
          </a:p>
          <a:p>
            <a:pPr marL="0" indent="0">
              <a:buNone/>
            </a:pPr>
            <a:endParaRPr lang="en-US" dirty="0"/>
          </a:p>
          <a:p>
            <a:pPr marL="0" indent="0">
              <a:buNone/>
            </a:pPr>
            <a:r>
              <a:rPr lang="en-US" dirty="0"/>
              <a:t> </a:t>
            </a:r>
          </a:p>
          <a:p>
            <a:pPr marL="0" indent="0">
              <a:buNone/>
            </a:pPr>
            <a:r>
              <a:rPr lang="en-US" dirty="0"/>
              <a:t>   Stateless and </a:t>
            </a:r>
            <a:r>
              <a:rPr lang="en-US" dirty="0" err="1"/>
              <a:t>stateful</a:t>
            </a:r>
            <a:r>
              <a:rPr lang="en-US" dirty="0"/>
              <a:t> address configuration both in the absence or presence of a DHCP server. Hosts on a link automatically configure themselves with link-local addresses and communicate without manual configuration. </a:t>
            </a:r>
          </a:p>
          <a:p>
            <a:pPr marL="0" indent="0">
              <a:buNone/>
            </a:pPr>
            <a:endParaRPr lang="en-US" dirty="0"/>
          </a:p>
          <a:p>
            <a:pPr marL="0" indent="0">
              <a:buNone/>
            </a:pPr>
            <a:r>
              <a:rPr lang="en-US" dirty="0"/>
              <a:t> </a:t>
            </a:r>
          </a:p>
          <a:p>
            <a:pPr marL="0" indent="0">
              <a:buNone/>
            </a:pPr>
            <a:r>
              <a:rPr lang="en-US" dirty="0"/>
              <a:t>   Built-in security: Compliance with </a:t>
            </a:r>
            <a:r>
              <a:rPr lang="en-US" dirty="0" err="1"/>
              <a:t>IPSec</a:t>
            </a:r>
            <a:r>
              <a:rPr lang="en-US" dirty="0"/>
              <a:t> [10] is mandatory in IPv6, and </a:t>
            </a:r>
            <a:r>
              <a:rPr lang="en-US" dirty="0" err="1"/>
              <a:t>IPSec</a:t>
            </a:r>
            <a:r>
              <a:rPr lang="en-US" dirty="0"/>
              <a:t> is actually a part of the IPv6 protocol. IPv6 provides header extensions that ease the implementation of encryption, authentication, and Virtual Private Networks (VPNs). </a:t>
            </a:r>
            <a:r>
              <a:rPr lang="en-US" dirty="0" err="1"/>
              <a:t>IPSec</a:t>
            </a:r>
            <a:r>
              <a:rPr lang="en-US" dirty="0"/>
              <a:t> functionality is basically identical in IPv6 and IPv4, but one benefit of IPv6 is that </a:t>
            </a:r>
            <a:r>
              <a:rPr lang="en-US" dirty="0" err="1"/>
              <a:t>IPSec</a:t>
            </a:r>
            <a:r>
              <a:rPr lang="en-US" dirty="0"/>
              <a:t> can be utilized along the entire route, from source to destination. </a:t>
            </a:r>
          </a:p>
          <a:p>
            <a:pPr marL="0" indent="0">
              <a:buNone/>
            </a:pPr>
            <a:endParaRPr lang="en-US" dirty="0"/>
          </a:p>
          <a:p>
            <a:pPr marL="0" indent="0">
              <a:buNone/>
            </a:pPr>
            <a:r>
              <a:rPr lang="en-US" dirty="0"/>
              <a:t> </a:t>
            </a:r>
          </a:p>
          <a:p>
            <a:pPr marL="0" indent="0">
              <a:buNone/>
            </a:pPr>
            <a:r>
              <a:rPr lang="en-US" dirty="0"/>
              <a:t>   Better support for prioritized delivery thanks to the Flow Label field in the IPv6 header</a:t>
            </a:r>
          </a:p>
          <a:p>
            <a:pPr marL="0" indent="0">
              <a:buNone/>
            </a:pPr>
            <a:endParaRPr lang="en-US" dirty="0"/>
          </a:p>
          <a:p>
            <a:pPr marL="0" indent="0">
              <a:buNone/>
            </a:pPr>
            <a:r>
              <a:rPr lang="en-US" dirty="0"/>
              <a:t> </a:t>
            </a:r>
          </a:p>
          <a:p>
            <a:pPr marL="0" indent="0">
              <a:buNone/>
            </a:pPr>
            <a:r>
              <a:rPr lang="en-US" dirty="0"/>
              <a:t>   New protocol for neighboring node interaction- The Neighbor Discovery protocol for IPv6 replaces the broadcast-based Address Resolution Protocol (ARP), ICMPv4 Router Discovery, and ICMPv4 Redirect messages with efficient multicast and unicast Neighbor Discovery messages. </a:t>
            </a:r>
          </a:p>
          <a:p>
            <a:pPr marL="0" indent="0">
              <a:buNone/>
            </a:pPr>
            <a:endParaRPr lang="en-US" dirty="0"/>
          </a:p>
          <a:p>
            <a:pPr marL="0" indent="0">
              <a:buNone/>
            </a:pPr>
            <a:r>
              <a:rPr lang="en-US" dirty="0"/>
              <a:t> </a:t>
            </a:r>
          </a:p>
          <a:p>
            <a:pPr marL="0" indent="0">
              <a:buNone/>
            </a:pPr>
            <a:r>
              <a:rPr lang="en-US" dirty="0"/>
              <a:t>   Extensibility- IPv6 can easily be extended for new features by adding extension headers after the IPv6 header.</a:t>
            </a:r>
          </a:p>
          <a:p>
            <a:pPr marL="0" indent="0">
              <a:buNone/>
            </a:pPr>
            <a:r>
              <a:rPr lang="en-US" dirty="0"/>
              <a:t> </a:t>
            </a:r>
          </a:p>
        </p:txBody>
      </p:sp>
    </p:spTree>
    <p:extLst>
      <p:ext uri="{BB962C8B-B14F-4D97-AF65-F5344CB8AC3E}">
        <p14:creationId xmlns:p14="http://schemas.microsoft.com/office/powerpoint/2010/main" val="1918207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Protocol</a:t>
            </a:r>
            <a:endParaRPr lang="en-US" dirty="0"/>
          </a:p>
        </p:txBody>
      </p:sp>
      <p:sp>
        <p:nvSpPr>
          <p:cNvPr id="3" name="Content Placeholder 2"/>
          <p:cNvSpPr>
            <a:spLocks noGrp="1"/>
          </p:cNvSpPr>
          <p:nvPr>
            <p:ph idx="1"/>
          </p:nvPr>
        </p:nvSpPr>
        <p:spPr/>
        <p:txBody>
          <a:bodyPr/>
          <a:lstStyle/>
          <a:p>
            <a:r>
              <a:rPr lang="en-US" dirty="0"/>
              <a:t>T</a:t>
            </a:r>
            <a:r>
              <a:rPr lang="en-US" dirty="0" smtClean="0"/>
              <a:t>he </a:t>
            </a:r>
            <a:r>
              <a:rPr lang="en-US" dirty="0"/>
              <a:t>official procedure or system of rules governing affairs of state or diplomatic occasions</a:t>
            </a:r>
            <a:r>
              <a:rPr lang="en-US" dirty="0" smtClean="0"/>
              <a:t>.</a:t>
            </a:r>
          </a:p>
          <a:p>
            <a:endParaRPr lang="en-US" dirty="0"/>
          </a:p>
          <a:p>
            <a:r>
              <a:rPr lang="en-US" dirty="0"/>
              <a:t>T</a:t>
            </a:r>
            <a:r>
              <a:rPr lang="en-US" dirty="0" smtClean="0"/>
              <a:t>he </a:t>
            </a:r>
            <a:r>
              <a:rPr lang="en-US" dirty="0"/>
              <a:t>original draft of a diplomatic document, especially of the terms of a treaty agreed to in conference and signed by the parties</a:t>
            </a:r>
            <a:r>
              <a:rPr lang="en-US" dirty="0" smtClean="0"/>
              <a:t>.</a:t>
            </a:r>
          </a:p>
          <a:p>
            <a:endParaRPr lang="en-US" dirty="0"/>
          </a:p>
          <a:p>
            <a:r>
              <a:rPr lang="en-US" dirty="0"/>
              <a:t>Sometimes referred to as an access method, a </a:t>
            </a:r>
            <a:r>
              <a:rPr lang="en-US" b="1" dirty="0"/>
              <a:t>protocol</a:t>
            </a:r>
            <a:r>
              <a:rPr lang="en-US" dirty="0"/>
              <a:t> is a standard used to define a method of exchanging data over a computer network such as local area network, Internet, Intranet, etc. </a:t>
            </a:r>
            <a:endParaRPr lang="en-US" dirty="0" smtClean="0"/>
          </a:p>
          <a:p>
            <a:endParaRPr lang="en-US" dirty="0"/>
          </a:p>
        </p:txBody>
      </p:sp>
    </p:spTree>
    <p:extLst>
      <p:ext uri="{BB962C8B-B14F-4D97-AF65-F5344CB8AC3E}">
        <p14:creationId xmlns:p14="http://schemas.microsoft.com/office/powerpoint/2010/main" val="14684341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 (Internet Protocol)</a:t>
            </a:r>
            <a:endParaRPr lang="en-US" dirty="0"/>
          </a:p>
        </p:txBody>
      </p:sp>
      <p:sp>
        <p:nvSpPr>
          <p:cNvPr id="3" name="Content Placeholder 2"/>
          <p:cNvSpPr>
            <a:spLocks noGrp="1"/>
          </p:cNvSpPr>
          <p:nvPr>
            <p:ph idx="1"/>
          </p:nvPr>
        </p:nvSpPr>
        <p:spPr/>
        <p:txBody>
          <a:bodyPr/>
          <a:lstStyle/>
          <a:p>
            <a:r>
              <a:rPr lang="en-US" dirty="0"/>
              <a:t>The Internet Protocol is responsible for addressing hosts and for routing datagrams (packets) from a source host to a destination host across one or more IP networks.</a:t>
            </a:r>
          </a:p>
        </p:txBody>
      </p:sp>
    </p:spTree>
    <p:extLst>
      <p:ext uri="{BB962C8B-B14F-4D97-AF65-F5344CB8AC3E}">
        <p14:creationId xmlns:p14="http://schemas.microsoft.com/office/powerpoint/2010/main" val="2753207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IPv4 address</a:t>
            </a:r>
            <a:endParaRPr lang="en-US" dirty="0"/>
          </a:p>
        </p:txBody>
      </p:sp>
      <p:sp>
        <p:nvSpPr>
          <p:cNvPr id="3" name="Content Placeholder 2"/>
          <p:cNvSpPr>
            <a:spLocks noGrp="1"/>
          </p:cNvSpPr>
          <p:nvPr>
            <p:ph idx="1"/>
          </p:nvPr>
        </p:nvSpPr>
        <p:spPr/>
        <p:txBody>
          <a:bodyPr>
            <a:normAutofit lnSpcReduction="10000"/>
          </a:bodyPr>
          <a:lstStyle/>
          <a:p>
            <a:r>
              <a:rPr lang="en-US" dirty="0"/>
              <a:t>The format of an </a:t>
            </a:r>
            <a:r>
              <a:rPr lang="en-US" dirty="0" smtClean="0"/>
              <a:t>IPv4 </a:t>
            </a:r>
            <a:r>
              <a:rPr lang="en-US" dirty="0"/>
              <a:t>address is a 32-bit numeric address written as four </a:t>
            </a:r>
            <a:r>
              <a:rPr lang="en-US" dirty="0" smtClean="0"/>
              <a:t>8-bit numbers in they decimal form separated by periods. </a:t>
            </a:r>
          </a:p>
          <a:p>
            <a:endParaRPr lang="en-US" dirty="0" smtClean="0"/>
          </a:p>
          <a:p>
            <a:r>
              <a:rPr lang="en-US" dirty="0" smtClean="0"/>
              <a:t>Each of the 4 numbers </a:t>
            </a:r>
            <a:r>
              <a:rPr lang="en-US" dirty="0"/>
              <a:t>can be </a:t>
            </a:r>
            <a:r>
              <a:rPr lang="en-US" dirty="0" smtClean="0"/>
              <a:t>between 0 </a:t>
            </a:r>
            <a:r>
              <a:rPr lang="en-US" dirty="0"/>
              <a:t>to 255. </a:t>
            </a:r>
            <a:endParaRPr lang="en-US" dirty="0" smtClean="0"/>
          </a:p>
          <a:p>
            <a:endParaRPr lang="en-US" dirty="0" smtClean="0"/>
          </a:p>
          <a:p>
            <a:r>
              <a:rPr lang="en-US" dirty="0" smtClean="0"/>
              <a:t>For </a:t>
            </a:r>
            <a:r>
              <a:rPr lang="en-US" dirty="0"/>
              <a:t>example, </a:t>
            </a:r>
            <a:r>
              <a:rPr lang="en-US" dirty="0">
                <a:solidFill>
                  <a:srgbClr val="FF0000"/>
                </a:solidFill>
              </a:rPr>
              <a:t>1.160.10.240</a:t>
            </a:r>
            <a:r>
              <a:rPr lang="en-US" dirty="0"/>
              <a:t> could be an </a:t>
            </a:r>
            <a:r>
              <a:rPr lang="en-US" dirty="0" smtClean="0"/>
              <a:t>IPv4 </a:t>
            </a:r>
            <a:r>
              <a:rPr lang="en-US" dirty="0"/>
              <a:t>address</a:t>
            </a:r>
            <a:r>
              <a:rPr lang="en-US" dirty="0" smtClean="0"/>
              <a:t>.</a:t>
            </a:r>
          </a:p>
          <a:p>
            <a:endParaRPr lang="en-US" dirty="0"/>
          </a:p>
          <a:p>
            <a:r>
              <a:rPr lang="en-US" dirty="0" smtClean="0"/>
              <a:t>In a 32 bit representation, it would be</a:t>
            </a:r>
          </a:p>
          <a:p>
            <a:pPr marL="0" indent="0">
              <a:buNone/>
            </a:pPr>
            <a:r>
              <a:rPr lang="en-US" dirty="0" smtClean="0">
                <a:solidFill>
                  <a:srgbClr val="FF0000"/>
                </a:solidFill>
              </a:rPr>
              <a:t>        00000001  10100000   00001010   11110000 </a:t>
            </a:r>
          </a:p>
          <a:p>
            <a:pPr marL="0" indent="0">
              <a:buNone/>
            </a:pPr>
            <a:endParaRPr lang="en-US" dirty="0">
              <a:solidFill>
                <a:srgbClr val="FF0000"/>
              </a:solidFill>
            </a:endParaRPr>
          </a:p>
          <a:p>
            <a:pPr marL="0" indent="0">
              <a:buNone/>
            </a:pPr>
            <a:r>
              <a:rPr lang="en-US" sz="1800" dirty="0" smtClean="0">
                <a:solidFill>
                  <a:srgbClr val="7030A0"/>
                </a:solidFill>
              </a:rPr>
              <a:t>Note: there are 4 Gig of IP addresses and they are going to run out soon.</a:t>
            </a:r>
            <a:endParaRPr lang="en-US" sz="1800" dirty="0">
              <a:solidFill>
                <a:srgbClr val="7030A0"/>
              </a:solidFill>
            </a:endParaRPr>
          </a:p>
        </p:txBody>
      </p:sp>
    </p:spTree>
    <p:extLst>
      <p:ext uri="{BB962C8B-B14F-4D97-AF65-F5344CB8AC3E}">
        <p14:creationId xmlns:p14="http://schemas.microsoft.com/office/powerpoint/2010/main" val="32480776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Letter messages send in binary</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92500"/>
              </a:bodyPr>
              <a:lstStyle/>
              <a:p>
                <a:r>
                  <a:rPr lang="en-US" dirty="0" smtClean="0"/>
                  <a:t>Suppose you were sending a message made up only of the letters A,B, and C. </a:t>
                </a:r>
              </a:p>
              <a:p>
                <a:r>
                  <a:rPr lang="en-US" dirty="0" smtClean="0"/>
                  <a:t>We are sending the message in binary. (0’s and 1’s)</a:t>
                </a:r>
              </a:p>
              <a:p>
                <a:endParaRPr lang="en-US" dirty="0"/>
              </a:p>
              <a:p>
                <a:r>
                  <a:rPr lang="en-US" dirty="0" smtClean="0"/>
                  <a:t>How would you send the message ABABACCA?</a:t>
                </a:r>
              </a:p>
              <a:p>
                <a:endParaRPr lang="en-US" dirty="0"/>
              </a:p>
              <a:p>
                <a:r>
                  <a:rPr lang="en-US" dirty="0" smtClean="0">
                    <a:solidFill>
                      <a:srgbClr val="0070C0"/>
                    </a:solidFill>
                  </a:rPr>
                  <a:t>You can assign letters a binary number using </a:t>
                </a:r>
                <a14:m>
                  <m:oMath xmlns:m="http://schemas.openxmlformats.org/officeDocument/2006/math">
                    <m:d>
                      <m:dPr>
                        <m:begChr m:val="⌈"/>
                        <m:endChr m:val="⌉"/>
                        <m:ctrlPr>
                          <a:rPr lang="en-US" i="1" smtClean="0">
                            <a:solidFill>
                              <a:srgbClr val="0070C0"/>
                            </a:solidFill>
                            <a:latin typeface="Cambria Math" panose="02040503050406030204" pitchFamily="18" charset="0"/>
                          </a:rPr>
                        </m:ctrlPr>
                      </m:dPr>
                      <m:e>
                        <m:sSub>
                          <m:sSubPr>
                            <m:ctrlPr>
                              <a:rPr lang="en-US" i="1" smtClean="0">
                                <a:solidFill>
                                  <a:srgbClr val="0070C0"/>
                                </a:solidFill>
                                <a:latin typeface="Cambria Math" panose="02040503050406030204" pitchFamily="18" charset="0"/>
                              </a:rPr>
                            </m:ctrlPr>
                          </m:sSubPr>
                          <m:e>
                            <m:r>
                              <a:rPr lang="en-US" b="0" i="1" smtClean="0">
                                <a:solidFill>
                                  <a:srgbClr val="0070C0"/>
                                </a:solidFill>
                                <a:latin typeface="Cambria Math" panose="02040503050406030204" pitchFamily="18" charset="0"/>
                              </a:rPr>
                              <m:t>𝑙𝑜𝑔</m:t>
                            </m:r>
                          </m:e>
                          <m:sub>
                            <m:r>
                              <a:rPr lang="en-US" b="0" i="1" smtClean="0">
                                <a:solidFill>
                                  <a:srgbClr val="0070C0"/>
                                </a:solidFill>
                                <a:latin typeface="Cambria Math" panose="02040503050406030204" pitchFamily="18" charset="0"/>
                              </a:rPr>
                              <m:t>2</m:t>
                            </m:r>
                          </m:sub>
                        </m:sSub>
                        <m:r>
                          <a:rPr lang="en-US" b="0" i="1" smtClean="0">
                            <a:solidFill>
                              <a:srgbClr val="0070C0"/>
                            </a:solidFill>
                            <a:latin typeface="Cambria Math" panose="02040503050406030204" pitchFamily="18" charset="0"/>
                          </a:rPr>
                          <m:t>3</m:t>
                        </m:r>
                      </m:e>
                    </m:d>
                    <m:r>
                      <a:rPr lang="en-US" b="0" i="0" smtClean="0">
                        <a:solidFill>
                          <a:srgbClr val="0070C0"/>
                        </a:solidFill>
                        <a:latin typeface="Cambria Math" panose="02040503050406030204" pitchFamily="18" charset="0"/>
                      </a:rPr>
                      <m:t>=2</m:t>
                    </m:r>
                  </m:oMath>
                </a14:m>
                <a:r>
                  <a:rPr lang="en-US" dirty="0" smtClean="0">
                    <a:solidFill>
                      <a:srgbClr val="0070C0"/>
                    </a:solidFill>
                  </a:rPr>
                  <a:t> bits </a:t>
                </a:r>
              </a:p>
              <a:p>
                <a:pPr lvl="1"/>
                <a:r>
                  <a:rPr lang="en-US" dirty="0" smtClean="0">
                    <a:solidFill>
                      <a:srgbClr val="0070C0"/>
                    </a:solidFill>
                  </a:rPr>
                  <a:t>00 = A</a:t>
                </a:r>
              </a:p>
              <a:p>
                <a:pPr lvl="1"/>
                <a:r>
                  <a:rPr lang="en-US" dirty="0" smtClean="0">
                    <a:solidFill>
                      <a:srgbClr val="0070C0"/>
                    </a:solidFill>
                  </a:rPr>
                  <a:t>01 = B</a:t>
                </a:r>
              </a:p>
              <a:p>
                <a:pPr lvl="1"/>
                <a:r>
                  <a:rPr lang="en-US" dirty="0" smtClean="0">
                    <a:solidFill>
                      <a:srgbClr val="0070C0"/>
                    </a:solidFill>
                  </a:rPr>
                  <a:t>10 = C</a:t>
                </a:r>
              </a:p>
              <a:p>
                <a:pPr lvl="1"/>
                <a:r>
                  <a:rPr lang="en-US" dirty="0" smtClean="0">
                    <a:solidFill>
                      <a:srgbClr val="0070C0"/>
                    </a:solidFill>
                  </a:rPr>
                  <a:t>11 = not used</a:t>
                </a:r>
              </a:p>
              <a:p>
                <a:pPr lvl="1"/>
                <a:endParaRPr lang="en-US" dirty="0">
                  <a:solidFill>
                    <a:srgbClr val="0070C0"/>
                  </a:solidFill>
                </a:endParaRPr>
              </a:p>
              <a:p>
                <a:pPr lvl="1"/>
                <a:r>
                  <a:rPr lang="en-US" dirty="0" smtClean="0">
                    <a:solidFill>
                      <a:srgbClr val="0070C0"/>
                    </a:solidFill>
                  </a:rPr>
                  <a:t>Then send  </a:t>
                </a:r>
                <a:r>
                  <a:rPr lang="en-US" dirty="0" smtClean="0">
                    <a:solidFill>
                      <a:srgbClr val="FF0000"/>
                    </a:solidFill>
                  </a:rPr>
                  <a:t>00 01 00 01 00 10 10 00 </a:t>
                </a:r>
                <a:r>
                  <a:rPr lang="en-US" dirty="0" smtClean="0">
                    <a:solidFill>
                      <a:srgbClr val="7030A0"/>
                    </a:solidFill>
                  </a:rPr>
                  <a:t>(2n = 16 bits)</a:t>
                </a:r>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519" t="-750" b="-1625"/>
                </a:stretch>
              </a:blipFill>
            </p:spPr>
            <p:txBody>
              <a:bodyPr/>
              <a:lstStyle/>
              <a:p>
                <a:r>
                  <a:rPr lang="en-US">
                    <a:noFill/>
                  </a:rPr>
                  <a:t> </a:t>
                </a:r>
              </a:p>
            </p:txBody>
          </p:sp>
        </mc:Fallback>
      </mc:AlternateContent>
    </p:spTree>
    <p:extLst>
      <p:ext uri="{BB962C8B-B14F-4D97-AF65-F5344CB8AC3E}">
        <p14:creationId xmlns:p14="http://schemas.microsoft.com/office/powerpoint/2010/main" val="11095187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Huffman codes (data compression)</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You notice that ABABACCA</a:t>
            </a:r>
            <a:r>
              <a:rPr lang="en-US" dirty="0"/>
              <a:t> </a:t>
            </a:r>
            <a:r>
              <a:rPr lang="en-US" dirty="0" smtClean="0"/>
              <a:t>is 50% A’s , 25% B’s and 25% C’s</a:t>
            </a:r>
          </a:p>
          <a:p>
            <a:pPr marL="0" indent="0">
              <a:buNone/>
            </a:pPr>
            <a:endParaRPr lang="en-US" dirty="0" smtClean="0"/>
          </a:p>
          <a:p>
            <a:pPr marL="0" indent="0">
              <a:buNone/>
            </a:pPr>
            <a:r>
              <a:rPr lang="en-US" dirty="0" smtClean="0"/>
              <a:t>Can we use this letter frequency to assign binary values to the letters A,B and C to send the same message but using less bits?</a:t>
            </a:r>
          </a:p>
          <a:p>
            <a:pPr marL="0" indent="0">
              <a:buNone/>
            </a:pPr>
            <a:endParaRPr lang="en-US" dirty="0"/>
          </a:p>
          <a:p>
            <a:pPr marL="0" indent="0">
              <a:buNone/>
            </a:pPr>
            <a:r>
              <a:rPr lang="en-US" dirty="0" smtClean="0"/>
              <a:t>The receiver of the message will know how decode the message.</a:t>
            </a:r>
            <a:endParaRPr lang="en-US" dirty="0"/>
          </a:p>
        </p:txBody>
      </p:sp>
    </p:spTree>
    <p:extLst>
      <p:ext uri="{BB962C8B-B14F-4D97-AF65-F5344CB8AC3E}">
        <p14:creationId xmlns:p14="http://schemas.microsoft.com/office/powerpoint/2010/main" val="455183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Huffman codes for A-50% B-25% C-25%</a:t>
            </a:r>
            <a:endParaRPr lang="en-US" dirty="0"/>
          </a:p>
        </p:txBody>
      </p:sp>
      <p:sp>
        <p:nvSpPr>
          <p:cNvPr id="4" name="Oval 3"/>
          <p:cNvSpPr/>
          <p:nvPr/>
        </p:nvSpPr>
        <p:spPr>
          <a:xfrm>
            <a:off x="4114800" y="2514600"/>
            <a:ext cx="4572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2"/>
          <a:stretch>
            <a:fillRect/>
          </a:stretch>
        </p:blipFill>
        <p:spPr>
          <a:xfrm>
            <a:off x="5562600" y="3505200"/>
            <a:ext cx="481626" cy="402371"/>
          </a:xfrm>
          <a:prstGeom prst="rect">
            <a:avLst/>
          </a:prstGeom>
        </p:spPr>
      </p:pic>
      <p:cxnSp>
        <p:nvCxnSpPr>
          <p:cNvPr id="11" name="Straight Arrow Connector 10"/>
          <p:cNvCxnSpPr/>
          <p:nvPr/>
        </p:nvCxnSpPr>
        <p:spPr>
          <a:xfrm>
            <a:off x="4572000" y="2742068"/>
            <a:ext cx="1063864" cy="839332"/>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pic>
        <p:nvPicPr>
          <p:cNvPr id="14" name="Picture 13"/>
          <p:cNvPicPr>
            <a:picLocks noChangeAspect="1"/>
          </p:cNvPicPr>
          <p:nvPr/>
        </p:nvPicPr>
        <p:blipFill>
          <a:blip r:embed="rId3"/>
          <a:stretch>
            <a:fillRect/>
          </a:stretch>
        </p:blipFill>
        <p:spPr>
          <a:xfrm>
            <a:off x="5943600" y="3791657"/>
            <a:ext cx="1225402" cy="1030313"/>
          </a:xfrm>
          <a:prstGeom prst="rect">
            <a:avLst/>
          </a:prstGeom>
        </p:spPr>
      </p:pic>
      <p:pic>
        <p:nvPicPr>
          <p:cNvPr id="15" name="Picture 14"/>
          <p:cNvPicPr>
            <a:picLocks noChangeAspect="1"/>
          </p:cNvPicPr>
          <p:nvPr/>
        </p:nvPicPr>
        <p:blipFill>
          <a:blip r:embed="rId3"/>
          <a:stretch>
            <a:fillRect/>
          </a:stretch>
        </p:blipFill>
        <p:spPr>
          <a:xfrm flipH="1">
            <a:off x="2866745" y="2693920"/>
            <a:ext cx="1292299" cy="1030313"/>
          </a:xfrm>
          <a:prstGeom prst="rect">
            <a:avLst/>
          </a:prstGeom>
        </p:spPr>
      </p:pic>
      <p:pic>
        <p:nvPicPr>
          <p:cNvPr id="16" name="Picture 15"/>
          <p:cNvPicPr>
            <a:picLocks noChangeAspect="1"/>
          </p:cNvPicPr>
          <p:nvPr/>
        </p:nvPicPr>
        <p:blipFill>
          <a:blip r:embed="rId4"/>
          <a:stretch>
            <a:fillRect/>
          </a:stretch>
        </p:blipFill>
        <p:spPr>
          <a:xfrm>
            <a:off x="4343400" y="3790143"/>
            <a:ext cx="1292464" cy="1030313"/>
          </a:xfrm>
          <a:prstGeom prst="rect">
            <a:avLst/>
          </a:prstGeom>
        </p:spPr>
      </p:pic>
      <p:sp>
        <p:nvSpPr>
          <p:cNvPr id="17" name="Rectangle 16"/>
          <p:cNvSpPr/>
          <p:nvPr/>
        </p:nvSpPr>
        <p:spPr>
          <a:xfrm>
            <a:off x="2465644" y="3331158"/>
            <a:ext cx="646331" cy="923330"/>
          </a:xfrm>
          <a:prstGeom prst="rect">
            <a:avLst/>
          </a:prstGeom>
          <a:noFill/>
        </p:spPr>
        <p:txBody>
          <a:bodyPr wrap="none" lIns="91440" tIns="45720" rIns="91440" bIns="45720">
            <a:spAutoFit/>
          </a:bodyPr>
          <a:lstStyle/>
          <a:p>
            <a:pPr algn="ctr"/>
            <a:r>
              <a:rPr lang="en-US" sz="5400" b="0" cap="none" spc="0" dirty="0" smtClean="0">
                <a:ln w="0"/>
                <a:solidFill>
                  <a:schemeClr val="tx1"/>
                </a:solidFill>
                <a:effectLst>
                  <a:outerShdw blurRad="38100" dist="19050" dir="2700000" algn="tl" rotWithShape="0">
                    <a:schemeClr val="dk1">
                      <a:alpha val="40000"/>
                    </a:schemeClr>
                  </a:outerShdw>
                </a:effectLst>
              </a:rPr>
              <a:t>A</a:t>
            </a:r>
            <a:endParaRPr lang="en-US" sz="5400" b="0" cap="none" spc="0" dirty="0">
              <a:ln w="0"/>
              <a:solidFill>
                <a:schemeClr val="tx1"/>
              </a:solidFill>
              <a:effectLst>
                <a:outerShdw blurRad="38100" dist="19050" dir="2700000" algn="tl" rotWithShape="0">
                  <a:schemeClr val="dk1">
                    <a:alpha val="40000"/>
                  </a:schemeClr>
                </a:outerShdw>
              </a:effectLst>
            </a:endParaRPr>
          </a:p>
        </p:txBody>
      </p:sp>
      <p:sp>
        <p:nvSpPr>
          <p:cNvPr id="21" name="Rectangle 20"/>
          <p:cNvSpPr/>
          <p:nvPr/>
        </p:nvSpPr>
        <p:spPr>
          <a:xfrm>
            <a:off x="4041271" y="4561491"/>
            <a:ext cx="646331" cy="923330"/>
          </a:xfrm>
          <a:prstGeom prst="rect">
            <a:avLst/>
          </a:prstGeom>
          <a:noFill/>
        </p:spPr>
        <p:txBody>
          <a:bodyPr wrap="none" lIns="91440" tIns="45720" rIns="91440" bIns="45720">
            <a:spAutoFit/>
          </a:bodyPr>
          <a:lstStyle/>
          <a:p>
            <a:pPr algn="ctr"/>
            <a:r>
              <a:rPr lang="en-US" sz="5400" b="0" cap="none" spc="0" dirty="0" smtClean="0">
                <a:ln w="0"/>
                <a:solidFill>
                  <a:schemeClr val="tx1"/>
                </a:solidFill>
                <a:effectLst>
                  <a:outerShdw blurRad="38100" dist="19050" dir="2700000" algn="tl" rotWithShape="0">
                    <a:schemeClr val="dk1">
                      <a:alpha val="40000"/>
                    </a:schemeClr>
                  </a:outerShdw>
                </a:effectLst>
              </a:rPr>
              <a:t>B</a:t>
            </a:r>
            <a:endParaRPr lang="en-US" sz="5400" b="0" cap="none" spc="0" dirty="0">
              <a:ln w="0"/>
              <a:solidFill>
                <a:schemeClr val="tx1"/>
              </a:solidFill>
              <a:effectLst>
                <a:outerShdw blurRad="38100" dist="19050" dir="2700000" algn="tl" rotWithShape="0">
                  <a:schemeClr val="dk1">
                    <a:alpha val="40000"/>
                  </a:schemeClr>
                </a:outerShdw>
              </a:effectLst>
            </a:endParaRPr>
          </a:p>
        </p:txBody>
      </p:sp>
      <p:sp>
        <p:nvSpPr>
          <p:cNvPr id="22" name="Rectangle 21"/>
          <p:cNvSpPr/>
          <p:nvPr/>
        </p:nvSpPr>
        <p:spPr>
          <a:xfrm>
            <a:off x="6891862" y="4477488"/>
            <a:ext cx="684803" cy="923330"/>
          </a:xfrm>
          <a:prstGeom prst="rect">
            <a:avLst/>
          </a:prstGeom>
          <a:noFill/>
        </p:spPr>
        <p:txBody>
          <a:bodyPr wrap="none" lIns="91440" tIns="45720" rIns="91440" bIns="45720">
            <a:spAutoFit/>
          </a:bodyPr>
          <a:lstStyle/>
          <a:p>
            <a:pPr algn="ctr"/>
            <a:r>
              <a:rPr lang="en-US" sz="5400" b="0" cap="none" spc="0" dirty="0" smtClean="0">
                <a:ln w="0"/>
                <a:solidFill>
                  <a:schemeClr val="tx1"/>
                </a:solidFill>
                <a:effectLst>
                  <a:outerShdw blurRad="38100" dist="19050" dir="2700000" algn="tl" rotWithShape="0">
                    <a:schemeClr val="dk1">
                      <a:alpha val="40000"/>
                    </a:schemeClr>
                  </a:outerShdw>
                </a:effectLst>
              </a:rPr>
              <a:t>C</a:t>
            </a:r>
            <a:endParaRPr lang="en-US" sz="5400" b="0" cap="none" spc="0" dirty="0">
              <a:ln w="0"/>
              <a:solidFill>
                <a:schemeClr val="tx1"/>
              </a:solidFill>
              <a:effectLst>
                <a:outerShdw blurRad="38100" dist="19050" dir="2700000" algn="tl" rotWithShape="0">
                  <a:schemeClr val="dk1">
                    <a:alpha val="40000"/>
                  </a:schemeClr>
                </a:outerShdw>
              </a:effectLst>
            </a:endParaRPr>
          </a:p>
        </p:txBody>
      </p:sp>
      <p:sp>
        <p:nvSpPr>
          <p:cNvPr id="23" name="Rectangle 22"/>
          <p:cNvSpPr/>
          <p:nvPr/>
        </p:nvSpPr>
        <p:spPr>
          <a:xfrm>
            <a:off x="3204598" y="2285746"/>
            <a:ext cx="569387" cy="923330"/>
          </a:xfrm>
          <a:prstGeom prst="rect">
            <a:avLst/>
          </a:prstGeom>
          <a:noFill/>
        </p:spPr>
        <p:txBody>
          <a:bodyPr wrap="none" lIns="91440" tIns="45720" rIns="91440" bIns="45720">
            <a:spAutoFit/>
          </a:bodyPr>
          <a:lstStyle/>
          <a:p>
            <a:pPr algn="ctr"/>
            <a:r>
              <a:rPr lang="en-US" sz="5400" b="0" cap="none" spc="0" dirty="0" smtClean="0">
                <a:ln w="0"/>
                <a:solidFill>
                  <a:schemeClr val="accent1"/>
                </a:solidFill>
                <a:effectLst>
                  <a:outerShdw blurRad="38100" dist="25400" dir="5400000" algn="ctr" rotWithShape="0">
                    <a:srgbClr val="6E747A">
                      <a:alpha val="43000"/>
                    </a:srgbClr>
                  </a:outerShdw>
                </a:effectLst>
              </a:rPr>
              <a:t>0</a:t>
            </a:r>
            <a:endParaRPr lang="en-US" sz="5400" b="0" cap="none" spc="0" dirty="0">
              <a:ln w="0"/>
              <a:solidFill>
                <a:schemeClr val="accent1"/>
              </a:solidFill>
              <a:effectLst>
                <a:outerShdw blurRad="38100" dist="25400" dir="5400000" algn="ctr" rotWithShape="0">
                  <a:srgbClr val="6E747A">
                    <a:alpha val="43000"/>
                  </a:srgbClr>
                </a:outerShdw>
              </a:effectLst>
            </a:endParaRPr>
          </a:p>
        </p:txBody>
      </p:sp>
      <p:sp>
        <p:nvSpPr>
          <p:cNvPr id="24" name="Rectangle 23"/>
          <p:cNvSpPr/>
          <p:nvPr/>
        </p:nvSpPr>
        <p:spPr>
          <a:xfrm>
            <a:off x="4912815" y="2350248"/>
            <a:ext cx="569387" cy="923330"/>
          </a:xfrm>
          <a:prstGeom prst="rect">
            <a:avLst/>
          </a:prstGeom>
          <a:noFill/>
        </p:spPr>
        <p:txBody>
          <a:bodyPr wrap="none" lIns="91440" tIns="45720" rIns="91440" bIns="45720">
            <a:spAutoFit/>
          </a:bodyPr>
          <a:lstStyle/>
          <a:p>
            <a:pPr algn="ctr"/>
            <a:r>
              <a:rPr lang="en-US" sz="5400" b="0" cap="none" spc="0" dirty="0" smtClean="0">
                <a:ln w="0"/>
                <a:solidFill>
                  <a:schemeClr val="accent1"/>
                </a:solidFill>
                <a:effectLst>
                  <a:outerShdw blurRad="38100" dist="25400" dir="5400000" algn="ctr" rotWithShape="0">
                    <a:srgbClr val="6E747A">
                      <a:alpha val="43000"/>
                    </a:srgbClr>
                  </a:outerShdw>
                </a:effectLst>
              </a:rPr>
              <a:t>1</a:t>
            </a:r>
            <a:endParaRPr lang="en-US" sz="5400" b="0" cap="none" spc="0" dirty="0">
              <a:ln w="0"/>
              <a:solidFill>
                <a:schemeClr val="accent1"/>
              </a:solidFill>
              <a:effectLst>
                <a:outerShdw blurRad="38100" dist="25400" dir="5400000" algn="ctr" rotWithShape="0">
                  <a:srgbClr val="6E747A">
                    <a:alpha val="43000"/>
                  </a:srgbClr>
                </a:outerShdw>
              </a:effectLst>
            </a:endParaRPr>
          </a:p>
        </p:txBody>
      </p:sp>
      <p:sp>
        <p:nvSpPr>
          <p:cNvPr id="25" name="Rectangle 24"/>
          <p:cNvSpPr/>
          <p:nvPr/>
        </p:nvSpPr>
        <p:spPr>
          <a:xfrm>
            <a:off x="4568554" y="3543677"/>
            <a:ext cx="569387" cy="923330"/>
          </a:xfrm>
          <a:prstGeom prst="rect">
            <a:avLst/>
          </a:prstGeom>
          <a:noFill/>
        </p:spPr>
        <p:txBody>
          <a:bodyPr wrap="none" lIns="91440" tIns="45720" rIns="91440" bIns="45720">
            <a:spAutoFit/>
          </a:bodyPr>
          <a:lstStyle/>
          <a:p>
            <a:pPr algn="ctr"/>
            <a:r>
              <a:rPr lang="en-US" sz="5400" b="0" cap="none" spc="0" dirty="0" smtClean="0">
                <a:ln w="0"/>
                <a:solidFill>
                  <a:schemeClr val="accent1"/>
                </a:solidFill>
                <a:effectLst>
                  <a:outerShdw blurRad="38100" dist="25400" dir="5400000" algn="ctr" rotWithShape="0">
                    <a:srgbClr val="6E747A">
                      <a:alpha val="43000"/>
                    </a:srgbClr>
                  </a:outerShdw>
                </a:effectLst>
              </a:rPr>
              <a:t>0</a:t>
            </a:r>
            <a:endParaRPr lang="en-US" sz="5400" b="0" cap="none" spc="0" dirty="0">
              <a:ln w="0"/>
              <a:solidFill>
                <a:schemeClr val="accent1"/>
              </a:solidFill>
              <a:effectLst>
                <a:outerShdw blurRad="38100" dist="25400" dir="5400000" algn="ctr" rotWithShape="0">
                  <a:srgbClr val="6E747A">
                    <a:alpha val="43000"/>
                  </a:srgbClr>
                </a:outerShdw>
              </a:effectLst>
            </a:endParaRPr>
          </a:p>
        </p:txBody>
      </p:sp>
      <p:sp>
        <p:nvSpPr>
          <p:cNvPr id="26" name="Rectangle 25"/>
          <p:cNvSpPr/>
          <p:nvPr/>
        </p:nvSpPr>
        <p:spPr>
          <a:xfrm>
            <a:off x="6400234" y="3537568"/>
            <a:ext cx="569387" cy="923330"/>
          </a:xfrm>
          <a:prstGeom prst="rect">
            <a:avLst/>
          </a:prstGeom>
          <a:noFill/>
        </p:spPr>
        <p:txBody>
          <a:bodyPr wrap="none" lIns="91440" tIns="45720" rIns="91440" bIns="45720">
            <a:spAutoFit/>
          </a:bodyPr>
          <a:lstStyle/>
          <a:p>
            <a:pPr algn="ctr"/>
            <a:r>
              <a:rPr lang="en-US" sz="5400" b="0" cap="none" spc="0" dirty="0" smtClean="0">
                <a:ln w="0"/>
                <a:solidFill>
                  <a:schemeClr val="accent1"/>
                </a:solidFill>
                <a:effectLst>
                  <a:outerShdw blurRad="38100" dist="25400" dir="5400000" algn="ctr" rotWithShape="0">
                    <a:srgbClr val="6E747A">
                      <a:alpha val="43000"/>
                    </a:srgbClr>
                  </a:outerShdw>
                </a:effectLst>
              </a:rPr>
              <a:t>1</a:t>
            </a:r>
            <a:endParaRPr lang="en-US" sz="5400" b="0"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23449325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Huffman codes (compression)</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ABABACCA</a:t>
            </a:r>
          </a:p>
          <a:p>
            <a:pPr marL="0" indent="0">
              <a:buNone/>
            </a:pPr>
            <a:endParaRPr lang="en-US" dirty="0" smtClean="0"/>
          </a:p>
          <a:p>
            <a:pPr marL="0" indent="0">
              <a:buNone/>
            </a:pPr>
            <a:r>
              <a:rPr lang="en-US" dirty="0" smtClean="0"/>
              <a:t>Use less bits for the highest frequency letters. </a:t>
            </a:r>
          </a:p>
          <a:p>
            <a:pPr marL="0" indent="0">
              <a:buNone/>
            </a:pPr>
            <a:endParaRPr lang="en-US" dirty="0"/>
          </a:p>
          <a:p>
            <a:r>
              <a:rPr lang="en-US" dirty="0" smtClean="0">
                <a:solidFill>
                  <a:srgbClr val="0070C0"/>
                </a:solidFill>
              </a:rPr>
              <a:t>You might assign each letter a binary representation. </a:t>
            </a:r>
          </a:p>
          <a:p>
            <a:pPr lvl="1"/>
            <a:r>
              <a:rPr lang="en-US" dirty="0" smtClean="0">
                <a:solidFill>
                  <a:srgbClr val="0070C0"/>
                </a:solidFill>
              </a:rPr>
              <a:t>0   = A</a:t>
            </a:r>
          </a:p>
          <a:p>
            <a:pPr lvl="1"/>
            <a:r>
              <a:rPr lang="en-US" dirty="0" smtClean="0">
                <a:solidFill>
                  <a:srgbClr val="0070C0"/>
                </a:solidFill>
              </a:rPr>
              <a:t>1</a:t>
            </a:r>
            <a:r>
              <a:rPr lang="en-US" dirty="0">
                <a:solidFill>
                  <a:srgbClr val="0070C0"/>
                </a:solidFill>
              </a:rPr>
              <a:t>0</a:t>
            </a:r>
            <a:r>
              <a:rPr lang="en-US" dirty="0" smtClean="0">
                <a:solidFill>
                  <a:srgbClr val="0070C0"/>
                </a:solidFill>
              </a:rPr>
              <a:t> = B</a:t>
            </a:r>
          </a:p>
          <a:p>
            <a:pPr lvl="1"/>
            <a:r>
              <a:rPr lang="en-US" dirty="0" smtClean="0">
                <a:solidFill>
                  <a:srgbClr val="0070C0"/>
                </a:solidFill>
              </a:rPr>
              <a:t>11 = C</a:t>
            </a:r>
          </a:p>
          <a:p>
            <a:pPr lvl="1"/>
            <a:endParaRPr lang="en-US" dirty="0">
              <a:solidFill>
                <a:srgbClr val="0070C0"/>
              </a:solidFill>
            </a:endParaRPr>
          </a:p>
          <a:p>
            <a:pPr lvl="1"/>
            <a:r>
              <a:rPr lang="en-US" dirty="0" smtClean="0">
                <a:solidFill>
                  <a:srgbClr val="0070C0"/>
                </a:solidFill>
              </a:rPr>
              <a:t>Then send  </a:t>
            </a:r>
            <a:r>
              <a:rPr lang="en-US" dirty="0" smtClean="0">
                <a:solidFill>
                  <a:srgbClr val="FF0000"/>
                </a:solidFill>
              </a:rPr>
              <a:t>0 10 0 10 0 11 11 0 </a:t>
            </a:r>
            <a:r>
              <a:rPr lang="en-US" dirty="0" smtClean="0">
                <a:solidFill>
                  <a:srgbClr val="7030A0"/>
                </a:solidFill>
              </a:rPr>
              <a:t>(12 bits)</a:t>
            </a:r>
          </a:p>
          <a:p>
            <a:endParaRPr lang="en-US" dirty="0"/>
          </a:p>
        </p:txBody>
      </p:sp>
    </p:spTree>
    <p:extLst>
      <p:ext uri="{BB962C8B-B14F-4D97-AF65-F5344CB8AC3E}">
        <p14:creationId xmlns:p14="http://schemas.microsoft.com/office/powerpoint/2010/main" val="12633461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779</TotalTime>
  <Words>1765</Words>
  <Application>Microsoft Office PowerPoint</Application>
  <PresentationFormat>On-screen Show (4:3)</PresentationFormat>
  <Paragraphs>254</Paragraphs>
  <Slides>29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29</vt:i4>
      </vt:variant>
    </vt:vector>
  </HeadingPairs>
  <TitlesOfParts>
    <vt:vector size="32" baseType="lpstr">
      <vt:lpstr>Arial</vt:lpstr>
      <vt:lpstr>Cambria Math</vt:lpstr>
      <vt:lpstr>Clarity</vt:lpstr>
      <vt:lpstr>IP Addresses</vt:lpstr>
      <vt:lpstr>History of IPv4 (32 bits)</vt:lpstr>
      <vt:lpstr>Protocol</vt:lpstr>
      <vt:lpstr>IP (Internet Protocol)</vt:lpstr>
      <vt:lpstr>IPv4 address</vt:lpstr>
      <vt:lpstr>Letter messages send in binary</vt:lpstr>
      <vt:lpstr>Huffman codes (data compression)</vt:lpstr>
      <vt:lpstr>Huffman codes for A-50% B-25% C-25%</vt:lpstr>
      <vt:lpstr>Huffman codes (compression)</vt:lpstr>
      <vt:lpstr>Another Huffman codes example</vt:lpstr>
      <vt:lpstr>Huffman codes for IPv4 networks</vt:lpstr>
      <vt:lpstr>Another Huffman codes example</vt:lpstr>
      <vt:lpstr>IPv4 Classes</vt:lpstr>
      <vt:lpstr>Subnet (sub networks)</vt:lpstr>
      <vt:lpstr>Highest order octet</vt:lpstr>
      <vt:lpstr>IPv4 IP address Type A</vt:lpstr>
      <vt:lpstr>IPv4 IP address Type B</vt:lpstr>
      <vt:lpstr>IPv4 IP address Type C</vt:lpstr>
      <vt:lpstr>Subnet masks</vt:lpstr>
      <vt:lpstr>IP routing – Type C address</vt:lpstr>
      <vt:lpstr>(RIR) Regional Internet Registry</vt:lpstr>
      <vt:lpstr>RIR world map</vt:lpstr>
      <vt:lpstr>IPv4 address classes recap</vt:lpstr>
      <vt:lpstr>Subnets and Hosts</vt:lpstr>
      <vt:lpstr>Dynamic IP addressing</vt:lpstr>
      <vt:lpstr>Dynamic IP assignment</vt:lpstr>
      <vt:lpstr>Dynamic IP example</vt:lpstr>
      <vt:lpstr>Dynamic IP overloading</vt:lpstr>
      <vt:lpstr>IPv6 (128 bits – 16 bytes)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Critical Sectons</dc:title>
  <dc:creator>bill HP</dc:creator>
  <cp:lastModifiedBy>Byrne, William</cp:lastModifiedBy>
  <cp:revision>108</cp:revision>
  <dcterms:created xsi:type="dcterms:W3CDTF">2006-08-16T00:00:00Z</dcterms:created>
  <dcterms:modified xsi:type="dcterms:W3CDTF">2018-03-03T15:23:29Z</dcterms:modified>
</cp:coreProperties>
</file>