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69" r:id="rId3"/>
    <p:sldId id="271" r:id="rId4"/>
    <p:sldId id="272" r:id="rId5"/>
    <p:sldId id="273" r:id="rId6"/>
    <p:sldId id="270" r:id="rId7"/>
    <p:sldId id="264" r:id="rId8"/>
    <p:sldId id="268" r:id="rId9"/>
    <p:sldId id="267" r:id="rId10"/>
    <p:sldId id="266" r:id="rId11"/>
    <p:sldId id="257" r:id="rId12"/>
    <p:sldId id="258" r:id="rId13"/>
    <p:sldId id="259" r:id="rId14"/>
    <p:sldId id="260" r:id="rId15"/>
    <p:sldId id="261" r:id="rId16"/>
    <p:sldId id="262" r:id="rId17"/>
    <p:sldId id="263" r:id="rId18"/>
    <p:sldId id="26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8762D7D-AD1E-4EFE-8BE6-401C5021CDF6}" type="datetimeFigureOut">
              <a:rPr lang="en-US" smtClean="0"/>
              <a:t>11/20/2016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B1DB28F-C264-4EBF-8295-774C53BA4F0A}" type="slidenum">
              <a:rPr lang="en-US" smtClean="0"/>
              <a:t>‹#›</a:t>
            </a:fld>
            <a:endParaRPr lang="en-US"/>
          </a:p>
        </p:txBody>
      </p:sp>
    </p:spTree>
    <p:extLst>
      <p:ext uri="{BB962C8B-B14F-4D97-AF65-F5344CB8AC3E}">
        <p14:creationId xmlns:p14="http://schemas.microsoft.com/office/powerpoint/2010/main" val="225102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D8BD707-D9CF-40AE-B4C6-C98DA3205C09}" type="datetimeFigureOut">
              <a:rPr lang="en-US" smtClean="0"/>
              <a:pPr/>
              <a:t>11/20/2016</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webopedia.com/TERM/H/hardware.html" TargetMode="External"/><Relationship Id="rId7" Type="http://schemas.openxmlformats.org/officeDocument/2006/relationships/hyperlink" Target="http://www.webopedia.com/TERM/P/protocol.html" TargetMode="External"/><Relationship Id="rId2" Type="http://schemas.openxmlformats.org/officeDocument/2006/relationships/hyperlink" Target="http://www.webopedia.com/TERM/N/network.html" TargetMode="External"/><Relationship Id="rId1" Type="http://schemas.openxmlformats.org/officeDocument/2006/relationships/slideLayout" Target="../slideLayouts/slideLayout2.xml"/><Relationship Id="rId6" Type="http://schemas.openxmlformats.org/officeDocument/2006/relationships/hyperlink" Target="http://www.webopedia.com/TERM/A/ATM.html" TargetMode="External"/><Relationship Id="rId5" Type="http://schemas.openxmlformats.org/officeDocument/2006/relationships/hyperlink" Target="http://www.webopedia.com/TERM/R/RS_232C.html" TargetMode="External"/><Relationship Id="rId4" Type="http://schemas.openxmlformats.org/officeDocument/2006/relationships/hyperlink" Target="http://www.webopedia.com/TERM/F/Fast_Ethernet.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webopedia.com/TERM/C/congestion.html" TargetMode="External"/><Relationship Id="rId3" Type="http://schemas.openxmlformats.org/officeDocument/2006/relationships/hyperlink" Target="http://www.webopedia.com/TERM/R/routing.html" TargetMode="External"/><Relationship Id="rId7" Type="http://schemas.openxmlformats.org/officeDocument/2006/relationships/hyperlink" Target="http://www.webopedia.com/TERM/I/internetworking.html" TargetMode="External"/><Relationship Id="rId2" Type="http://schemas.openxmlformats.org/officeDocument/2006/relationships/hyperlink" Target="http://www.webopedia.com/TERM/P/packet_switching.html" TargetMode="External"/><Relationship Id="rId1" Type="http://schemas.openxmlformats.org/officeDocument/2006/relationships/slideLayout" Target="../slideLayouts/slideLayout2.xml"/><Relationship Id="rId6" Type="http://schemas.openxmlformats.org/officeDocument/2006/relationships/hyperlink" Target="http://www.webopedia.com/DidYouKnow/Internet/IPaddressing.asp" TargetMode="External"/><Relationship Id="rId5" Type="http://schemas.openxmlformats.org/officeDocument/2006/relationships/hyperlink" Target="http://www.webopedia.com/TERM/N/node.html" TargetMode="External"/><Relationship Id="rId4" Type="http://schemas.openxmlformats.org/officeDocument/2006/relationships/hyperlink" Target="http://www.webopedia.com/TERM/V/virtual_circuit.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ebopedia.com/TERM/F/flow_control.html" TargetMode="External"/><Relationship Id="rId2" Type="http://schemas.openxmlformats.org/officeDocument/2006/relationships/hyperlink" Target="http://www.webopedia.com/TERM/H/host.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webopedia.com/TERM/A/applicat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webopedia.com/TERM/N/network.html" TargetMode="External"/><Relationship Id="rId2" Type="http://schemas.openxmlformats.org/officeDocument/2006/relationships/hyperlink" Target="http://www.webopedia.com/TERM/E/encryptio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www.webopedia.com/TERM/T/Telnet.html" TargetMode="External"/><Relationship Id="rId3" Type="http://schemas.openxmlformats.org/officeDocument/2006/relationships/hyperlink" Target="http://www.webopedia.com/TERM/S/syntax.html" TargetMode="External"/><Relationship Id="rId7" Type="http://schemas.openxmlformats.org/officeDocument/2006/relationships/hyperlink" Target="http://www.webopedia.com/TERM/S/software.html" TargetMode="External"/><Relationship Id="rId2" Type="http://schemas.openxmlformats.org/officeDocument/2006/relationships/hyperlink" Target="http://www.webopedia.com/TERM/A/application.html" TargetMode="External"/><Relationship Id="rId1" Type="http://schemas.openxmlformats.org/officeDocument/2006/relationships/slideLayout" Target="../slideLayouts/slideLayout2.xml"/><Relationship Id="rId6" Type="http://schemas.openxmlformats.org/officeDocument/2006/relationships/hyperlink" Target="http://www.webopedia.com/TERM/N/network.html" TargetMode="External"/><Relationship Id="rId5" Type="http://schemas.openxmlformats.org/officeDocument/2006/relationships/hyperlink" Target="http://www.webopedia.com/TERM/E/e_mail.html" TargetMode="External"/><Relationship Id="rId4" Type="http://schemas.openxmlformats.org/officeDocument/2006/relationships/hyperlink" Target="http://www.webopedia.com/Communications/File_Transfers/" TargetMode="External"/><Relationship Id="rId9" Type="http://schemas.openxmlformats.org/officeDocument/2006/relationships/hyperlink" Target="http://www.webopedia.com/TERM/F/FTP.html"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8305800" cy="1927225"/>
          </a:xfrm>
        </p:spPr>
        <p:txBody>
          <a:bodyPr/>
          <a:lstStyle/>
          <a:p>
            <a:r>
              <a:rPr lang="en-US" dirty="0" smtClean="0"/>
              <a:t>Networking</a:t>
            </a:r>
            <a:endParaRPr lang="en-US" dirty="0"/>
          </a:p>
        </p:txBody>
      </p:sp>
      <p:sp>
        <p:nvSpPr>
          <p:cNvPr id="3" name="Subtitle 2"/>
          <p:cNvSpPr>
            <a:spLocks noGrp="1"/>
          </p:cNvSpPr>
          <p:nvPr>
            <p:ph type="subTitle" idx="1"/>
          </p:nvPr>
        </p:nvSpPr>
        <p:spPr/>
        <p:txBody>
          <a:bodyPr>
            <a:normAutofit/>
          </a:bodyPr>
          <a:lstStyle/>
          <a:p>
            <a:r>
              <a:rPr lang="en-US" dirty="0" smtClean="0"/>
              <a:t>Using the OSI Model</a:t>
            </a:r>
            <a:endParaRPr lang="en-US" dirty="0"/>
          </a:p>
        </p:txBody>
      </p:sp>
    </p:spTree>
    <p:extLst>
      <p:ext uri="{BB962C8B-B14F-4D97-AF65-F5344CB8AC3E}">
        <p14:creationId xmlns:p14="http://schemas.microsoft.com/office/powerpoint/2010/main" val="1733095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headers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1523999"/>
            <a:ext cx="6553200" cy="4824339"/>
          </a:xfrm>
        </p:spPr>
      </p:pic>
    </p:spTree>
    <p:extLst>
      <p:ext uri="{BB962C8B-B14F-4D97-AF65-F5344CB8AC3E}">
        <p14:creationId xmlns:p14="http://schemas.microsoft.com/office/powerpoint/2010/main" val="2939913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Physical Layer</a:t>
            </a:r>
            <a:endParaRPr lang="en-US" dirty="0"/>
          </a:p>
        </p:txBody>
      </p:sp>
      <p:sp>
        <p:nvSpPr>
          <p:cNvPr id="3" name="Content Placeholder 2"/>
          <p:cNvSpPr>
            <a:spLocks noGrp="1"/>
          </p:cNvSpPr>
          <p:nvPr>
            <p:ph idx="1"/>
          </p:nvPr>
        </p:nvSpPr>
        <p:spPr/>
        <p:txBody>
          <a:bodyPr/>
          <a:lstStyle/>
          <a:p>
            <a:r>
              <a:rPr lang="en-US" dirty="0"/>
              <a:t>This layer conveys the bit stream - electrical impulse, light or radio signal -- through the </a:t>
            </a:r>
            <a:r>
              <a:rPr lang="en-US" dirty="0">
                <a:hlinkClick r:id="rId2"/>
              </a:rPr>
              <a:t>network</a:t>
            </a:r>
            <a:r>
              <a:rPr lang="en-US" dirty="0"/>
              <a:t> at the electrical and mechanical level. It provides the </a:t>
            </a:r>
            <a:r>
              <a:rPr lang="en-US" dirty="0">
                <a:hlinkClick r:id="rId3"/>
              </a:rPr>
              <a:t>hardware</a:t>
            </a:r>
            <a:r>
              <a:rPr lang="en-US" dirty="0"/>
              <a:t> means of sending and receiving data on a carrier, including defining cables, cards and physical aspects</a:t>
            </a:r>
            <a:r>
              <a:rPr lang="en-US" dirty="0" smtClean="0"/>
              <a:t>.</a:t>
            </a:r>
          </a:p>
          <a:p>
            <a:endParaRPr lang="en-US" dirty="0"/>
          </a:p>
          <a:p>
            <a:r>
              <a:rPr lang="en-US" dirty="0" smtClean="0"/>
              <a:t> </a:t>
            </a:r>
            <a:r>
              <a:rPr lang="en-US" dirty="0">
                <a:hlinkClick r:id="rId4"/>
              </a:rPr>
              <a:t>Fast Ethernet</a:t>
            </a:r>
            <a:r>
              <a:rPr lang="en-US" dirty="0"/>
              <a:t>, </a:t>
            </a:r>
            <a:r>
              <a:rPr lang="en-US" dirty="0">
                <a:hlinkClick r:id="rId5"/>
              </a:rPr>
              <a:t>RS232</a:t>
            </a:r>
            <a:r>
              <a:rPr lang="en-US" dirty="0"/>
              <a:t>, and </a:t>
            </a:r>
            <a:r>
              <a:rPr lang="en-US" dirty="0">
                <a:hlinkClick r:id="rId6"/>
              </a:rPr>
              <a:t>ATM</a:t>
            </a:r>
            <a:r>
              <a:rPr lang="en-US" dirty="0"/>
              <a:t> are </a:t>
            </a:r>
            <a:r>
              <a:rPr lang="en-US" dirty="0">
                <a:hlinkClick r:id="rId7"/>
              </a:rPr>
              <a:t>protocols</a:t>
            </a:r>
            <a:r>
              <a:rPr lang="en-US" dirty="0"/>
              <a:t> with physical layer components.</a:t>
            </a:r>
          </a:p>
        </p:txBody>
      </p:sp>
    </p:spTree>
    <p:extLst>
      <p:ext uri="{BB962C8B-B14F-4D97-AF65-F5344CB8AC3E}">
        <p14:creationId xmlns:p14="http://schemas.microsoft.com/office/powerpoint/2010/main" val="56605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Data Link Layer</a:t>
            </a:r>
            <a:endParaRPr lang="en-US" dirty="0"/>
          </a:p>
        </p:txBody>
      </p:sp>
      <p:sp>
        <p:nvSpPr>
          <p:cNvPr id="3" name="Content Placeholder 2"/>
          <p:cNvSpPr>
            <a:spLocks noGrp="1"/>
          </p:cNvSpPr>
          <p:nvPr>
            <p:ph idx="1"/>
          </p:nvPr>
        </p:nvSpPr>
        <p:spPr/>
        <p:txBody>
          <a:bodyPr>
            <a:normAutofit lnSpcReduction="10000"/>
          </a:bodyPr>
          <a:lstStyle/>
          <a:p>
            <a:r>
              <a:rPr lang="en-US" dirty="0"/>
              <a:t>At this layer, data packets are encoded and decoded into bits. It furnishes transmission protocol knowledge and management and handles errors in the physical layer, flow control and frame synchronization. The data link layer is divided into two sub layers: </a:t>
            </a:r>
            <a:endParaRPr lang="en-US" dirty="0" smtClean="0"/>
          </a:p>
          <a:p>
            <a:pPr lvl="1"/>
            <a:r>
              <a:rPr lang="en-US" dirty="0" smtClean="0"/>
              <a:t>The </a:t>
            </a:r>
            <a:r>
              <a:rPr lang="en-US" b="1" dirty="0"/>
              <a:t>Media Access Control (MAC) </a:t>
            </a:r>
            <a:r>
              <a:rPr lang="en-US" dirty="0"/>
              <a:t>The MAC sub layer controls how a computer on the network gains access to the data and permission to transmit it. </a:t>
            </a:r>
            <a:endParaRPr lang="en-US" dirty="0" smtClean="0"/>
          </a:p>
          <a:p>
            <a:pPr lvl="1"/>
            <a:r>
              <a:rPr lang="en-US" b="1" dirty="0" smtClean="0"/>
              <a:t>Logical Link Control </a:t>
            </a:r>
            <a:r>
              <a:rPr lang="en-US" b="1" dirty="0"/>
              <a:t>(LLC) </a:t>
            </a:r>
            <a:r>
              <a:rPr lang="en-US" dirty="0"/>
              <a:t>layer. </a:t>
            </a:r>
            <a:r>
              <a:rPr lang="en-US" dirty="0" smtClean="0"/>
              <a:t>The </a:t>
            </a:r>
            <a:r>
              <a:rPr lang="en-US" dirty="0"/>
              <a:t>LLC layer controls frame synchronization, flow control and error checking</a:t>
            </a:r>
            <a:r>
              <a:rPr lang="en-US" dirty="0" smtClean="0"/>
              <a:t>.</a:t>
            </a:r>
          </a:p>
          <a:p>
            <a:endParaRPr lang="en-US" dirty="0"/>
          </a:p>
          <a:p>
            <a:r>
              <a:rPr lang="en-US" i="1" dirty="0"/>
              <a:t>- Layer 2 Data Link examples include PPP, FDDI, ATM, IEEE 802.5/ 802.2, IEEE 802.3/802.2, HDLC, Frame Relay, </a:t>
            </a:r>
            <a:endParaRPr lang="en-US" dirty="0">
              <a:effectLst/>
            </a:endParaRPr>
          </a:p>
        </p:txBody>
      </p:sp>
    </p:spTree>
    <p:extLst>
      <p:ext uri="{BB962C8B-B14F-4D97-AF65-F5344CB8AC3E}">
        <p14:creationId xmlns:p14="http://schemas.microsoft.com/office/powerpoint/2010/main" val="3985357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Network Layer</a:t>
            </a:r>
            <a:endParaRPr lang="en-US" dirty="0"/>
          </a:p>
        </p:txBody>
      </p:sp>
      <p:sp>
        <p:nvSpPr>
          <p:cNvPr id="3" name="Content Placeholder 2"/>
          <p:cNvSpPr>
            <a:spLocks noGrp="1"/>
          </p:cNvSpPr>
          <p:nvPr>
            <p:ph idx="1"/>
          </p:nvPr>
        </p:nvSpPr>
        <p:spPr/>
        <p:txBody>
          <a:bodyPr/>
          <a:lstStyle/>
          <a:p>
            <a:r>
              <a:rPr lang="en-US" dirty="0"/>
              <a:t>This layer provides </a:t>
            </a:r>
            <a:r>
              <a:rPr lang="en-US" dirty="0">
                <a:hlinkClick r:id="rId2"/>
              </a:rPr>
              <a:t>switching</a:t>
            </a:r>
            <a:r>
              <a:rPr lang="en-US" dirty="0"/>
              <a:t> and </a:t>
            </a:r>
            <a:r>
              <a:rPr lang="en-US" dirty="0">
                <a:hlinkClick r:id="rId3"/>
              </a:rPr>
              <a:t>routing</a:t>
            </a:r>
            <a:r>
              <a:rPr lang="en-US" dirty="0"/>
              <a:t> technologies, creating logical paths, known as </a:t>
            </a:r>
            <a:r>
              <a:rPr lang="en-US" dirty="0">
                <a:hlinkClick r:id="rId4"/>
              </a:rPr>
              <a:t>virtual circuits</a:t>
            </a:r>
            <a:r>
              <a:rPr lang="en-US" dirty="0"/>
              <a:t>, for transmitting data from </a:t>
            </a:r>
            <a:r>
              <a:rPr lang="en-US" dirty="0">
                <a:hlinkClick r:id="rId5"/>
              </a:rPr>
              <a:t>node</a:t>
            </a:r>
            <a:r>
              <a:rPr lang="en-US" dirty="0"/>
              <a:t> to node. Routing and forwarding are functions of this layer, as well as </a:t>
            </a:r>
            <a:r>
              <a:rPr lang="en-US" dirty="0">
                <a:hlinkClick r:id="rId6"/>
              </a:rPr>
              <a:t>addressing</a:t>
            </a:r>
            <a:r>
              <a:rPr lang="en-US" dirty="0"/>
              <a:t>, </a:t>
            </a:r>
            <a:r>
              <a:rPr lang="en-US" dirty="0">
                <a:hlinkClick r:id="rId7"/>
              </a:rPr>
              <a:t>internetworking</a:t>
            </a:r>
            <a:r>
              <a:rPr lang="en-US" dirty="0"/>
              <a:t>, error handling, </a:t>
            </a:r>
            <a:r>
              <a:rPr lang="en-US" dirty="0">
                <a:hlinkClick r:id="rId8"/>
              </a:rPr>
              <a:t>congestion</a:t>
            </a:r>
            <a:r>
              <a:rPr lang="en-US" dirty="0"/>
              <a:t> control and packet sequencing</a:t>
            </a:r>
            <a:r>
              <a:rPr lang="en-US" dirty="0" smtClean="0"/>
              <a:t>.</a:t>
            </a:r>
          </a:p>
          <a:p>
            <a:endParaRPr lang="en-US" dirty="0"/>
          </a:p>
          <a:p>
            <a:r>
              <a:rPr lang="en-US" i="1" dirty="0"/>
              <a:t>- Layer 3 Network examples include AppleTalk DDP, IP, IPX.</a:t>
            </a:r>
            <a:endParaRPr lang="en-US" dirty="0"/>
          </a:p>
          <a:p>
            <a:endParaRPr lang="en-US" dirty="0"/>
          </a:p>
        </p:txBody>
      </p:sp>
    </p:spTree>
    <p:extLst>
      <p:ext uri="{BB962C8B-B14F-4D97-AF65-F5344CB8AC3E}">
        <p14:creationId xmlns:p14="http://schemas.microsoft.com/office/powerpoint/2010/main" val="3136502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Transport Layer</a:t>
            </a:r>
            <a:endParaRPr lang="en-US" dirty="0"/>
          </a:p>
        </p:txBody>
      </p:sp>
      <p:sp>
        <p:nvSpPr>
          <p:cNvPr id="3" name="Content Placeholder 2"/>
          <p:cNvSpPr>
            <a:spLocks noGrp="1"/>
          </p:cNvSpPr>
          <p:nvPr>
            <p:ph idx="1"/>
          </p:nvPr>
        </p:nvSpPr>
        <p:spPr/>
        <p:txBody>
          <a:bodyPr/>
          <a:lstStyle/>
          <a:p>
            <a:r>
              <a:rPr lang="en-US" dirty="0"/>
              <a:t>This layer provides transparent transfer of data between end systems, or </a:t>
            </a:r>
            <a:r>
              <a:rPr lang="en-US" dirty="0">
                <a:hlinkClick r:id="rId2"/>
              </a:rPr>
              <a:t>hosts</a:t>
            </a:r>
            <a:r>
              <a:rPr lang="en-US" dirty="0"/>
              <a:t>, and is responsible for end-to-end error recovery and </a:t>
            </a:r>
            <a:r>
              <a:rPr lang="en-US" dirty="0">
                <a:hlinkClick r:id="rId3"/>
              </a:rPr>
              <a:t>flow control</a:t>
            </a:r>
            <a:r>
              <a:rPr lang="en-US" dirty="0"/>
              <a:t>. It ensures complete data transfer</a:t>
            </a:r>
            <a:r>
              <a:rPr lang="en-US" dirty="0" smtClean="0"/>
              <a:t>.</a:t>
            </a:r>
          </a:p>
          <a:p>
            <a:endParaRPr lang="en-US" dirty="0" smtClean="0"/>
          </a:p>
          <a:p>
            <a:r>
              <a:rPr lang="en-US" dirty="0" smtClean="0"/>
              <a:t>Size of data packets</a:t>
            </a:r>
          </a:p>
          <a:p>
            <a:endParaRPr lang="en-US" dirty="0"/>
          </a:p>
          <a:p>
            <a:r>
              <a:rPr lang="en-US" dirty="0" smtClean="0"/>
              <a:t>Time to wait for reply</a:t>
            </a:r>
          </a:p>
          <a:p>
            <a:endParaRPr lang="en-US" dirty="0"/>
          </a:p>
          <a:p>
            <a:r>
              <a:rPr lang="en-US" i="1" dirty="0"/>
              <a:t>- Layer 4 Transport examples include SPX, TCP, UDP.</a:t>
            </a:r>
            <a:endParaRPr lang="en-US" dirty="0"/>
          </a:p>
          <a:p>
            <a:endParaRPr lang="en-US" dirty="0"/>
          </a:p>
        </p:txBody>
      </p:sp>
    </p:spTree>
    <p:extLst>
      <p:ext uri="{BB962C8B-B14F-4D97-AF65-F5344CB8AC3E}">
        <p14:creationId xmlns:p14="http://schemas.microsoft.com/office/powerpoint/2010/main" val="4079950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Session Layer </a:t>
            </a:r>
            <a:endParaRPr lang="en-US" dirty="0"/>
          </a:p>
        </p:txBody>
      </p:sp>
      <p:sp>
        <p:nvSpPr>
          <p:cNvPr id="3" name="Content Placeholder 2"/>
          <p:cNvSpPr>
            <a:spLocks noGrp="1"/>
          </p:cNvSpPr>
          <p:nvPr>
            <p:ph idx="1"/>
          </p:nvPr>
        </p:nvSpPr>
        <p:spPr/>
        <p:txBody>
          <a:bodyPr/>
          <a:lstStyle/>
          <a:p>
            <a:r>
              <a:rPr lang="en-US" dirty="0"/>
              <a:t>This layer establishes, manages and terminates connections between </a:t>
            </a:r>
            <a:r>
              <a:rPr lang="en-US" dirty="0">
                <a:hlinkClick r:id="rId2"/>
              </a:rPr>
              <a:t>applications</a:t>
            </a:r>
            <a:r>
              <a:rPr lang="en-US" dirty="0"/>
              <a:t>. The session layer sets up, coordinates, and terminates conversations, exchanges, and dialogues between the applications at each end. It deals with session and connection coordination</a:t>
            </a:r>
            <a:r>
              <a:rPr lang="en-US" dirty="0" smtClean="0"/>
              <a:t>.</a:t>
            </a:r>
          </a:p>
          <a:p>
            <a:endParaRPr lang="en-US" dirty="0"/>
          </a:p>
          <a:p>
            <a:r>
              <a:rPr lang="en-US" i="1" dirty="0"/>
              <a:t>- Layer 5 Session examples include NFS, </a:t>
            </a:r>
            <a:r>
              <a:rPr lang="en-US" i="1" dirty="0" err="1"/>
              <a:t>NetBios</a:t>
            </a:r>
            <a:r>
              <a:rPr lang="en-US" i="1" dirty="0"/>
              <a:t> names, RPC, SQL.</a:t>
            </a:r>
            <a:endParaRPr lang="en-US" dirty="0"/>
          </a:p>
          <a:p>
            <a:endParaRPr lang="en-US" dirty="0"/>
          </a:p>
        </p:txBody>
      </p:sp>
    </p:spTree>
    <p:extLst>
      <p:ext uri="{BB962C8B-B14F-4D97-AF65-F5344CB8AC3E}">
        <p14:creationId xmlns:p14="http://schemas.microsoft.com/office/powerpoint/2010/main" val="22533044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Presentation Layer</a:t>
            </a:r>
            <a:endParaRPr lang="en-US" dirty="0"/>
          </a:p>
        </p:txBody>
      </p:sp>
      <p:sp>
        <p:nvSpPr>
          <p:cNvPr id="3" name="Content Placeholder 2"/>
          <p:cNvSpPr>
            <a:spLocks noGrp="1"/>
          </p:cNvSpPr>
          <p:nvPr>
            <p:ph idx="1"/>
          </p:nvPr>
        </p:nvSpPr>
        <p:spPr/>
        <p:txBody>
          <a:bodyPr/>
          <a:lstStyle/>
          <a:p>
            <a:r>
              <a:rPr lang="en-US" dirty="0"/>
              <a:t>This layer provides independence from differences in data representation (e.g., </a:t>
            </a:r>
            <a:r>
              <a:rPr lang="en-US" dirty="0">
                <a:hlinkClick r:id="rId2"/>
              </a:rPr>
              <a:t>encryption</a:t>
            </a:r>
            <a:r>
              <a:rPr lang="en-US" dirty="0"/>
              <a:t>) by translating from application to network format, and vice versa. The presentation layer works to transform data into the form that the application layer can accept. This layer formats and encrypts data to be sent across a </a:t>
            </a:r>
            <a:r>
              <a:rPr lang="en-US" dirty="0">
                <a:hlinkClick r:id="rId3"/>
              </a:rPr>
              <a:t>network</a:t>
            </a:r>
            <a:r>
              <a:rPr lang="en-US" dirty="0"/>
              <a:t>, providing freedom from compatibility problems. It is sometimes called the syntax layer</a:t>
            </a:r>
            <a:r>
              <a:rPr lang="en-US" dirty="0" smtClean="0"/>
              <a:t>.</a:t>
            </a:r>
          </a:p>
          <a:p>
            <a:endParaRPr lang="en-US" dirty="0"/>
          </a:p>
          <a:p>
            <a:r>
              <a:rPr lang="en-US" i="1" dirty="0"/>
              <a:t>- Layer 6 Presentation examples include encryption, ASCII, EBCDIC, TIFF, GIF, PICT, JPEG, MPEG, MIDI.</a:t>
            </a:r>
            <a:endParaRPr lang="en-US" dirty="0"/>
          </a:p>
          <a:p>
            <a:endParaRPr lang="en-US" dirty="0"/>
          </a:p>
        </p:txBody>
      </p:sp>
    </p:spTree>
    <p:extLst>
      <p:ext uri="{BB962C8B-B14F-4D97-AF65-F5344CB8AC3E}">
        <p14:creationId xmlns:p14="http://schemas.microsoft.com/office/powerpoint/2010/main" val="1570067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Application Layer </a:t>
            </a:r>
            <a:endParaRPr lang="en-US" dirty="0"/>
          </a:p>
        </p:txBody>
      </p:sp>
      <p:sp>
        <p:nvSpPr>
          <p:cNvPr id="3" name="Content Placeholder 2"/>
          <p:cNvSpPr>
            <a:spLocks noGrp="1"/>
          </p:cNvSpPr>
          <p:nvPr>
            <p:ph idx="1"/>
          </p:nvPr>
        </p:nvSpPr>
        <p:spPr/>
        <p:txBody>
          <a:bodyPr>
            <a:normAutofit lnSpcReduction="10000"/>
          </a:bodyPr>
          <a:lstStyle/>
          <a:p>
            <a:r>
              <a:rPr lang="en-US" dirty="0"/>
              <a:t>This layer supports </a:t>
            </a:r>
            <a:r>
              <a:rPr lang="en-US" dirty="0">
                <a:hlinkClick r:id="rId2"/>
              </a:rPr>
              <a:t>application</a:t>
            </a:r>
            <a:r>
              <a:rPr lang="en-US" dirty="0"/>
              <a:t> and end-user processes. Communication partners are identified, quality of service is identified, user authentication and privacy are considered, and any constraints on data </a:t>
            </a:r>
            <a:r>
              <a:rPr lang="en-US" dirty="0">
                <a:hlinkClick r:id="rId3"/>
              </a:rPr>
              <a:t>syntax</a:t>
            </a:r>
            <a:r>
              <a:rPr lang="en-US" dirty="0"/>
              <a:t> are identified. Everything at this layer is application-specific. This layer provides application services for </a:t>
            </a:r>
            <a:r>
              <a:rPr lang="en-US" dirty="0">
                <a:hlinkClick r:id="rId4"/>
              </a:rPr>
              <a:t>file transfers</a:t>
            </a:r>
            <a:r>
              <a:rPr lang="en-US" dirty="0"/>
              <a:t>, </a:t>
            </a:r>
            <a:r>
              <a:rPr lang="en-US" dirty="0">
                <a:hlinkClick r:id="rId5"/>
              </a:rPr>
              <a:t>e-mail</a:t>
            </a:r>
            <a:r>
              <a:rPr lang="en-US" dirty="0"/>
              <a:t>, and other </a:t>
            </a:r>
            <a:r>
              <a:rPr lang="en-US" dirty="0">
                <a:hlinkClick r:id="rId6"/>
              </a:rPr>
              <a:t>network</a:t>
            </a:r>
            <a:r>
              <a:rPr lang="en-US" dirty="0"/>
              <a:t> </a:t>
            </a:r>
            <a:r>
              <a:rPr lang="en-US" dirty="0">
                <a:hlinkClick r:id="rId7"/>
              </a:rPr>
              <a:t>software</a:t>
            </a:r>
            <a:r>
              <a:rPr lang="en-US" dirty="0"/>
              <a:t> services. </a:t>
            </a:r>
            <a:r>
              <a:rPr lang="en-US" dirty="0">
                <a:hlinkClick r:id="rId8"/>
              </a:rPr>
              <a:t>Telnet</a:t>
            </a:r>
            <a:r>
              <a:rPr lang="en-US" dirty="0"/>
              <a:t> and </a:t>
            </a:r>
            <a:r>
              <a:rPr lang="en-US" dirty="0">
                <a:hlinkClick r:id="rId9"/>
              </a:rPr>
              <a:t>FTP</a:t>
            </a:r>
            <a:r>
              <a:rPr lang="en-US" dirty="0"/>
              <a:t> are applications that exist entirely in the application level. Tiered application architectures are part of this layer</a:t>
            </a:r>
            <a:r>
              <a:rPr lang="en-US" dirty="0" smtClean="0"/>
              <a:t>.</a:t>
            </a:r>
          </a:p>
          <a:p>
            <a:endParaRPr lang="en-US" dirty="0"/>
          </a:p>
          <a:p>
            <a:r>
              <a:rPr lang="en-US" i="1" dirty="0"/>
              <a:t>- Layer 7 Application examples include WWW browsers, NFS, SNMP, Telnet, HTTP, FTP</a:t>
            </a:r>
            <a:endParaRPr lang="en-US" dirty="0"/>
          </a:p>
          <a:p>
            <a:endParaRPr lang="en-US" dirty="0"/>
          </a:p>
        </p:txBody>
      </p:sp>
    </p:spTree>
    <p:extLst>
      <p:ext uri="{BB962C8B-B14F-4D97-AF65-F5344CB8AC3E}">
        <p14:creationId xmlns:p14="http://schemas.microsoft.com/office/powerpoint/2010/main" val="127889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vs. TCP/IP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1883229"/>
            <a:ext cx="4648200" cy="3984171"/>
          </a:xfrm>
        </p:spPr>
      </p:pic>
    </p:spTree>
    <p:extLst>
      <p:ext uri="{BB962C8B-B14F-4D97-AF65-F5344CB8AC3E}">
        <p14:creationId xmlns:p14="http://schemas.microsoft.com/office/powerpoint/2010/main" val="3222438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in getting a </a:t>
            </a:r>
            <a:r>
              <a:rPr lang="en-US" smtClean="0"/>
              <a:t>message </a:t>
            </a:r>
            <a:r>
              <a:rPr lang="en-US" smtClean="0"/>
              <a:t>across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0"/>
            <a:ext cx="6858000" cy="4746374"/>
          </a:xfrm>
        </p:spPr>
      </p:pic>
    </p:spTree>
    <p:extLst>
      <p:ext uri="{BB962C8B-B14F-4D97-AF65-F5344CB8AC3E}">
        <p14:creationId xmlns:p14="http://schemas.microsoft.com/office/powerpoint/2010/main" val="1079561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Generic Message Headers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063" y="1676401"/>
            <a:ext cx="7525039" cy="4572000"/>
          </a:xfrm>
        </p:spPr>
      </p:pic>
    </p:spTree>
    <p:extLst>
      <p:ext uri="{BB962C8B-B14F-4D97-AF65-F5344CB8AC3E}">
        <p14:creationId xmlns:p14="http://schemas.microsoft.com/office/powerpoint/2010/main" val="1389930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Layers, Interfaces and Protocols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631781"/>
            <a:ext cx="6629400" cy="4751925"/>
          </a:xfrm>
        </p:spPr>
      </p:pic>
    </p:spTree>
    <p:extLst>
      <p:ext uri="{BB962C8B-B14F-4D97-AF65-F5344CB8AC3E}">
        <p14:creationId xmlns:p14="http://schemas.microsoft.com/office/powerpoint/2010/main" val="1866811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8754" y="1600201"/>
            <a:ext cx="7364646" cy="4542798"/>
          </a:xfrm>
        </p:spPr>
      </p:pic>
    </p:spTree>
    <p:extLst>
      <p:ext uri="{BB962C8B-B14F-4D97-AF65-F5344CB8AC3E}">
        <p14:creationId xmlns:p14="http://schemas.microsoft.com/office/powerpoint/2010/main" val="385013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Stack</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6712" y="1524000"/>
            <a:ext cx="6890576" cy="4642104"/>
          </a:xfrm>
        </p:spPr>
      </p:pic>
    </p:spTree>
    <p:extLst>
      <p:ext uri="{BB962C8B-B14F-4D97-AF65-F5344CB8AC3E}">
        <p14:creationId xmlns:p14="http://schemas.microsoft.com/office/powerpoint/2010/main" val="377108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Open System Interconnection</a:t>
            </a:r>
            <a:endParaRPr lang="en-US" dirty="0"/>
          </a:p>
        </p:txBody>
      </p:sp>
      <p:sp>
        <p:nvSpPr>
          <p:cNvPr id="3" name="Content Placeholder 2"/>
          <p:cNvSpPr>
            <a:spLocks noGrp="1"/>
          </p:cNvSpPr>
          <p:nvPr>
            <p:ph idx="1"/>
          </p:nvPr>
        </p:nvSpPr>
        <p:spPr/>
        <p:txBody>
          <a:bodyPr>
            <a:normAutofit/>
          </a:bodyPr>
          <a:lstStyle/>
          <a:p>
            <a:r>
              <a:rPr lang="en-US" dirty="0"/>
              <a:t>The </a:t>
            </a:r>
            <a:r>
              <a:rPr lang="en-US" dirty="0" smtClean="0"/>
              <a:t>model </a:t>
            </a:r>
            <a:r>
              <a:rPr lang="en-US" dirty="0"/>
              <a:t>defines a networking framework to implement protocols in seven layers. Control is passed from one layer to the next, starting at the application layer in one station, and proceeding to the bottom layer, over the channel to the next station and back up the hierarchy.</a:t>
            </a:r>
          </a:p>
          <a:p>
            <a:endParaRPr lang="en-US" dirty="0" smtClean="0"/>
          </a:p>
          <a:p>
            <a:r>
              <a:rPr lang="en-US" sz="2000" dirty="0" smtClean="0"/>
              <a:t>There's </a:t>
            </a:r>
            <a:r>
              <a:rPr lang="en-US" sz="2000" dirty="0"/>
              <a:t>really nothing to the OSI model. In fact, it's not even tangible. The OSI model doesn't do any functions in the networking process, It is a </a:t>
            </a:r>
            <a:r>
              <a:rPr lang="en-US" sz="2000" i="1" dirty="0"/>
              <a:t>conceptual framework</a:t>
            </a:r>
            <a:r>
              <a:rPr lang="en-US" sz="2000" dirty="0"/>
              <a:t> so we can better understand complex interactions that are happening. </a:t>
            </a:r>
            <a:endParaRPr lang="en-US" sz="2000" dirty="0" smtClean="0"/>
          </a:p>
          <a:p>
            <a:r>
              <a:rPr lang="en-US" sz="2000" dirty="0" smtClean="0"/>
              <a:t>The </a:t>
            </a:r>
            <a:r>
              <a:rPr lang="en-US" sz="2000" dirty="0"/>
              <a:t>OSI model takes the task of internetworking and divides that up into what is referred to as a vertical stack that consists of the following layers:</a:t>
            </a:r>
          </a:p>
        </p:txBody>
      </p:sp>
    </p:spTree>
    <p:extLst>
      <p:ext uri="{BB962C8B-B14F-4D97-AF65-F5344CB8AC3E}">
        <p14:creationId xmlns:p14="http://schemas.microsoft.com/office/powerpoint/2010/main" val="648296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OSI Layers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7010399" cy="4876800"/>
          </a:xfrm>
        </p:spPr>
      </p:pic>
    </p:spTree>
    <p:extLst>
      <p:ext uri="{BB962C8B-B14F-4D97-AF65-F5344CB8AC3E}">
        <p14:creationId xmlns:p14="http://schemas.microsoft.com/office/powerpoint/2010/main" val="96080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Headers attached by layer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449" y="1676400"/>
            <a:ext cx="6740260" cy="4419600"/>
          </a:xfrm>
        </p:spPr>
      </p:pic>
    </p:spTree>
    <p:extLst>
      <p:ext uri="{BB962C8B-B14F-4D97-AF65-F5344CB8AC3E}">
        <p14:creationId xmlns:p14="http://schemas.microsoft.com/office/powerpoint/2010/main" val="4045017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408</TotalTime>
  <Words>734</Words>
  <Application>Microsoft Office PowerPoint</Application>
  <PresentationFormat>On-screen Show (4:3)</PresentationFormat>
  <Paragraphs>50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Networking</vt:lpstr>
      <vt:lpstr>Layers in getting a message across</vt:lpstr>
      <vt:lpstr>Generic Message Headers</vt:lpstr>
      <vt:lpstr>Layers, Interfaces and Protocols</vt:lpstr>
      <vt:lpstr>The Internet</vt:lpstr>
      <vt:lpstr>OSI Stack</vt:lpstr>
      <vt:lpstr>OSI Open System Interconnection</vt:lpstr>
      <vt:lpstr>OSI Layers</vt:lpstr>
      <vt:lpstr>Headers attached by layer</vt:lpstr>
      <vt:lpstr>OSI headers</vt:lpstr>
      <vt:lpstr>1 Physical Layer</vt:lpstr>
      <vt:lpstr>2 Data Link Layer</vt:lpstr>
      <vt:lpstr>3 Network Layer</vt:lpstr>
      <vt:lpstr>4 Transport Layer</vt:lpstr>
      <vt:lpstr>5 Session Layer </vt:lpstr>
      <vt:lpstr>6 Presentation Layer</vt:lpstr>
      <vt:lpstr>7 Application Layer </vt:lpstr>
      <vt:lpstr>OSI vs. TCP/IP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Critical Sectons</dc:title>
  <dc:creator>bill HP</dc:creator>
  <cp:lastModifiedBy>bill HP</cp:lastModifiedBy>
  <cp:revision>54</cp:revision>
  <cp:lastPrinted>2016-11-17T16:40:08Z</cp:lastPrinted>
  <dcterms:created xsi:type="dcterms:W3CDTF">2006-08-16T00:00:00Z</dcterms:created>
  <dcterms:modified xsi:type="dcterms:W3CDTF">2016-11-21T00:18:52Z</dcterms:modified>
</cp:coreProperties>
</file>