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Critical Sections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User Software </a:t>
            </a:r>
            <a:r>
              <a:rPr lang="en-US" dirty="0" smtClean="0"/>
              <a:t>Solutions</a:t>
            </a:r>
          </a:p>
          <a:p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/>
              <a:t>D</a:t>
            </a:r>
            <a:r>
              <a:rPr lang="en-US" dirty="0" smtClean="0"/>
              <a:t>ekker’s </a:t>
            </a:r>
            <a:r>
              <a:rPr lang="en-US" dirty="0"/>
              <a:t>A</a:t>
            </a:r>
            <a:r>
              <a:rPr lang="en-US" dirty="0" smtClean="0"/>
              <a:t>lgorithm</a:t>
            </a:r>
          </a:p>
          <a:p>
            <a:r>
              <a:rPr lang="en-US" dirty="0"/>
              <a:t> </a:t>
            </a:r>
            <a:r>
              <a:rPr lang="en-US" dirty="0" smtClean="0"/>
              <a:t>  Peterson’s Algorithm</a:t>
            </a:r>
          </a:p>
          <a:p>
            <a:r>
              <a:rPr lang="en-US" dirty="0" smtClean="0"/>
              <a:t>Hardware Test-and-Set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45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Section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 process is accessing shared modifiable </a:t>
            </a:r>
            <a:r>
              <a:rPr lang="en-US" dirty="0" smtClean="0"/>
              <a:t>data or a resource that can only operate on behalf of one process at a time, </a:t>
            </a:r>
            <a:r>
              <a:rPr lang="en-US" dirty="0"/>
              <a:t>the process is said to be in a critical section.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When </a:t>
            </a:r>
            <a:r>
              <a:rPr lang="en-US" dirty="0"/>
              <a:t>one process is in a critical section, all other processes (at least those that access </a:t>
            </a:r>
            <a:r>
              <a:rPr lang="en-US" dirty="0" smtClean="0"/>
              <a:t>the shared </a:t>
            </a:r>
            <a:r>
              <a:rPr lang="en-US" dirty="0"/>
              <a:t>modifiable </a:t>
            </a:r>
            <a:r>
              <a:rPr lang="en-US" dirty="0" smtClean="0"/>
              <a:t>data and/or resource) </a:t>
            </a:r>
            <a:r>
              <a:rPr lang="en-US" dirty="0"/>
              <a:t>are excluded from their critical </a:t>
            </a:r>
            <a:r>
              <a:rPr lang="en-US" dirty="0" smtClean="0"/>
              <a:t>section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39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Requirements for Solving the CS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 smtClean="0"/>
              <a:t>Mutual Exclusion. </a:t>
            </a:r>
            <a:r>
              <a:rPr lang="en-US" dirty="0" smtClean="0"/>
              <a:t>If a process is executing in it’s Critical Section, then no other process can execute in it’s Critical Section. </a:t>
            </a:r>
          </a:p>
          <a:p>
            <a:pPr lvl="0"/>
            <a:endParaRPr lang="en-US" dirty="0"/>
          </a:p>
          <a:p>
            <a:pPr lvl="0"/>
            <a:r>
              <a:rPr lang="en-US" b="1" dirty="0" smtClean="0"/>
              <a:t>Progress. </a:t>
            </a:r>
            <a:r>
              <a:rPr lang="en-US" dirty="0" smtClean="0"/>
              <a:t>When </a:t>
            </a:r>
            <a:r>
              <a:rPr lang="en-US" dirty="0"/>
              <a:t>no process is in a critical section, any process that requests entry to the critical section must be permitted to enter without delay</a:t>
            </a:r>
            <a:r>
              <a:rPr lang="en-US" dirty="0" smtClean="0"/>
              <a:t>.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b="1" dirty="0" smtClean="0"/>
              <a:t>Bounded Wait. </a:t>
            </a:r>
            <a:r>
              <a:rPr lang="en-US" dirty="0" smtClean="0"/>
              <a:t>There is an upper bound on the number of times a process can enter it’s critical sections while another is waiting (</a:t>
            </a:r>
            <a:r>
              <a:rPr lang="en-US" dirty="0" err="1" smtClean="0"/>
              <a:t>a.k.a</a:t>
            </a:r>
            <a:r>
              <a:rPr lang="en-US" dirty="0" smtClean="0"/>
              <a:t> </a:t>
            </a:r>
            <a:r>
              <a:rPr lang="en-US" dirty="0"/>
              <a:t>no starvation)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22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Solution Attempt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495800" cy="4876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2500" dirty="0"/>
          </a:p>
          <a:p>
            <a:pPr marL="0" indent="0">
              <a:buNone/>
            </a:pPr>
            <a:r>
              <a:rPr lang="en-US" sz="2200" dirty="0" smtClean="0"/>
              <a:t>void </a:t>
            </a:r>
            <a:r>
              <a:rPr lang="en-US" sz="2200" dirty="0" err="1" smtClean="0"/>
              <a:t>processOne</a:t>
            </a:r>
            <a:r>
              <a:rPr lang="en-US" sz="2200" dirty="0" smtClean="0"/>
              <a:t>(void</a:t>
            </a:r>
            <a:r>
              <a:rPr lang="en-US" sz="2200" dirty="0"/>
              <a:t>)</a:t>
            </a:r>
          </a:p>
          <a:p>
            <a:pPr marL="0" indent="0">
              <a:buNone/>
            </a:pPr>
            <a:r>
              <a:rPr lang="en-US" sz="2200" dirty="0"/>
              <a:t>{</a:t>
            </a:r>
          </a:p>
          <a:p>
            <a:pPr marL="0" indent="0">
              <a:buNone/>
            </a:pPr>
            <a:r>
              <a:rPr lang="en-US" sz="2200" dirty="0"/>
              <a:t>    while (1)</a:t>
            </a:r>
          </a:p>
          <a:p>
            <a:pPr marL="0" indent="0">
              <a:buNone/>
            </a:pPr>
            <a:r>
              <a:rPr lang="en-US" sz="2200" dirty="0"/>
              <a:t>     {</a:t>
            </a:r>
          </a:p>
          <a:p>
            <a:pPr marL="0" indent="0">
              <a:buNone/>
            </a:pPr>
            <a:r>
              <a:rPr lang="en-US" sz="2200" dirty="0"/>
              <a:t>          while (</a:t>
            </a:r>
            <a:r>
              <a:rPr lang="en-US" sz="2200" dirty="0" err="1" smtClean="0"/>
              <a:t>processNumber</a:t>
            </a:r>
            <a:r>
              <a:rPr lang="en-US" sz="2200" dirty="0" smtClean="0"/>
              <a:t> </a:t>
            </a:r>
            <a:r>
              <a:rPr lang="en-US" sz="2200" dirty="0"/>
              <a:t>== 2) </a:t>
            </a:r>
          </a:p>
          <a:p>
            <a:pPr marL="0" indent="0">
              <a:buNone/>
            </a:pPr>
            <a:r>
              <a:rPr lang="en-US" sz="2200" dirty="0" smtClean="0"/>
              <a:t>                   {// </a:t>
            </a:r>
            <a:r>
              <a:rPr lang="en-US" sz="2200" dirty="0"/>
              <a:t>stall}</a:t>
            </a:r>
          </a:p>
          <a:p>
            <a:pPr marL="0" indent="0">
              <a:buNone/>
            </a:pPr>
            <a:r>
              <a:rPr lang="en-US" sz="2200" dirty="0"/>
              <a:t>           </a:t>
            </a:r>
            <a:r>
              <a:rPr lang="en-US" sz="2200" b="1" dirty="0" smtClean="0"/>
              <a:t>Critical </a:t>
            </a:r>
            <a:r>
              <a:rPr lang="en-US" sz="2200" b="1" dirty="0"/>
              <a:t>Section</a:t>
            </a:r>
            <a:endParaRPr lang="en-US" sz="2200" dirty="0"/>
          </a:p>
          <a:p>
            <a:pPr marL="0" indent="0">
              <a:buNone/>
            </a:pPr>
            <a:r>
              <a:rPr lang="en-US" sz="2200" dirty="0"/>
              <a:t>           </a:t>
            </a:r>
            <a:r>
              <a:rPr lang="en-US" sz="2200" dirty="0" err="1" smtClean="0"/>
              <a:t>processNumber</a:t>
            </a:r>
            <a:r>
              <a:rPr lang="en-US" sz="2200" dirty="0" smtClean="0"/>
              <a:t> </a:t>
            </a:r>
            <a:r>
              <a:rPr lang="en-US" sz="2200" dirty="0"/>
              <a:t>= 2;</a:t>
            </a:r>
          </a:p>
          <a:p>
            <a:pPr marL="0" indent="0">
              <a:buNone/>
            </a:pPr>
            <a:r>
              <a:rPr lang="en-US" sz="2200" dirty="0"/>
              <a:t>           </a:t>
            </a:r>
            <a:r>
              <a:rPr lang="en-US" sz="2200" b="1" dirty="0" smtClean="0"/>
              <a:t>Other Stuff</a:t>
            </a:r>
            <a:endParaRPr lang="en-US" sz="2200" dirty="0"/>
          </a:p>
          <a:p>
            <a:pPr marL="0" indent="0">
              <a:buNone/>
            </a:pPr>
            <a:r>
              <a:rPr lang="en-US" sz="2200" dirty="0"/>
              <a:t>     </a:t>
            </a:r>
            <a:r>
              <a:rPr lang="en-US" sz="2200" dirty="0" smtClean="0"/>
              <a:t> </a:t>
            </a:r>
            <a:r>
              <a:rPr lang="en-US" sz="2200" dirty="0"/>
              <a:t>}</a:t>
            </a:r>
          </a:p>
          <a:p>
            <a:pPr marL="0" indent="0">
              <a:buNone/>
            </a:pPr>
            <a:r>
              <a:rPr lang="en-US" sz="2200" dirty="0" smtClean="0"/>
              <a:t>}</a:t>
            </a:r>
            <a:endParaRPr lang="en-US" sz="22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029200" y="1219200"/>
            <a:ext cx="3733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 </a:t>
            </a:r>
          </a:p>
          <a:p>
            <a:pPr marL="0" indent="0"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Comments: </a:t>
            </a:r>
          </a:p>
          <a:p>
            <a:pPr marL="0" indent="0">
              <a:buNone/>
            </a:pPr>
            <a:endParaRPr lang="en-US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600" dirty="0" smtClean="0">
                <a:solidFill>
                  <a:srgbClr val="FF0000"/>
                </a:solidFill>
              </a:rPr>
              <a:t>This method insures Mutual Exclusion, however, </a:t>
            </a:r>
            <a:r>
              <a:rPr lang="en-US" sz="1600" dirty="0" err="1" smtClean="0">
                <a:solidFill>
                  <a:srgbClr val="FF0000"/>
                </a:solidFill>
              </a:rPr>
              <a:t>processone</a:t>
            </a:r>
            <a:r>
              <a:rPr lang="en-US" sz="1600" dirty="0" smtClean="0">
                <a:solidFill>
                  <a:srgbClr val="FF0000"/>
                </a:solidFill>
              </a:rPr>
              <a:t> must go first and </a:t>
            </a:r>
            <a:r>
              <a:rPr lang="en-US" sz="1600" dirty="0" err="1" smtClean="0">
                <a:solidFill>
                  <a:srgbClr val="FF0000"/>
                </a:solidFill>
              </a:rPr>
              <a:t>processone</a:t>
            </a:r>
            <a:r>
              <a:rPr lang="en-US" sz="1600" dirty="0" smtClean="0">
                <a:solidFill>
                  <a:srgbClr val="FF0000"/>
                </a:solidFill>
              </a:rPr>
              <a:t> and </a:t>
            </a:r>
            <a:r>
              <a:rPr lang="en-US" sz="1600" dirty="0" err="1" smtClean="0">
                <a:solidFill>
                  <a:srgbClr val="FF0000"/>
                </a:solidFill>
              </a:rPr>
              <a:t>processtwo</a:t>
            </a:r>
            <a:r>
              <a:rPr lang="en-US" sz="1600" dirty="0" smtClean="0">
                <a:solidFill>
                  <a:srgbClr val="FF0000"/>
                </a:solidFill>
              </a:rPr>
              <a:t> must alternate.</a:t>
            </a:r>
          </a:p>
          <a:p>
            <a:pPr marL="0" indent="0">
              <a:buNone/>
            </a:pPr>
            <a:endParaRPr lang="en-US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600" dirty="0" smtClean="0">
                <a:solidFill>
                  <a:srgbClr val="FF0000"/>
                </a:solidFill>
              </a:rPr>
              <a:t>This method causes </a:t>
            </a:r>
            <a:r>
              <a:rPr lang="en-US" sz="1600" b="1" dirty="0" smtClean="0">
                <a:solidFill>
                  <a:srgbClr val="FF0000"/>
                </a:solidFill>
              </a:rPr>
              <a:t>busy waiting</a:t>
            </a:r>
            <a:r>
              <a:rPr lang="en-US" sz="1600" dirty="0" smtClean="0">
                <a:solidFill>
                  <a:srgbClr val="FF0000"/>
                </a:solidFill>
              </a:rPr>
              <a:t>. (i.e. the use of the CPU to loop, waiting for the condition variable to change).</a:t>
            </a:r>
          </a:p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72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Solution Attempt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9624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void </a:t>
            </a:r>
            <a:r>
              <a:rPr lang="en-US" sz="2000" dirty="0" err="1" smtClean="0"/>
              <a:t>processOne</a:t>
            </a:r>
            <a:r>
              <a:rPr lang="en-US" sz="2000" dirty="0" smtClean="0"/>
              <a:t>(void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{</a:t>
            </a:r>
          </a:p>
          <a:p>
            <a:pPr marL="0" indent="0">
              <a:buNone/>
            </a:pPr>
            <a:r>
              <a:rPr lang="en-US" sz="2000" dirty="0"/>
              <a:t>    while (1)</a:t>
            </a:r>
          </a:p>
          <a:p>
            <a:pPr marL="0" indent="0">
              <a:buNone/>
            </a:pPr>
            <a:r>
              <a:rPr lang="en-US" sz="2000" dirty="0"/>
              <a:t>     {</a:t>
            </a:r>
          </a:p>
          <a:p>
            <a:pPr marL="0" indent="0">
              <a:buNone/>
            </a:pPr>
            <a:r>
              <a:rPr lang="en-US" sz="2000" dirty="0"/>
              <a:t>          while (p2inside)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{</a:t>
            </a:r>
            <a:r>
              <a:rPr lang="en-US" sz="2000" dirty="0"/>
              <a:t>stall}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// time out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p1inside </a:t>
            </a:r>
            <a:r>
              <a:rPr lang="en-US" sz="2000" dirty="0"/>
              <a:t>= true;</a:t>
            </a:r>
          </a:p>
          <a:p>
            <a:pPr marL="0" indent="0">
              <a:buNone/>
            </a:pPr>
            <a:r>
              <a:rPr lang="en-US" sz="2000" dirty="0"/>
              <a:t>          </a:t>
            </a:r>
            <a:r>
              <a:rPr lang="en-US" sz="2000" b="1" dirty="0" smtClean="0"/>
              <a:t>Critical </a:t>
            </a:r>
            <a:r>
              <a:rPr lang="en-US" sz="2000" b="1" dirty="0"/>
              <a:t>Section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    </a:t>
            </a:r>
            <a:r>
              <a:rPr lang="en-US" sz="2000" dirty="0" smtClean="0"/>
              <a:t>p1inside </a:t>
            </a:r>
            <a:r>
              <a:rPr lang="en-US" sz="2000" dirty="0"/>
              <a:t>= false;</a:t>
            </a:r>
          </a:p>
          <a:p>
            <a:pPr marL="0" indent="0">
              <a:buNone/>
            </a:pPr>
            <a:r>
              <a:rPr lang="en-US" sz="2000" dirty="0"/>
              <a:t>          </a:t>
            </a:r>
            <a:r>
              <a:rPr lang="en-US" sz="2000" b="1" dirty="0" smtClean="0"/>
              <a:t>Other Stuff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</a:t>
            </a:r>
            <a:r>
              <a:rPr lang="en-US" sz="2000" dirty="0" smtClean="0"/>
              <a:t>}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}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48200" y="1219200"/>
            <a:ext cx="4114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 </a:t>
            </a:r>
          </a:p>
          <a:p>
            <a:pPr marL="0" indent="0"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Comments</a:t>
            </a:r>
            <a:r>
              <a:rPr lang="en-US" sz="1600" b="1" dirty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endParaRPr lang="en-US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600" dirty="0" smtClean="0">
                <a:solidFill>
                  <a:srgbClr val="FF0000"/>
                </a:solidFill>
              </a:rPr>
              <a:t>This </a:t>
            </a:r>
            <a:r>
              <a:rPr lang="en-US" sz="1600" dirty="0">
                <a:solidFill>
                  <a:srgbClr val="FF0000"/>
                </a:solidFill>
              </a:rPr>
              <a:t>method allows processes to execute without alternating.</a:t>
            </a:r>
          </a:p>
          <a:p>
            <a:pPr marL="0" indent="0">
              <a:buNone/>
            </a:pPr>
            <a:endParaRPr lang="en-US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600" dirty="0" smtClean="0">
                <a:solidFill>
                  <a:srgbClr val="FF0000"/>
                </a:solidFill>
              </a:rPr>
              <a:t>If </a:t>
            </a:r>
            <a:r>
              <a:rPr lang="en-US" sz="1600" dirty="0">
                <a:solidFill>
                  <a:srgbClr val="FF0000"/>
                </a:solidFill>
              </a:rPr>
              <a:t>a process is </a:t>
            </a:r>
            <a:r>
              <a:rPr lang="en-US" sz="1600" dirty="0" smtClean="0">
                <a:solidFill>
                  <a:srgbClr val="FF0000"/>
                </a:solidFill>
              </a:rPr>
              <a:t>taken off </a:t>
            </a:r>
            <a:r>
              <a:rPr lang="en-US" sz="1600" dirty="0">
                <a:solidFill>
                  <a:srgbClr val="FF0000"/>
                </a:solidFill>
              </a:rPr>
              <a:t>the CPU at </a:t>
            </a:r>
            <a:r>
              <a:rPr lang="en-US" sz="1600" dirty="0" smtClean="0">
                <a:solidFill>
                  <a:srgbClr val="FF0000"/>
                </a:solidFill>
              </a:rPr>
              <a:t>{time out}, </a:t>
            </a:r>
            <a:r>
              <a:rPr lang="en-US" sz="1600" dirty="0">
                <a:solidFill>
                  <a:srgbClr val="FF0000"/>
                </a:solidFill>
              </a:rPr>
              <a:t>then it is possible that 2 processes could enter the critical section at the same time</a:t>
            </a:r>
          </a:p>
          <a:p>
            <a:pPr marL="0" indent="0">
              <a:buFont typeface="Arial" pitchFamily="34" charset="0"/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61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Solution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9624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void </a:t>
            </a:r>
            <a:r>
              <a:rPr lang="en-US" sz="2000" dirty="0" err="1" smtClean="0"/>
              <a:t>processOne</a:t>
            </a:r>
            <a:r>
              <a:rPr lang="en-US" sz="2000" dirty="0" smtClean="0"/>
              <a:t>(void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{</a:t>
            </a:r>
          </a:p>
          <a:p>
            <a:pPr marL="0" indent="0">
              <a:buNone/>
            </a:pPr>
            <a:r>
              <a:rPr lang="en-US" sz="2000" dirty="0"/>
              <a:t>    while (1)</a:t>
            </a:r>
          </a:p>
          <a:p>
            <a:pPr marL="0" indent="0">
              <a:buNone/>
            </a:pPr>
            <a:r>
              <a:rPr lang="en-US" sz="2000" dirty="0"/>
              <a:t>     {</a:t>
            </a:r>
          </a:p>
          <a:p>
            <a:pPr marL="0" indent="0">
              <a:buNone/>
            </a:pPr>
            <a:r>
              <a:rPr lang="en-US" sz="2000" dirty="0"/>
              <a:t>         </a:t>
            </a:r>
            <a:r>
              <a:rPr lang="en-US" sz="2000" dirty="0" smtClean="0"/>
              <a:t>P1wantsToEnter </a:t>
            </a:r>
            <a:r>
              <a:rPr lang="en-US" sz="2000" dirty="0"/>
              <a:t>= true;</a:t>
            </a:r>
          </a:p>
          <a:p>
            <a:pPr marL="0" indent="0">
              <a:buNone/>
            </a:pPr>
            <a:r>
              <a:rPr lang="en-US" sz="2000" dirty="0"/>
              <a:t>	// comment</a:t>
            </a:r>
          </a:p>
          <a:p>
            <a:pPr marL="0" indent="0">
              <a:buNone/>
            </a:pPr>
            <a:r>
              <a:rPr lang="en-US" sz="2000" dirty="0" smtClean="0"/>
              <a:t>         while </a:t>
            </a:r>
            <a:r>
              <a:rPr lang="en-US" sz="2000" dirty="0"/>
              <a:t>(</a:t>
            </a:r>
            <a:r>
              <a:rPr lang="en-US" sz="2000" dirty="0" smtClean="0"/>
              <a:t>P2wantsToEnter</a:t>
            </a:r>
            <a:r>
              <a:rPr lang="en-US" sz="2000" dirty="0"/>
              <a:t>) </a:t>
            </a:r>
          </a:p>
          <a:p>
            <a:pPr marL="0" indent="0">
              <a:buNone/>
            </a:pPr>
            <a:r>
              <a:rPr lang="en-US" sz="2000" dirty="0" smtClean="0"/>
              <a:t>                 {// stall</a:t>
            </a:r>
            <a:r>
              <a:rPr lang="en-US" sz="2000" dirty="0"/>
              <a:t>}</a:t>
            </a:r>
          </a:p>
          <a:p>
            <a:pPr marL="0" indent="0">
              <a:buNone/>
            </a:pPr>
            <a:r>
              <a:rPr lang="en-US" sz="2000" dirty="0"/>
              <a:t>         </a:t>
            </a:r>
            <a:r>
              <a:rPr lang="en-US" sz="2000" b="1" dirty="0" smtClean="0"/>
              <a:t>Critical </a:t>
            </a:r>
            <a:r>
              <a:rPr lang="en-US" sz="2000" b="1" dirty="0"/>
              <a:t>Section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smtClean="0"/>
              <a:t> P1wantToEnter </a:t>
            </a:r>
            <a:r>
              <a:rPr lang="en-US" sz="2000" dirty="0"/>
              <a:t>= false;</a:t>
            </a:r>
          </a:p>
          <a:p>
            <a:pPr marL="0" indent="0">
              <a:buNone/>
            </a:pPr>
            <a:r>
              <a:rPr lang="en-US" sz="2000" dirty="0"/>
              <a:t>         </a:t>
            </a:r>
            <a:r>
              <a:rPr lang="en-US" sz="2000" b="1" dirty="0" smtClean="0"/>
              <a:t>Other Stuff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</a:t>
            </a:r>
            <a:r>
              <a:rPr lang="en-US" sz="2000" dirty="0" smtClean="0"/>
              <a:t>}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}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48200" y="1219200"/>
            <a:ext cx="4114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 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FF0000"/>
                </a:solidFill>
              </a:rPr>
              <a:t>Comments:</a:t>
            </a:r>
          </a:p>
          <a:p>
            <a:pPr marL="0" indent="0">
              <a:buNone/>
            </a:pPr>
            <a:endParaRPr lang="en-US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600" dirty="0" smtClean="0">
                <a:solidFill>
                  <a:srgbClr val="FF0000"/>
                </a:solidFill>
              </a:rPr>
              <a:t>This </a:t>
            </a:r>
            <a:r>
              <a:rPr lang="en-US" sz="1600" dirty="0">
                <a:solidFill>
                  <a:srgbClr val="FF0000"/>
                </a:solidFill>
              </a:rPr>
              <a:t>method provides mutual exclusion</a:t>
            </a:r>
          </a:p>
          <a:p>
            <a:pPr marL="0" indent="0">
              <a:buNone/>
            </a:pPr>
            <a:endParaRPr lang="en-US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600" dirty="0" smtClean="0">
                <a:solidFill>
                  <a:srgbClr val="FF0000"/>
                </a:solidFill>
              </a:rPr>
              <a:t>The </a:t>
            </a:r>
            <a:r>
              <a:rPr lang="en-US" sz="1600" dirty="0">
                <a:solidFill>
                  <a:srgbClr val="FF0000"/>
                </a:solidFill>
              </a:rPr>
              <a:t>system could deadlock if at the point there //comment appears, process it taken off the processor and P2 then executes the same instruction</a:t>
            </a:r>
            <a:r>
              <a:rPr lang="en-US" sz="1600" dirty="0"/>
              <a:t>.</a:t>
            </a:r>
          </a:p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908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Dekker’s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3962400" cy="5257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500" dirty="0"/>
              <a:t>void </a:t>
            </a:r>
            <a:r>
              <a:rPr lang="en-US" sz="1500" dirty="0" err="1" smtClean="0"/>
              <a:t>processOne</a:t>
            </a:r>
            <a:r>
              <a:rPr lang="en-US" sz="1500" dirty="0" smtClean="0"/>
              <a:t>(void</a:t>
            </a:r>
            <a:r>
              <a:rPr lang="en-US" sz="1500" dirty="0"/>
              <a:t>)</a:t>
            </a:r>
          </a:p>
          <a:p>
            <a:pPr marL="0" indent="0">
              <a:buNone/>
            </a:pPr>
            <a:r>
              <a:rPr lang="en-US" sz="1500" dirty="0"/>
              <a:t>{</a:t>
            </a:r>
          </a:p>
          <a:p>
            <a:pPr marL="0" indent="0">
              <a:buNone/>
            </a:pPr>
            <a:r>
              <a:rPr lang="en-US" sz="1500" dirty="0"/>
              <a:t>    while (1)</a:t>
            </a:r>
          </a:p>
          <a:p>
            <a:pPr marL="0" indent="0">
              <a:buNone/>
            </a:pPr>
            <a:r>
              <a:rPr lang="en-US" sz="1500" dirty="0"/>
              <a:t>     {</a:t>
            </a:r>
          </a:p>
          <a:p>
            <a:pPr marL="0" indent="0">
              <a:buNone/>
            </a:pPr>
            <a:r>
              <a:rPr lang="en-US" sz="1500" dirty="0"/>
              <a:t>         </a:t>
            </a:r>
            <a:r>
              <a:rPr lang="en-US" sz="1500" dirty="0" smtClean="0"/>
              <a:t>P1wantsToEnter </a:t>
            </a:r>
            <a:r>
              <a:rPr lang="en-US" sz="1500" dirty="0"/>
              <a:t>= true;</a:t>
            </a:r>
          </a:p>
          <a:p>
            <a:pPr marL="0" indent="0">
              <a:buNone/>
            </a:pPr>
            <a:r>
              <a:rPr lang="en-US" sz="1500" dirty="0"/>
              <a:t> </a:t>
            </a:r>
            <a:r>
              <a:rPr lang="en-US" sz="1500" dirty="0" smtClean="0"/>
              <a:t>        while </a:t>
            </a:r>
            <a:r>
              <a:rPr lang="en-US" sz="1500" dirty="0"/>
              <a:t>(</a:t>
            </a:r>
            <a:r>
              <a:rPr lang="en-US" sz="1500" dirty="0" smtClean="0"/>
              <a:t>P2wantsToEnter</a:t>
            </a:r>
            <a:r>
              <a:rPr lang="en-US" sz="1500" dirty="0"/>
              <a:t>) </a:t>
            </a:r>
          </a:p>
          <a:p>
            <a:pPr marL="0" indent="0">
              <a:buNone/>
            </a:pPr>
            <a:r>
              <a:rPr lang="en-US" sz="1500" dirty="0" smtClean="0"/>
              <a:t>        {  </a:t>
            </a:r>
          </a:p>
          <a:p>
            <a:pPr marL="0" indent="0">
              <a:buNone/>
            </a:pPr>
            <a:r>
              <a:rPr lang="en-US" sz="1500" dirty="0"/>
              <a:t> </a:t>
            </a:r>
            <a:r>
              <a:rPr lang="en-US" sz="1500" dirty="0" smtClean="0"/>
              <a:t>           if </a:t>
            </a:r>
            <a:r>
              <a:rPr lang="en-US" sz="1500" dirty="0"/>
              <a:t>(</a:t>
            </a:r>
            <a:r>
              <a:rPr lang="en-US" sz="1500" dirty="0" err="1" smtClean="0"/>
              <a:t>favoredProcess</a:t>
            </a:r>
            <a:r>
              <a:rPr lang="en-US" sz="1500" dirty="0" smtClean="0"/>
              <a:t> </a:t>
            </a:r>
            <a:r>
              <a:rPr lang="en-US" sz="1500" dirty="0"/>
              <a:t>== second) </a:t>
            </a:r>
          </a:p>
          <a:p>
            <a:pPr marL="0" indent="0">
              <a:buNone/>
            </a:pPr>
            <a:r>
              <a:rPr lang="en-US" sz="1500" dirty="0"/>
              <a:t> </a:t>
            </a:r>
            <a:r>
              <a:rPr lang="en-US" sz="1500" dirty="0" smtClean="0"/>
              <a:t>           {  </a:t>
            </a:r>
            <a:r>
              <a:rPr lang="en-US" sz="1500" dirty="0"/>
              <a:t>	</a:t>
            </a:r>
            <a:endParaRPr lang="en-US" sz="1500" dirty="0" smtClean="0"/>
          </a:p>
          <a:p>
            <a:pPr marL="0" indent="0">
              <a:buNone/>
            </a:pPr>
            <a:r>
              <a:rPr lang="en-US" sz="1500" dirty="0"/>
              <a:t> </a:t>
            </a:r>
            <a:r>
              <a:rPr lang="en-US" sz="1500" dirty="0" smtClean="0"/>
              <a:t>              P1wantsToEnter </a:t>
            </a:r>
            <a:r>
              <a:rPr lang="en-US" sz="1500" dirty="0"/>
              <a:t>= false;</a:t>
            </a:r>
          </a:p>
          <a:p>
            <a:pPr marL="0" indent="0">
              <a:buNone/>
            </a:pPr>
            <a:r>
              <a:rPr lang="en-US" sz="1500" dirty="0"/>
              <a:t> </a:t>
            </a:r>
            <a:r>
              <a:rPr lang="en-US" sz="1500" dirty="0" smtClean="0"/>
              <a:t>              while </a:t>
            </a:r>
            <a:r>
              <a:rPr lang="en-US" sz="1500" dirty="0"/>
              <a:t>(</a:t>
            </a:r>
            <a:r>
              <a:rPr lang="en-US" sz="1500" dirty="0" err="1" smtClean="0"/>
              <a:t>favoredProcess</a:t>
            </a:r>
            <a:r>
              <a:rPr lang="en-US" sz="1500" dirty="0" smtClean="0"/>
              <a:t> </a:t>
            </a:r>
            <a:r>
              <a:rPr lang="en-US" sz="1500" dirty="0"/>
              <a:t>= second) </a:t>
            </a:r>
          </a:p>
          <a:p>
            <a:pPr marL="0" indent="0">
              <a:buNone/>
            </a:pPr>
            <a:r>
              <a:rPr lang="en-US" sz="1500" dirty="0" smtClean="0"/>
              <a:t>                          {// stall</a:t>
            </a:r>
            <a:r>
              <a:rPr lang="en-US" sz="1500" dirty="0"/>
              <a:t>}</a:t>
            </a:r>
          </a:p>
          <a:p>
            <a:pPr marL="0" indent="0">
              <a:buNone/>
            </a:pPr>
            <a:r>
              <a:rPr lang="en-US" sz="1500" dirty="0"/>
              <a:t> </a:t>
            </a:r>
            <a:r>
              <a:rPr lang="en-US" sz="1500" dirty="0" smtClean="0"/>
              <a:t>              P1wantsToEnter </a:t>
            </a:r>
            <a:r>
              <a:rPr lang="en-US" sz="1500" dirty="0"/>
              <a:t>= true;</a:t>
            </a:r>
          </a:p>
          <a:p>
            <a:pPr marL="0" indent="0">
              <a:buNone/>
            </a:pPr>
            <a:r>
              <a:rPr lang="en-US" sz="1500" dirty="0"/>
              <a:t> </a:t>
            </a:r>
            <a:r>
              <a:rPr lang="en-US" sz="1500" dirty="0" smtClean="0"/>
              <a:t>           }</a:t>
            </a:r>
            <a:endParaRPr lang="en-US" sz="1500" dirty="0"/>
          </a:p>
          <a:p>
            <a:pPr marL="0" indent="0">
              <a:buNone/>
            </a:pPr>
            <a:r>
              <a:rPr lang="en-US" sz="1500" dirty="0" smtClean="0"/>
              <a:t>        }</a:t>
            </a:r>
            <a:endParaRPr lang="en-US" sz="1500" dirty="0"/>
          </a:p>
          <a:p>
            <a:pPr marL="0" indent="0">
              <a:buNone/>
            </a:pPr>
            <a:r>
              <a:rPr lang="en-US" sz="1500" dirty="0"/>
              <a:t>        </a:t>
            </a:r>
            <a:r>
              <a:rPr lang="en-US" sz="1500" b="1" dirty="0" smtClean="0"/>
              <a:t>Critical </a:t>
            </a:r>
            <a:r>
              <a:rPr lang="en-US" sz="1500" b="1" dirty="0"/>
              <a:t>Section</a:t>
            </a:r>
            <a:endParaRPr lang="en-US" sz="1500" dirty="0"/>
          </a:p>
          <a:p>
            <a:pPr marL="0" indent="0">
              <a:buNone/>
            </a:pPr>
            <a:r>
              <a:rPr lang="en-US" sz="1500" dirty="0"/>
              <a:t>        </a:t>
            </a:r>
            <a:r>
              <a:rPr lang="en-US" sz="1500" dirty="0" err="1" smtClean="0"/>
              <a:t>favoredProcess</a:t>
            </a:r>
            <a:r>
              <a:rPr lang="en-US" sz="1500" dirty="0" smtClean="0"/>
              <a:t> </a:t>
            </a:r>
            <a:r>
              <a:rPr lang="en-US" sz="1500" dirty="0"/>
              <a:t>= second;</a:t>
            </a:r>
          </a:p>
          <a:p>
            <a:pPr marL="0" indent="0">
              <a:buNone/>
            </a:pPr>
            <a:r>
              <a:rPr lang="en-US" sz="1500" dirty="0" smtClean="0"/>
              <a:t>        P1wantToEnter </a:t>
            </a:r>
            <a:r>
              <a:rPr lang="en-US" sz="1500" dirty="0"/>
              <a:t>= false;</a:t>
            </a:r>
          </a:p>
          <a:p>
            <a:pPr marL="0" indent="0">
              <a:buNone/>
            </a:pPr>
            <a:r>
              <a:rPr lang="en-US" sz="1500" dirty="0"/>
              <a:t>        </a:t>
            </a:r>
            <a:r>
              <a:rPr lang="en-US" sz="1500" b="1" dirty="0" err="1" smtClean="0"/>
              <a:t>Otherstuff</a:t>
            </a:r>
            <a:endParaRPr lang="en-US" sz="1500" dirty="0"/>
          </a:p>
          <a:p>
            <a:pPr marL="0" indent="0">
              <a:buNone/>
            </a:pPr>
            <a:r>
              <a:rPr lang="en-US" sz="1500" dirty="0"/>
              <a:t> </a:t>
            </a:r>
            <a:r>
              <a:rPr lang="en-US" sz="1500" dirty="0" smtClean="0"/>
              <a:t>   }</a:t>
            </a:r>
          </a:p>
          <a:p>
            <a:pPr marL="0" indent="0">
              <a:buNone/>
            </a:pPr>
            <a:r>
              <a:rPr lang="en-US" sz="1500" dirty="0" smtClean="0"/>
              <a:t>}</a:t>
            </a:r>
            <a:endParaRPr lang="en-US" sz="15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48200" y="1219200"/>
            <a:ext cx="4114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 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FF0000"/>
                </a:solidFill>
              </a:rPr>
              <a:t>Comments:</a:t>
            </a:r>
          </a:p>
          <a:p>
            <a:pPr marL="0" indent="0">
              <a:buNone/>
            </a:pPr>
            <a:endParaRPr lang="en-US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600" dirty="0" smtClean="0">
                <a:solidFill>
                  <a:srgbClr val="FF0000"/>
                </a:solidFill>
              </a:rPr>
              <a:t>Solves Critical Section problem</a:t>
            </a:r>
          </a:p>
          <a:p>
            <a:pPr marL="0" indent="0">
              <a:buNone/>
            </a:pPr>
            <a:endParaRPr lang="en-US" sz="1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600" dirty="0" smtClean="0">
                <a:solidFill>
                  <a:srgbClr val="FF0000"/>
                </a:solidFill>
              </a:rPr>
              <a:t>Has Busy waiting.</a:t>
            </a:r>
          </a:p>
          <a:p>
            <a:pPr marL="0" indent="0">
              <a:buNone/>
            </a:pPr>
            <a:r>
              <a:rPr lang="en-US" sz="1600" dirty="0" err="1" smtClean="0">
                <a:solidFill>
                  <a:srgbClr val="FF0000"/>
                </a:solidFill>
              </a:rPr>
              <a:t>favoredProcess</a:t>
            </a:r>
            <a:r>
              <a:rPr lang="en-US" sz="1600" dirty="0" smtClean="0">
                <a:solidFill>
                  <a:srgbClr val="FF0000"/>
                </a:solidFill>
              </a:rPr>
              <a:t> is </a:t>
            </a:r>
            <a:r>
              <a:rPr lang="en-US" sz="1600" dirty="0">
                <a:solidFill>
                  <a:srgbClr val="FF0000"/>
                </a:solidFill>
              </a:rPr>
              <a:t>used to break a tie</a:t>
            </a:r>
            <a:r>
              <a:rPr lang="en-US" dirty="0"/>
              <a:t>.</a:t>
            </a:r>
          </a:p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5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Peterson’s Algorithm (1981)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419600" cy="4876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dirty="0"/>
              <a:t>void </a:t>
            </a:r>
            <a:r>
              <a:rPr lang="en-US" sz="1800" dirty="0" err="1" smtClean="0"/>
              <a:t>processOne</a:t>
            </a:r>
            <a:r>
              <a:rPr lang="en-US" sz="1800" dirty="0" smtClean="0"/>
              <a:t>(void</a:t>
            </a:r>
            <a:r>
              <a:rPr lang="en-US" sz="1800" dirty="0"/>
              <a:t>)</a:t>
            </a:r>
          </a:p>
          <a:p>
            <a:pPr marL="0" indent="0">
              <a:buNone/>
            </a:pPr>
            <a:r>
              <a:rPr lang="en-US" sz="1800" dirty="0"/>
              <a:t>{</a:t>
            </a:r>
          </a:p>
          <a:p>
            <a:pPr marL="0" indent="0">
              <a:buNone/>
            </a:pPr>
            <a:r>
              <a:rPr lang="en-US" sz="1800" dirty="0"/>
              <a:t>    while (1)</a:t>
            </a:r>
          </a:p>
          <a:p>
            <a:pPr marL="0" indent="0">
              <a:buNone/>
            </a:pPr>
            <a:r>
              <a:rPr lang="en-US" sz="1800" dirty="0"/>
              <a:t>     {</a:t>
            </a:r>
          </a:p>
          <a:p>
            <a:pPr marL="0" indent="0">
              <a:buNone/>
            </a:pPr>
            <a:r>
              <a:rPr lang="en-US" sz="1800" dirty="0"/>
              <a:t>         </a:t>
            </a:r>
            <a:r>
              <a:rPr lang="en-US" sz="1800" dirty="0" smtClean="0"/>
              <a:t>P1wantsToEnter </a:t>
            </a:r>
            <a:r>
              <a:rPr lang="en-US" sz="1800" dirty="0"/>
              <a:t>= true;</a:t>
            </a:r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</a:t>
            </a:r>
            <a:r>
              <a:rPr lang="en-US" sz="1800" dirty="0" err="1" smtClean="0"/>
              <a:t>favoredProcess</a:t>
            </a:r>
            <a:r>
              <a:rPr lang="en-US" sz="1800" dirty="0" smtClean="0"/>
              <a:t> </a:t>
            </a:r>
            <a:r>
              <a:rPr lang="en-US" sz="1800" dirty="0"/>
              <a:t>= second;</a:t>
            </a:r>
          </a:p>
          <a:p>
            <a:pPr marL="0" indent="0">
              <a:buNone/>
            </a:pPr>
            <a:r>
              <a:rPr lang="en-US" sz="1800" dirty="0"/>
              <a:t>	// comment</a:t>
            </a:r>
          </a:p>
          <a:p>
            <a:pPr marL="0" indent="0">
              <a:buNone/>
            </a:pPr>
            <a:r>
              <a:rPr lang="en-US" sz="1800" dirty="0" smtClean="0"/>
              <a:t>         while </a:t>
            </a:r>
            <a:r>
              <a:rPr lang="en-US" sz="1800" dirty="0"/>
              <a:t>(</a:t>
            </a:r>
            <a:r>
              <a:rPr lang="en-US" sz="1800" dirty="0" smtClean="0"/>
              <a:t>P2wantsToEnter </a:t>
            </a:r>
            <a:r>
              <a:rPr lang="en-US" sz="1800" dirty="0"/>
              <a:t>AND </a:t>
            </a:r>
            <a:r>
              <a:rPr lang="en-US" sz="1800" dirty="0" smtClean="0"/>
              <a:t>            </a:t>
            </a:r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         (</a:t>
            </a:r>
            <a:r>
              <a:rPr lang="en-US" sz="1800" dirty="0" err="1" smtClean="0"/>
              <a:t>favoredProcess</a:t>
            </a:r>
            <a:r>
              <a:rPr lang="en-US" sz="1800" dirty="0" smtClean="0"/>
              <a:t> </a:t>
            </a:r>
            <a:r>
              <a:rPr lang="en-US" sz="1800" dirty="0"/>
              <a:t>== second))</a:t>
            </a:r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                {</a:t>
            </a:r>
            <a:r>
              <a:rPr lang="en-US" sz="1800" dirty="0"/>
              <a:t>stall}</a:t>
            </a:r>
          </a:p>
          <a:p>
            <a:pPr marL="0" indent="0">
              <a:buNone/>
            </a:pPr>
            <a:r>
              <a:rPr lang="en-US" sz="1800" dirty="0"/>
              <a:t>           </a:t>
            </a:r>
            <a:r>
              <a:rPr lang="en-US" sz="1800" b="1" dirty="0"/>
              <a:t>Critical Section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           </a:t>
            </a:r>
            <a:r>
              <a:rPr lang="en-US" sz="1800" dirty="0" smtClean="0"/>
              <a:t>P1wantToEnter </a:t>
            </a:r>
            <a:r>
              <a:rPr lang="en-US" sz="1800" dirty="0"/>
              <a:t>= false;</a:t>
            </a:r>
          </a:p>
          <a:p>
            <a:pPr marL="0" indent="0">
              <a:buNone/>
            </a:pPr>
            <a:r>
              <a:rPr lang="en-US" sz="1800" dirty="0"/>
              <a:t>           </a:t>
            </a:r>
            <a:r>
              <a:rPr lang="en-US" sz="1800" b="1" dirty="0" smtClean="0"/>
              <a:t>Other Stuff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     </a:t>
            </a:r>
            <a:r>
              <a:rPr lang="en-US" sz="1800" dirty="0" smtClean="0"/>
              <a:t>}</a:t>
            </a: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}</a:t>
            </a:r>
            <a:endParaRPr lang="en-US" sz="1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029200" y="1219200"/>
            <a:ext cx="3733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 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FF0000"/>
                </a:solidFill>
              </a:rPr>
              <a:t>Comments: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>
                <a:solidFill>
                  <a:srgbClr val="FF0000"/>
                </a:solidFill>
              </a:rPr>
              <a:t>Same </a:t>
            </a:r>
            <a:r>
              <a:rPr lang="en-US" sz="1600" dirty="0">
                <a:solidFill>
                  <a:srgbClr val="FF0000"/>
                </a:solidFill>
              </a:rPr>
              <a:t>as </a:t>
            </a:r>
            <a:r>
              <a:rPr lang="en-US" sz="1600" dirty="0" err="1">
                <a:solidFill>
                  <a:srgbClr val="FF0000"/>
                </a:solidFill>
              </a:rPr>
              <a:t>Dekkers’s</a:t>
            </a:r>
            <a:r>
              <a:rPr lang="en-US" sz="1600" dirty="0">
                <a:solidFill>
                  <a:srgbClr val="FF0000"/>
                </a:solidFill>
              </a:rPr>
              <a:t> but the process that executes: “</a:t>
            </a:r>
            <a:r>
              <a:rPr lang="en-US" sz="1600" dirty="0" err="1">
                <a:solidFill>
                  <a:srgbClr val="FF0000"/>
                </a:solidFill>
              </a:rPr>
              <a:t>favoredprocess</a:t>
            </a:r>
            <a:r>
              <a:rPr lang="en-US" sz="1600" dirty="0">
                <a:solidFill>
                  <a:srgbClr val="FF0000"/>
                </a:solidFill>
              </a:rPr>
              <a:t> = other”  </a:t>
            </a:r>
            <a:r>
              <a:rPr lang="en-US" sz="1600" dirty="0" smtClean="0">
                <a:solidFill>
                  <a:srgbClr val="FF0000"/>
                </a:solidFill>
              </a:rPr>
              <a:t>last will lose </a:t>
            </a:r>
            <a:r>
              <a:rPr lang="en-US" sz="1600" dirty="0">
                <a:solidFill>
                  <a:srgbClr val="FF0000"/>
                </a:solidFill>
              </a:rPr>
              <a:t>the tie breaker.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446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</a:t>
            </a:r>
            <a:r>
              <a:rPr lang="en-US" dirty="0" err="1" smtClean="0"/>
              <a:t>TestAndSet</a:t>
            </a:r>
            <a:r>
              <a:rPr lang="en-US" dirty="0" smtClean="0"/>
              <a:t> instruction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TESTANDSET is a hardware instruction (therefore atomic) that reads a variables current value while setting it to a new value all in 1 machine instruction</a:t>
            </a:r>
            <a:r>
              <a:rPr lang="en-US" smtClean="0"/>
              <a:t>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Read the value of X while setting X to 0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X is a variable with values of 0(not available) or 1(available)</a:t>
            </a: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/>
              <a:t>process()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{    a </a:t>
            </a:r>
            <a:r>
              <a:rPr lang="en-US" dirty="0" smtClean="0"/>
              <a:t>= </a:t>
            </a:r>
            <a:r>
              <a:rPr lang="en-US" dirty="0"/>
              <a:t>0;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smtClean="0"/>
              <a:t>(while </a:t>
            </a:r>
            <a:r>
              <a:rPr lang="en-US" dirty="0"/>
              <a:t>a </a:t>
            </a:r>
            <a:r>
              <a:rPr lang="en-US" dirty="0" smtClean="0"/>
              <a:t>== </a:t>
            </a:r>
            <a:r>
              <a:rPr lang="en-US" dirty="0"/>
              <a:t>0)  { a =  TESTANDSET(X)  }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b="1" dirty="0"/>
              <a:t>Critical Section</a:t>
            </a:r>
          </a:p>
          <a:p>
            <a:pPr marL="0" indent="0">
              <a:buNone/>
            </a:pPr>
            <a:r>
              <a:rPr lang="en-US" dirty="0"/>
              <a:t>      X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1;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12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136</TotalTime>
  <Words>419</Words>
  <Application>Microsoft Office PowerPoint</Application>
  <PresentationFormat>On-screen Show (4:3)</PresentationFormat>
  <Paragraphs>137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Clarity</vt:lpstr>
      <vt:lpstr>Critical Sections</vt:lpstr>
      <vt:lpstr>Critical Section</vt:lpstr>
      <vt:lpstr>Requirements for Solving the CS issue</vt:lpstr>
      <vt:lpstr>Software Solution Attempt 1</vt:lpstr>
      <vt:lpstr>Software Solution Attempt 2</vt:lpstr>
      <vt:lpstr>Software Solution 3</vt:lpstr>
      <vt:lpstr>Dekker’s Algorithm</vt:lpstr>
      <vt:lpstr>Peterson’s Algorithm (1981)</vt:lpstr>
      <vt:lpstr>Hardware TestAndSet instruction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Critical Sections</dc:title>
  <dc:creator>bill HP</dc:creator>
  <cp:lastModifiedBy>FDUUser</cp:lastModifiedBy>
  <cp:revision>19</cp:revision>
  <dcterms:created xsi:type="dcterms:W3CDTF">2006-08-16T00:00:00Z</dcterms:created>
  <dcterms:modified xsi:type="dcterms:W3CDTF">2014-09-25T22:12:30Z</dcterms:modified>
</cp:coreProperties>
</file>