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2" r:id="rId5"/>
    <p:sldId id="270" r:id="rId6"/>
    <p:sldId id="271" r:id="rId7"/>
    <p:sldId id="280" r:id="rId8"/>
    <p:sldId id="272" r:id="rId9"/>
    <p:sldId id="273" r:id="rId10"/>
    <p:sldId id="274" r:id="rId11"/>
    <p:sldId id="275" r:id="rId12"/>
    <p:sldId id="269" r:id="rId13"/>
    <p:sldId id="276" r:id="rId14"/>
    <p:sldId id="279" r:id="rId15"/>
    <p:sldId id="278" r:id="rId16"/>
    <p:sldId id="258" r:id="rId17"/>
    <p:sldId id="259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Deadlocks (part II)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Deadlock avoidance – (not reasonable)</a:t>
            </a:r>
          </a:p>
          <a:p>
            <a:r>
              <a:rPr lang="en-US" dirty="0"/>
              <a:t>Deadlock </a:t>
            </a:r>
            <a:r>
              <a:rPr lang="en-US" dirty="0" smtClean="0"/>
              <a:t>detection</a:t>
            </a:r>
          </a:p>
          <a:p>
            <a:r>
              <a:rPr lang="en-US" dirty="0" smtClean="0"/>
              <a:t>Resource Allocation Graphs</a:t>
            </a:r>
          </a:p>
          <a:p>
            <a:r>
              <a:rPr lang="en-US" dirty="0" smtClean="0"/>
              <a:t>Resource Pool and </a:t>
            </a:r>
            <a:r>
              <a:rPr lang="en-US" dirty="0"/>
              <a:t>C</a:t>
            </a:r>
            <a:r>
              <a:rPr lang="en-US" dirty="0" smtClean="0"/>
              <a:t>ounting Semaphores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64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Graphs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Adjacency lists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95600"/>
            <a:ext cx="7048654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76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(DAG with a cycle)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 </a:t>
            </a:r>
            <a:r>
              <a:rPr lang="en-US" b="1" dirty="0"/>
              <a:t>deadlock</a:t>
            </a:r>
            <a:r>
              <a:rPr lang="en-US" dirty="0"/>
              <a:t> is a situation in which two or more competing actions are each waiting for the other to finish, and thus neither ever does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P1            P2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</a:t>
            </a:r>
            <a:r>
              <a:rPr lang="en-US" sz="2000" dirty="0" smtClean="0"/>
              <a:t>P(R1)           P(R2)</a:t>
            </a:r>
          </a:p>
          <a:p>
            <a:pPr marL="0" indent="0">
              <a:buNone/>
            </a:pPr>
            <a:r>
              <a:rPr lang="en-US" sz="2000" dirty="0" smtClean="0"/>
              <a:t>    P(R2)           P(R1)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CS                </a:t>
            </a:r>
            <a:r>
              <a:rPr lang="en-US" sz="2000" dirty="0" err="1" smtClean="0"/>
              <a:t>CS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V(R2)          V(R1)</a:t>
            </a:r>
          </a:p>
          <a:p>
            <a:pPr marL="0" indent="0">
              <a:buNone/>
            </a:pPr>
            <a:r>
              <a:rPr lang="en-US" sz="2000" dirty="0" smtClean="0"/>
              <a:t>    V(R1)          V(R2)</a:t>
            </a:r>
            <a:endParaRPr lang="en-US" sz="2000" dirty="0"/>
          </a:p>
          <a:p>
            <a:endParaRPr lang="en-US" sz="1200" dirty="0" smtClean="0"/>
          </a:p>
          <a:p>
            <a:endParaRPr lang="en-US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7" y="3048000"/>
            <a:ext cx="42957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908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collection of identical resources</a:t>
            </a:r>
          </a:p>
          <a:p>
            <a:endParaRPr lang="en-US" dirty="0"/>
          </a:p>
          <a:p>
            <a:r>
              <a:rPr lang="en-US" dirty="0" smtClean="0"/>
              <a:t>Ex) </a:t>
            </a:r>
          </a:p>
          <a:p>
            <a:pPr lvl="1">
              <a:buFontTx/>
              <a:buChar char="-"/>
            </a:pPr>
            <a:r>
              <a:rPr lang="en-US" dirty="0" smtClean="0"/>
              <a:t>A room full of printers</a:t>
            </a:r>
          </a:p>
          <a:p>
            <a:pPr lvl="1">
              <a:buFontTx/>
              <a:buChar char="-"/>
            </a:pPr>
            <a:r>
              <a:rPr lang="en-US" dirty="0" smtClean="0"/>
              <a:t>Computer Storage (on the stack or heap)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71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When a system has multiple identical copies of a resource, a </a:t>
            </a:r>
            <a:r>
              <a:rPr lang="en-US" dirty="0" smtClean="0">
                <a:solidFill>
                  <a:srgbClr val="FF0000"/>
                </a:solidFill>
              </a:rPr>
              <a:t>Counting Semaphore </a:t>
            </a:r>
            <a:r>
              <a:rPr lang="en-US" dirty="0" smtClean="0"/>
              <a:t>can be used to allow mutual access to that pool of identical resources.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  S=8</a:t>
            </a:r>
          </a:p>
          <a:p>
            <a:pPr marL="0" indent="0">
              <a:buNone/>
            </a:pPr>
            <a:r>
              <a:rPr lang="en-US" dirty="0" smtClean="0"/>
              <a:t>P(S)</a:t>
            </a:r>
          </a:p>
          <a:p>
            <a:pPr marL="0" indent="0">
              <a:buNone/>
            </a:pPr>
            <a:r>
              <a:rPr lang="en-US" dirty="0" smtClean="0"/>
              <a:t>{ if   (S &gt; 0)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S = S - 1;</a:t>
            </a:r>
          </a:p>
          <a:p>
            <a:pPr marL="0" indent="0">
              <a:buNone/>
            </a:pPr>
            <a:r>
              <a:rPr lang="en-US" dirty="0" smtClean="0"/>
              <a:t>   }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lse</a:t>
            </a:r>
          </a:p>
          <a:p>
            <a:pPr marL="0" indent="0">
              <a:buNone/>
            </a:pPr>
            <a:r>
              <a:rPr lang="en-US" dirty="0" smtClean="0"/>
              <a:t> 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OS moves the process to the queue waiting for S</a:t>
            </a:r>
          </a:p>
          <a:p>
            <a:pPr marL="0" indent="0">
              <a:buNone/>
            </a:pPr>
            <a:r>
              <a:rPr lang="en-US" dirty="0" smtClean="0"/>
              <a:t> 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Update </a:t>
            </a:r>
            <a:r>
              <a:rPr lang="en-US" dirty="0"/>
              <a:t>resource tables and the Resource Allocation </a:t>
            </a:r>
            <a:r>
              <a:rPr lang="en-US" dirty="0" smtClean="0"/>
              <a:t>Graph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87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And the V function for counting semaphores is</a:t>
            </a:r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V(S)</a:t>
            </a:r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if   (a process is waiting for an S)</a:t>
            </a:r>
          </a:p>
          <a:p>
            <a:pPr marL="0" indent="0">
              <a:buNone/>
            </a:pPr>
            <a:r>
              <a:rPr lang="en-US" dirty="0" smtClean="0"/>
              <a:t>    {</a:t>
            </a:r>
          </a:p>
          <a:p>
            <a:pPr marL="0" indent="0">
              <a:buNone/>
            </a:pPr>
            <a:r>
              <a:rPr lang="en-US" dirty="0" smtClean="0"/>
              <a:t>        OS </a:t>
            </a:r>
            <a:r>
              <a:rPr lang="en-US" dirty="0"/>
              <a:t>moves the process to the </a:t>
            </a:r>
            <a:r>
              <a:rPr lang="en-US" dirty="0" smtClean="0"/>
              <a:t>ready queue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    else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    S = S </a:t>
            </a:r>
            <a:r>
              <a:rPr lang="en-US" dirty="0" smtClean="0"/>
              <a:t>+ </a:t>
            </a:r>
            <a:r>
              <a:rPr lang="en-US" dirty="0"/>
              <a:t>1;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Update </a:t>
            </a:r>
            <a:r>
              <a:rPr lang="en-US" dirty="0"/>
              <a:t>the resource tables and the </a:t>
            </a:r>
            <a:r>
              <a:rPr lang="en-US" dirty="0" smtClean="0"/>
              <a:t>RAG</a:t>
            </a:r>
          </a:p>
          <a:p>
            <a:pPr marL="0" indent="0">
              <a:buNone/>
            </a:pPr>
            <a:r>
              <a:rPr lang="en-US" dirty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770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RAG – Resource Allocation Graph</a:t>
            </a:r>
            <a:br>
              <a:rPr lang="en-US" dirty="0" smtClean="0"/>
            </a:br>
            <a:r>
              <a:rPr lang="en-US" dirty="0" smtClean="0"/>
              <a:t>           (with counting Semaphores)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537" y="1862137"/>
            <a:ext cx="6638925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377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Dijkstra’s Banker’s Algorithm – Safe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Total common resources is 8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00"/>
            <a:ext cx="5105400" cy="3756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15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Bankers Algorithm - 2 Resource Pools </a:t>
            </a:r>
            <a:br>
              <a:rPr lang="en-US" dirty="0" smtClean="0"/>
            </a:br>
            <a:r>
              <a:rPr lang="en-US" dirty="0" smtClean="0"/>
              <a:t>                  (not in a Safe State)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66389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586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P(S) </a:t>
            </a:r>
            <a:r>
              <a:rPr lang="en-US" dirty="0" smtClean="0"/>
              <a:t>using Banker’s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  S=8</a:t>
            </a:r>
          </a:p>
          <a:p>
            <a:pPr marL="0" indent="0">
              <a:buNone/>
            </a:pPr>
            <a:r>
              <a:rPr lang="en-US" dirty="0" smtClean="0"/>
              <a:t>P(S)</a:t>
            </a:r>
          </a:p>
          <a:p>
            <a:pPr marL="0" indent="0">
              <a:buNone/>
            </a:pPr>
            <a:r>
              <a:rPr lang="en-US" dirty="0" smtClean="0"/>
              <a:t>{ if   </a:t>
            </a:r>
            <a:r>
              <a:rPr lang="en-US" dirty="0" smtClean="0"/>
              <a:t>(</a:t>
            </a:r>
            <a:r>
              <a:rPr lang="en-US" dirty="0" smtClean="0"/>
              <a:t>System would stay in a Safe State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S = S - 1;</a:t>
            </a:r>
          </a:p>
          <a:p>
            <a:pPr marL="0" indent="0">
              <a:buNone/>
            </a:pPr>
            <a:r>
              <a:rPr lang="en-US" dirty="0" smtClean="0"/>
              <a:t>   }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lse</a:t>
            </a:r>
          </a:p>
          <a:p>
            <a:pPr marL="0" indent="0">
              <a:buNone/>
            </a:pPr>
            <a:r>
              <a:rPr lang="en-US" dirty="0" smtClean="0"/>
              <a:t> 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OS moves the process to the queue waiting for S</a:t>
            </a:r>
          </a:p>
          <a:p>
            <a:pPr marL="0" indent="0">
              <a:buNone/>
            </a:pPr>
            <a:r>
              <a:rPr lang="en-US" dirty="0" smtClean="0"/>
              <a:t> 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Update </a:t>
            </a:r>
            <a:r>
              <a:rPr lang="en-US" dirty="0"/>
              <a:t>resource tables and the Resource Allocation </a:t>
            </a:r>
            <a:r>
              <a:rPr lang="en-US" dirty="0" smtClean="0"/>
              <a:t>Graph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8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Tables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7" y="1919287"/>
            <a:ext cx="6753225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328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 </a:t>
            </a:r>
            <a:r>
              <a:rPr lang="en-US" b="1" dirty="0"/>
              <a:t>deadlock</a:t>
            </a:r>
            <a:r>
              <a:rPr lang="en-US" dirty="0"/>
              <a:t> is a situation in which two or more competing actions are each waiting for the other to finish, and thus neither ever does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P1            P2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</a:t>
            </a:r>
            <a:r>
              <a:rPr lang="en-US" sz="2000" dirty="0" smtClean="0"/>
              <a:t>P(R1)           P(R2)</a:t>
            </a:r>
          </a:p>
          <a:p>
            <a:pPr marL="0" indent="0">
              <a:buNone/>
            </a:pPr>
            <a:r>
              <a:rPr lang="en-US" sz="2000" dirty="0" smtClean="0"/>
              <a:t>    P(R2)           P(R1)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CS                </a:t>
            </a:r>
            <a:r>
              <a:rPr lang="en-US" sz="2000" dirty="0" err="1" smtClean="0"/>
              <a:t>CS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V(R2)          V(R1)</a:t>
            </a:r>
          </a:p>
          <a:p>
            <a:pPr marL="0" indent="0">
              <a:buNone/>
            </a:pPr>
            <a:r>
              <a:rPr lang="en-US" sz="2000" dirty="0" smtClean="0"/>
              <a:t>    V(R1)          V(R2)</a:t>
            </a:r>
            <a:endParaRPr lang="en-US" sz="2000" dirty="0"/>
          </a:p>
          <a:p>
            <a:endParaRPr lang="en-US" sz="1200" dirty="0" smtClean="0"/>
          </a:p>
          <a:p>
            <a:endParaRPr lang="en-US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7" y="3048000"/>
            <a:ext cx="42957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500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4 necessary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22960" algn="l"/>
              </a:tabLs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Mutual Exclusion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– Processes claim exclusive control of the resources they require</a:t>
            </a:r>
            <a:endParaRPr lang="en-US" sz="3200" dirty="0"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22960" algn="l"/>
              </a:tabLs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Wait For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– processes hold resources already allocated to them while waiting for additional resources</a:t>
            </a:r>
            <a:endParaRPr lang="en-US" sz="3200" dirty="0"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22960" algn="l"/>
              </a:tabLs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No Pre-emption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– resources cannot be removed </a:t>
            </a:r>
            <a:r>
              <a:rPr lang="en-US" dirty="0" smtClean="0">
                <a:latin typeface="Times New Roman"/>
                <a:ea typeface="Times New Roman"/>
                <a:cs typeface="Times New Roman"/>
              </a:rPr>
              <a:t>from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the process using them until it is used to completion</a:t>
            </a:r>
            <a:endParaRPr lang="en-US" sz="3200" dirty="0"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22960" algn="l"/>
              </a:tabLs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Circular Wait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– A circular chain of processes exist in which each process holds one or more resources that are requested by the next process in the chain.</a:t>
            </a:r>
            <a:endParaRPr lang="en-US" sz="3200" dirty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46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Avoidance (reasonable?)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Designing an Operating </a:t>
            </a:r>
            <a:r>
              <a:rPr lang="en-US" dirty="0"/>
              <a:t>S</a:t>
            </a:r>
            <a:r>
              <a:rPr lang="en-US" dirty="0" smtClean="0"/>
              <a:t>ystem (Linux, Windows, iOS, Android etc.) that avoids deadlocks would require removing at least 1 of the 4 necessary conditions of deadlock. </a:t>
            </a:r>
          </a:p>
          <a:p>
            <a:endParaRPr lang="en-US" dirty="0" smtClean="0"/>
          </a:p>
          <a:p>
            <a:r>
              <a:rPr lang="en-US" dirty="0" smtClean="0"/>
              <a:t>Many systems programmers would argue that the removal of any one of these 4 would limit the system too much and the gain of having a deadlock-free system would not be worth it.</a:t>
            </a:r>
          </a:p>
          <a:p>
            <a:endParaRPr lang="en-US" dirty="0"/>
          </a:p>
          <a:p>
            <a:r>
              <a:rPr lang="en-US" dirty="0" smtClean="0"/>
              <a:t>Just like driving a car, which can on (hopefully rare) occasions get a flat tire, it is popular to design systems that may on rare occasions go into deadlock and the system detects and deals with the problem at that time.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5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a way to detect that 2 or more processes are in a deadlock.</a:t>
            </a:r>
          </a:p>
          <a:p>
            <a:endParaRPr lang="en-US" dirty="0"/>
          </a:p>
          <a:p>
            <a:r>
              <a:rPr lang="en-US" dirty="0" smtClean="0"/>
              <a:t>Allow the system to run normally and occasionally have the Operating System check for deadlocks. </a:t>
            </a:r>
          </a:p>
          <a:p>
            <a:endParaRPr lang="en-US" dirty="0"/>
          </a:p>
          <a:p>
            <a:r>
              <a:rPr lang="en-US" dirty="0" smtClean="0"/>
              <a:t>If a deadlock is detected, the Operation System should attempt to fix the situation as best as it can which includes asking the users of a deadlocked process to volunteer it killing their process which will return resources to the system, which will then end the deadlock.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84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Asking the user to end Deadlock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819400"/>
            <a:ext cx="3657143" cy="223809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819400"/>
            <a:ext cx="3907971" cy="2214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8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Data Structures and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Graphs can be recorded in memory</a:t>
            </a:r>
          </a:p>
          <a:p>
            <a:endParaRPr lang="en-US" dirty="0" smtClean="0"/>
          </a:p>
          <a:p>
            <a:r>
              <a:rPr lang="en-US" dirty="0" smtClean="0"/>
              <a:t>Algorithms can be run on graphs that answer questions:</a:t>
            </a:r>
          </a:p>
          <a:p>
            <a:pPr lvl="1"/>
            <a:r>
              <a:rPr lang="en-US" dirty="0" smtClean="0"/>
              <a:t>What is the shortest path from point A to point B?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Is a graph fully connected (yes or no)?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Does a graph contain a cycle (yes or no)?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If an existing graph which doesn’t currently have a cycle, was to have an edge added to it, would the graph now have a cycle?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14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Graphs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Adjacency matrix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353491"/>
            <a:ext cx="5638800" cy="386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13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376</TotalTime>
  <Words>655</Words>
  <Application>Microsoft Office PowerPoint</Application>
  <PresentationFormat>On-screen Show (4:3)</PresentationFormat>
  <Paragraphs>112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Clarity</vt:lpstr>
      <vt:lpstr>Deadlocks (part II)</vt:lpstr>
      <vt:lpstr>Resource Tables</vt:lpstr>
      <vt:lpstr>Deadlock Definition</vt:lpstr>
      <vt:lpstr>Deadlock 4 necessary conditions</vt:lpstr>
      <vt:lpstr>Deadlock Avoidance (reasonable?)</vt:lpstr>
      <vt:lpstr>Deadlock Detection</vt:lpstr>
      <vt:lpstr>Asking the user to end Deadlock</vt:lpstr>
      <vt:lpstr>Review of Data Structures and Algorithms</vt:lpstr>
      <vt:lpstr>Representing Graphs in Memory</vt:lpstr>
      <vt:lpstr>Representing Graphs in Memory</vt:lpstr>
      <vt:lpstr>Deadlock (DAG with a cycle)</vt:lpstr>
      <vt:lpstr>Resource Pool</vt:lpstr>
      <vt:lpstr>Counting Semaphores</vt:lpstr>
      <vt:lpstr>Counting Semaphores</vt:lpstr>
      <vt:lpstr>     RAG – Resource Allocation Graph            (with counting Semaphores)</vt:lpstr>
      <vt:lpstr>Dijkstra’s Banker’s Algorithm – Safe State</vt:lpstr>
      <vt:lpstr>  Bankers Algorithm - 2 Resource Pools                    (not in a Safe State)</vt:lpstr>
      <vt:lpstr>P(S) using Banker’s Algorithm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DEadlocks</dc:title>
  <dc:creator>bill HP</dc:creator>
  <cp:lastModifiedBy>wtbyrne</cp:lastModifiedBy>
  <cp:revision>25</cp:revision>
  <dcterms:created xsi:type="dcterms:W3CDTF">2006-08-16T00:00:00Z</dcterms:created>
  <dcterms:modified xsi:type="dcterms:W3CDTF">2017-09-27T14:25:39Z</dcterms:modified>
</cp:coreProperties>
</file>