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8" r:id="rId4"/>
    <p:sldId id="262" r:id="rId5"/>
    <p:sldId id="263" r:id="rId6"/>
    <p:sldId id="264" r:id="rId7"/>
    <p:sldId id="265" r:id="rId8"/>
    <p:sldId id="266" r:id="rId9"/>
    <p:sldId id="267" r:id="rId10"/>
    <p:sldId id="269" r:id="rId11"/>
    <p:sldId id="258" r:id="rId12"/>
    <p:sldId id="259" r:id="rId13"/>
    <p:sldId id="26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DEadlocks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Deadlock avoidance</a:t>
            </a:r>
          </a:p>
          <a:p>
            <a:r>
              <a:rPr lang="en-US" dirty="0"/>
              <a:t>Deadlock </a:t>
            </a:r>
            <a:r>
              <a:rPr lang="en-US" dirty="0" smtClean="0"/>
              <a:t>detection</a:t>
            </a:r>
          </a:p>
          <a:p>
            <a:r>
              <a:rPr lang="en-US" dirty="0" smtClean="0"/>
              <a:t>Resource Allocation </a:t>
            </a:r>
            <a:r>
              <a:rPr lang="en-US" dirty="0"/>
              <a:t>G</a:t>
            </a:r>
            <a:r>
              <a:rPr lang="en-US" dirty="0" smtClean="0"/>
              <a:t>raphs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64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</a:t>
            </a:r>
            <a:r>
              <a:rPr lang="en-US" dirty="0" smtClean="0"/>
              <a:t>Pool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collection of identical resources</a:t>
            </a:r>
          </a:p>
          <a:p>
            <a:endParaRPr lang="en-US" dirty="0"/>
          </a:p>
          <a:p>
            <a:r>
              <a:rPr lang="en-US" dirty="0" smtClean="0"/>
              <a:t>Ex) </a:t>
            </a:r>
          </a:p>
          <a:p>
            <a:pPr>
              <a:buFontTx/>
              <a:buChar char="-"/>
            </a:pPr>
            <a:r>
              <a:rPr lang="en-US" dirty="0" smtClean="0"/>
              <a:t>A room full of printers</a:t>
            </a:r>
          </a:p>
          <a:p>
            <a:pPr>
              <a:buFontTx/>
              <a:buChar char="-"/>
            </a:pPr>
            <a:r>
              <a:rPr lang="en-US" dirty="0" smtClean="0"/>
              <a:t>Computer Storage (on the stack or heap)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71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Dijkstra’s</a:t>
            </a:r>
            <a:r>
              <a:rPr lang="en-US" dirty="0" smtClean="0"/>
              <a:t> Banker’s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Total common resources is 8</a:t>
            </a:r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286000"/>
            <a:ext cx="5105400" cy="3756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150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Bankers </a:t>
            </a:r>
            <a:r>
              <a:rPr lang="en-US" dirty="0" err="1" smtClean="0"/>
              <a:t>Algo</a:t>
            </a:r>
            <a:r>
              <a:rPr lang="en-US" dirty="0" smtClean="0"/>
              <a:t> - 2 Resource Pools shared</a:t>
            </a:r>
            <a:endParaRPr lang="en-US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667000"/>
            <a:ext cx="6638925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586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RAG – Resource Allocation graph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2537" y="1862137"/>
            <a:ext cx="6638925" cy="435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465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Tables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387" y="1919287"/>
            <a:ext cx="6753225" cy="423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328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 </a:t>
            </a:r>
            <a:r>
              <a:rPr lang="en-US" b="1" dirty="0"/>
              <a:t>deadlock</a:t>
            </a:r>
            <a:r>
              <a:rPr lang="en-US" dirty="0"/>
              <a:t> is a situation in which two or more competing actions are each waiting for the other to finish, and thus neither ever does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P1            P2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   </a:t>
            </a:r>
            <a:r>
              <a:rPr lang="en-US" sz="2000" dirty="0" smtClean="0"/>
              <a:t>P(R1)           P(R2)</a:t>
            </a:r>
          </a:p>
          <a:p>
            <a:pPr marL="0" indent="0">
              <a:buNone/>
            </a:pPr>
            <a:r>
              <a:rPr lang="en-US" sz="2000" dirty="0" smtClean="0"/>
              <a:t>    P(R2)           P(R1)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CS                </a:t>
            </a:r>
            <a:r>
              <a:rPr lang="en-US" sz="2000" dirty="0" err="1" smtClean="0"/>
              <a:t>CS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V(R2)          V(R1)</a:t>
            </a:r>
          </a:p>
          <a:p>
            <a:pPr marL="0" indent="0">
              <a:buNone/>
            </a:pPr>
            <a:r>
              <a:rPr lang="en-US" sz="2000" dirty="0" smtClean="0"/>
              <a:t>    V(R1)          V(R2)</a:t>
            </a:r>
            <a:endParaRPr lang="en-US" sz="2000" dirty="0"/>
          </a:p>
          <a:p>
            <a:endParaRPr lang="en-US" sz="1200" dirty="0" smtClean="0"/>
          </a:p>
          <a:p>
            <a:endParaRPr lang="en-US" sz="1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2887" y="3048000"/>
            <a:ext cx="4295775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500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4 necessary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  <a:tabLst>
                <a:tab pos="822960" algn="l"/>
              </a:tabLst>
            </a:pPr>
            <a:r>
              <a:rPr lang="en-US" b="1" dirty="0">
                <a:latin typeface="Times New Roman"/>
                <a:ea typeface="Times New Roman"/>
                <a:cs typeface="Times New Roman"/>
              </a:rPr>
              <a:t>Mutual Exclusion 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– Processes claim exclusive control of the resources they require</a:t>
            </a:r>
            <a:endParaRPr lang="en-US" sz="3200" dirty="0">
              <a:latin typeface="Calibri"/>
              <a:ea typeface="Calibri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  <a:tabLst>
                <a:tab pos="822960" algn="l"/>
              </a:tabLst>
            </a:pPr>
            <a:r>
              <a:rPr lang="en-US" b="1" dirty="0">
                <a:latin typeface="Times New Roman"/>
                <a:ea typeface="Times New Roman"/>
                <a:cs typeface="Times New Roman"/>
              </a:rPr>
              <a:t>Wait For 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– processes hold resources already allocated to them while waiting for additional resources</a:t>
            </a:r>
            <a:endParaRPr lang="en-US" sz="3200" dirty="0">
              <a:latin typeface="Calibri"/>
              <a:ea typeface="Calibri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  <a:tabLst>
                <a:tab pos="822960" algn="l"/>
              </a:tabLst>
            </a:pPr>
            <a:r>
              <a:rPr lang="en-US" b="1" dirty="0">
                <a:latin typeface="Times New Roman"/>
                <a:ea typeface="Times New Roman"/>
                <a:cs typeface="Times New Roman"/>
              </a:rPr>
              <a:t>No Pre-emption 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– resources cannot be removed </a:t>
            </a:r>
            <a:r>
              <a:rPr lang="en-US" dirty="0" smtClean="0">
                <a:latin typeface="Times New Roman"/>
                <a:ea typeface="Times New Roman"/>
                <a:cs typeface="Times New Roman"/>
              </a:rPr>
              <a:t>from 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the process using them until it is used to completion</a:t>
            </a:r>
            <a:endParaRPr lang="en-US" sz="3200" dirty="0">
              <a:latin typeface="Calibri"/>
              <a:ea typeface="Calibri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  <a:tabLst>
                <a:tab pos="822960" algn="l"/>
              </a:tabLst>
            </a:pPr>
            <a:r>
              <a:rPr lang="en-US" b="1" dirty="0">
                <a:latin typeface="Times New Roman"/>
                <a:ea typeface="Times New Roman"/>
                <a:cs typeface="Times New Roman"/>
              </a:rPr>
              <a:t>Circular Wait 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– A circular chain of processes exist in which each process holds one or more resources that are requested by the next process in the chain.</a:t>
            </a:r>
            <a:endParaRPr lang="en-US" sz="3200" dirty="0">
              <a:latin typeface="Calibri"/>
              <a:ea typeface="Calibri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46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Deadlock avoidance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Denying </a:t>
            </a:r>
            <a:r>
              <a:rPr lang="en-US" b="1" dirty="0" err="1"/>
              <a:t>Mutex</a:t>
            </a:r>
            <a:endParaRPr lang="en-US" dirty="0"/>
          </a:p>
          <a:p>
            <a:r>
              <a:rPr lang="en-US" dirty="0"/>
              <a:t>An Operating System that does not allow mutual </a:t>
            </a:r>
            <a:r>
              <a:rPr lang="en-US" dirty="0" smtClean="0"/>
              <a:t>exclusion. </a:t>
            </a:r>
          </a:p>
          <a:p>
            <a:endParaRPr lang="en-US" dirty="0"/>
          </a:p>
          <a:p>
            <a:r>
              <a:rPr lang="en-US" dirty="0" smtClean="0"/>
              <a:t>Problem: This would </a:t>
            </a:r>
            <a:r>
              <a:rPr lang="en-US" dirty="0"/>
              <a:t>of course, never have any processes go into a deadlock state, but it’s silly to not allow any resource get exclusive access of a resource.  Imagine you want to print a file but you can’t get exclusive access to the printer.  You start printing your file, and at the same time another </a:t>
            </a:r>
            <a:r>
              <a:rPr lang="en-US" dirty="0" smtClean="0"/>
              <a:t>person </a:t>
            </a:r>
            <a:r>
              <a:rPr lang="en-US" dirty="0"/>
              <a:t>prints a file.  The files would get printed together…on the same paper.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25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Deadlock avoidance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Deny Wait For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err="1" smtClean="0"/>
              <a:t>Havender’s</a:t>
            </a:r>
            <a:r>
              <a:rPr lang="en-US" b="1" dirty="0" smtClean="0"/>
              <a:t> </a:t>
            </a:r>
            <a:r>
              <a:rPr lang="en-US" b="1" dirty="0"/>
              <a:t>1</a:t>
            </a:r>
            <a:r>
              <a:rPr lang="en-US" b="1" baseline="30000" dirty="0"/>
              <a:t>st</a:t>
            </a:r>
            <a:r>
              <a:rPr lang="en-US" b="1" dirty="0"/>
              <a:t> strategy </a:t>
            </a:r>
            <a:endParaRPr lang="en-US" sz="3200" dirty="0"/>
          </a:p>
          <a:p>
            <a:r>
              <a:rPr lang="en-US" dirty="0"/>
              <a:t>A process get all of it’s resources or none of them.  Semaphores can be used.   </a:t>
            </a:r>
            <a:endParaRPr lang="en-US" sz="3200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Problems</a:t>
            </a:r>
            <a:r>
              <a:rPr lang="en-US" dirty="0"/>
              <a:t>:</a:t>
            </a:r>
            <a:endParaRPr lang="en-US" sz="3200" dirty="0"/>
          </a:p>
          <a:p>
            <a:pPr lvl="1"/>
            <a:r>
              <a:rPr lang="en-US" dirty="0"/>
              <a:t>Must get everything before starting even if it is not needed at the moment</a:t>
            </a:r>
            <a:endParaRPr lang="en-US" sz="2800" dirty="0"/>
          </a:p>
          <a:p>
            <a:pPr lvl="1"/>
            <a:r>
              <a:rPr lang="en-US" dirty="0"/>
              <a:t>Must know in advance, all the resources needed throughout the process.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57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Deadlock avoidance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Deny Wait For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err="1" smtClean="0"/>
              <a:t>Havender’s</a:t>
            </a:r>
            <a:r>
              <a:rPr lang="en-US" b="1" dirty="0" smtClean="0"/>
              <a:t> </a:t>
            </a:r>
            <a:r>
              <a:rPr lang="en-US" b="1" dirty="0"/>
              <a:t>2</a:t>
            </a:r>
            <a:r>
              <a:rPr lang="en-US" b="1" baseline="30000" dirty="0"/>
              <a:t>nd</a:t>
            </a:r>
            <a:r>
              <a:rPr lang="en-US" b="1" dirty="0"/>
              <a:t> Strategy</a:t>
            </a:r>
            <a:endParaRPr lang="en-US" dirty="0"/>
          </a:p>
          <a:p>
            <a:r>
              <a:rPr lang="en-US" dirty="0" smtClean="0"/>
              <a:t>If </a:t>
            </a:r>
            <a:r>
              <a:rPr lang="en-US" dirty="0"/>
              <a:t>a process is denied a resource, then it gives up all presently acquired resources.</a:t>
            </a:r>
            <a:endParaRPr lang="en-US" sz="3200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Problem</a:t>
            </a:r>
            <a:r>
              <a:rPr lang="en-US" dirty="0"/>
              <a:t>:</a:t>
            </a:r>
            <a:endParaRPr lang="en-US" sz="3200" dirty="0"/>
          </a:p>
          <a:p>
            <a:pPr lvl="1"/>
            <a:r>
              <a:rPr lang="en-US" dirty="0"/>
              <a:t>Could take a long time (possible forever) for a process to run if it keep getting some resources and then gives them up over and over again.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71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Deadlock avoidance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Denying No </a:t>
            </a:r>
            <a:r>
              <a:rPr lang="en-US" b="1" dirty="0" smtClean="0"/>
              <a:t>Preemption</a:t>
            </a:r>
            <a:endParaRPr lang="en-US" dirty="0"/>
          </a:p>
          <a:p>
            <a:r>
              <a:rPr lang="en-US" dirty="0"/>
              <a:t>Allow the OS to take resources held by processes and give them to processes needing them.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Problem</a:t>
            </a:r>
            <a:r>
              <a:rPr lang="en-US" dirty="0"/>
              <a:t>:</a:t>
            </a:r>
          </a:p>
          <a:p>
            <a:r>
              <a:rPr lang="en-US" dirty="0"/>
              <a:t>How does the OS decide which processes to take from and which to give to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The gathering of resources will have to restart during processing and may restart infinite times (starvation).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30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Deadlock avoidance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Denying Circular Wait</a:t>
            </a:r>
            <a:endParaRPr lang="en-US" dirty="0"/>
          </a:p>
          <a:p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Sequentially number all resources in the entire system.  When a process is acquiring resources, the must follow the protocol of obtaining the resources in sequential order.</a:t>
            </a:r>
          </a:p>
          <a:p>
            <a:pPr>
              <a:buFontTx/>
              <a:buChar char="-"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Problem: </a:t>
            </a:r>
          </a:p>
          <a:p>
            <a:pPr>
              <a:buFontTx/>
              <a:buChar char="-"/>
            </a:pPr>
            <a:r>
              <a:rPr lang="en-US" dirty="0" smtClean="0"/>
              <a:t>Forced to acquire resources not needed for a </a:t>
            </a:r>
            <a:r>
              <a:rPr lang="en-US" dirty="0" smtClean="0"/>
              <a:t>while to maintain order. 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All programmers must know the order of resources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86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133</TotalTime>
  <Words>450</Words>
  <Application>Microsoft Office PowerPoint</Application>
  <PresentationFormat>On-screen Show (4:3)</PresentationFormat>
  <Paragraphs>67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Clarity</vt:lpstr>
      <vt:lpstr>DEadlocks</vt:lpstr>
      <vt:lpstr>Resource Tables</vt:lpstr>
      <vt:lpstr>Deadlock Definition</vt:lpstr>
      <vt:lpstr>Deadlock 4 necessary conditions</vt:lpstr>
      <vt:lpstr>Deadlock avoidance</vt:lpstr>
      <vt:lpstr>Deadlock avoidance</vt:lpstr>
      <vt:lpstr>Deadlock avoidance</vt:lpstr>
      <vt:lpstr>Deadlock avoidance</vt:lpstr>
      <vt:lpstr>Deadlock avoidance</vt:lpstr>
      <vt:lpstr>Resource Pool</vt:lpstr>
      <vt:lpstr>Dijkstra’s Banker’s Algorithm</vt:lpstr>
      <vt:lpstr>Bankers Algo - 2 Resource Pools shared</vt:lpstr>
      <vt:lpstr>RAG – Resource Allocation graph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DEadlocks</dc:title>
  <dc:creator>bill HP</dc:creator>
  <cp:lastModifiedBy>bill HP</cp:lastModifiedBy>
  <cp:revision>12</cp:revision>
  <dcterms:created xsi:type="dcterms:W3CDTF">2006-08-16T00:00:00Z</dcterms:created>
  <dcterms:modified xsi:type="dcterms:W3CDTF">2014-09-18T14:36:16Z</dcterms:modified>
</cp:coreProperties>
</file>