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73" r:id="rId15"/>
    <p:sldId id="270" r:id="rId16"/>
    <p:sldId id="271"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10/6/2016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techcrunch.com/2012/06/06/6-5-million-linkedin-passwords-reportedly-leaked-linkedin-is-looking-into-i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2286000"/>
          </a:xfrm>
        </p:spPr>
        <p:txBody>
          <a:bodyPr/>
          <a:lstStyle/>
          <a:p>
            <a:r>
              <a:rPr lang="en-US" dirty="0" smtClean="0"/>
              <a:t>1-way String Encryption</a:t>
            </a:r>
          </a:p>
          <a:p>
            <a:r>
              <a:rPr lang="en-US" dirty="0" smtClean="0"/>
              <a:t>Rainbows (a.k.a. Spectrums)</a:t>
            </a:r>
          </a:p>
          <a:p>
            <a:r>
              <a:rPr lang="en-US" dirty="0" smtClean="0"/>
              <a:t>Public Private Key Encryption</a:t>
            </a:r>
          </a:p>
          <a:p>
            <a:r>
              <a:rPr lang="en-US" dirty="0" smtClean="0"/>
              <a:t>HTTPS</a:t>
            </a:r>
          </a:p>
          <a:p>
            <a:endParaRPr lang="en-US" dirty="0"/>
          </a:p>
        </p:txBody>
      </p:sp>
      <p:sp>
        <p:nvSpPr>
          <p:cNvPr id="2" name="Title 1"/>
          <p:cNvSpPr>
            <a:spLocks noGrp="1"/>
          </p:cNvSpPr>
          <p:nvPr>
            <p:ph type="ctrTitle"/>
          </p:nvPr>
        </p:nvSpPr>
        <p:spPr/>
        <p:txBody>
          <a:bodyPr/>
          <a:lstStyle/>
          <a:p>
            <a:r>
              <a:rPr lang="en-US" dirty="0" smtClean="0"/>
              <a:t>Encryption</a:t>
            </a:r>
            <a:endParaRPr lang="en-US" dirty="0"/>
          </a:p>
        </p:txBody>
      </p:sp>
    </p:spTree>
    <p:extLst>
      <p:ext uri="{BB962C8B-B14F-4D97-AF65-F5344CB8AC3E}">
        <p14:creationId xmlns:p14="http://schemas.microsoft.com/office/powerpoint/2010/main" val="2446590065"/>
      </p:ext>
    </p:extLst>
  </p:cSld>
  <p:clrMapOvr>
    <a:masterClrMapping/>
  </p:clrMapOvr>
  <mc:AlternateContent xmlns:mc="http://schemas.openxmlformats.org/markup-compatibility/2006" xmlns:p14="http://schemas.microsoft.com/office/powerpoint/2010/main">
    <mc:Choice Requires="p14">
      <p:transition spd="slow" p14:dur="2000" advTm="28635"/>
    </mc:Choice>
    <mc:Fallback xmlns="">
      <p:transition spd="slow" advTm="2863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and Space for Rainbow</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Suppose you have the latest processor 10 gigahertz</a:t>
            </a:r>
          </a:p>
          <a:p>
            <a:pPr marL="0" indent="0">
              <a:buNone/>
            </a:pPr>
            <a:r>
              <a:rPr lang="en-US" dirty="0" smtClean="0"/>
              <a:t>(approx. 10 billion instructions/second) and you have 217 trillion instructions to do, how long would it take?</a:t>
            </a:r>
          </a:p>
          <a:p>
            <a:pPr marL="0" indent="0">
              <a:buNone/>
            </a:pPr>
            <a:endParaRPr lang="en-US" dirty="0"/>
          </a:p>
          <a:p>
            <a:pPr marL="0" indent="0">
              <a:buNone/>
            </a:pPr>
            <a:r>
              <a:rPr lang="en-US" dirty="0" smtClean="0"/>
              <a:t>    217 trillion/10 billion = 21,700 seconds = </a:t>
            </a:r>
            <a:r>
              <a:rPr lang="en-US" dirty="0" smtClean="0">
                <a:solidFill>
                  <a:srgbClr val="FF0000"/>
                </a:solidFill>
              </a:rPr>
              <a:t>6 hours</a:t>
            </a:r>
          </a:p>
          <a:p>
            <a:pPr marL="0" indent="0">
              <a:buNone/>
            </a:pPr>
            <a:r>
              <a:rPr lang="en-US" dirty="0" smtClean="0">
                <a:solidFill>
                  <a:srgbClr val="7030A0"/>
                </a:solidFill>
              </a:rPr>
              <a:t>         ***Of course months would be more realistic</a:t>
            </a:r>
          </a:p>
          <a:p>
            <a:pPr marL="0" indent="0">
              <a:buNone/>
            </a:pPr>
            <a:endParaRPr lang="en-US" dirty="0"/>
          </a:p>
          <a:p>
            <a:pPr marL="0" indent="0">
              <a:buNone/>
            </a:pPr>
            <a:r>
              <a:rPr lang="en-US" dirty="0" smtClean="0"/>
              <a:t>Each &lt;</a:t>
            </a:r>
            <a:r>
              <a:rPr lang="en-US" dirty="0" err="1" smtClean="0"/>
              <a:t>word,EncryptedWord</a:t>
            </a:r>
            <a:r>
              <a:rPr lang="en-US" dirty="0" smtClean="0"/>
              <a:t>&gt; pair is 16 characters and there are 217 trillion of them so </a:t>
            </a:r>
          </a:p>
          <a:p>
            <a:pPr marL="0" indent="0">
              <a:buNone/>
            </a:pPr>
            <a:r>
              <a:rPr lang="en-US" dirty="0" smtClean="0"/>
              <a:t>[(217 trillion) * 16]/1 Gigabyte = </a:t>
            </a:r>
            <a:r>
              <a:rPr lang="en-US" dirty="0" smtClean="0">
                <a:solidFill>
                  <a:srgbClr val="FF0000"/>
                </a:solidFill>
              </a:rPr>
              <a:t>3 </a:t>
            </a:r>
            <a:r>
              <a:rPr lang="en-US" dirty="0" err="1" smtClean="0">
                <a:solidFill>
                  <a:srgbClr val="FF0000"/>
                </a:solidFill>
              </a:rPr>
              <a:t>Terrabytes</a:t>
            </a:r>
            <a:r>
              <a:rPr lang="en-US" dirty="0" smtClean="0">
                <a:solidFill>
                  <a:srgbClr val="FF0000"/>
                </a:solidFill>
              </a:rPr>
              <a:t> </a:t>
            </a:r>
          </a:p>
        </p:txBody>
      </p:sp>
    </p:spTree>
    <p:extLst>
      <p:ext uri="{BB962C8B-B14F-4D97-AF65-F5344CB8AC3E}">
        <p14:creationId xmlns:p14="http://schemas.microsoft.com/office/powerpoint/2010/main" val="4124500165"/>
      </p:ext>
    </p:extLst>
  </p:cSld>
  <p:clrMapOvr>
    <a:masterClrMapping/>
  </p:clrMapOvr>
  <mc:AlternateContent xmlns:mc="http://schemas.openxmlformats.org/markup-compatibility/2006" xmlns:p14="http://schemas.microsoft.com/office/powerpoint/2010/main">
    <mc:Choice Requires="p14">
      <p:transition spd="slow" p14:dur="2000" advTm="45138"/>
    </mc:Choice>
    <mc:Fallback xmlns="">
      <p:transition spd="slow" advTm="45138"/>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t>
            </a:r>
            <a:r>
              <a:rPr lang="en-US" dirty="0" err="1" smtClean="0"/>
              <a:t>a.k.a</a:t>
            </a:r>
            <a:r>
              <a:rPr lang="en-US" dirty="0" smtClean="0"/>
              <a:t> Salt) Encryption</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User provided an unencrypted password</a:t>
            </a:r>
          </a:p>
          <a:p>
            <a:r>
              <a:rPr lang="en-US" dirty="0" smtClean="0"/>
              <a:t>The website provides a salt (some word)</a:t>
            </a:r>
          </a:p>
          <a:p>
            <a:pPr marL="0" indent="0">
              <a:buNone/>
            </a:pPr>
            <a:r>
              <a:rPr lang="en-US" dirty="0" smtClean="0"/>
              <a:t>Example ) password = “</a:t>
            </a:r>
            <a:r>
              <a:rPr lang="en-US" b="1" dirty="0" err="1" smtClean="0">
                <a:solidFill>
                  <a:srgbClr val="0070C0"/>
                </a:solidFill>
              </a:rPr>
              <a:t>bosco</a:t>
            </a:r>
            <a:r>
              <a:rPr lang="en-US" dirty="0" smtClean="0"/>
              <a:t>”    salt = “</a:t>
            </a:r>
            <a:r>
              <a:rPr lang="en-US" b="1" dirty="0" smtClean="0">
                <a:solidFill>
                  <a:srgbClr val="FF0000"/>
                </a:solidFill>
              </a:rPr>
              <a:t>12345</a:t>
            </a:r>
            <a:r>
              <a:rPr lang="en-US" dirty="0" smtClean="0"/>
              <a:t>”</a:t>
            </a:r>
          </a:p>
          <a:p>
            <a:pPr marL="0" indent="0">
              <a:buNone/>
            </a:pPr>
            <a:endParaRPr lang="en-US" dirty="0" smtClean="0"/>
          </a:p>
          <a:p>
            <a:pPr marL="0" indent="0">
              <a:buNone/>
            </a:pPr>
            <a:r>
              <a:rPr lang="en-US" dirty="0" smtClean="0"/>
              <a:t>         Encrypt (“</a:t>
            </a:r>
            <a:r>
              <a:rPr lang="en-US" dirty="0" smtClean="0">
                <a:solidFill>
                  <a:srgbClr val="0070C0"/>
                </a:solidFill>
              </a:rPr>
              <a:t>bosco</a:t>
            </a:r>
            <a:r>
              <a:rPr lang="en-US" dirty="0" smtClean="0"/>
              <a:t>”,”</a:t>
            </a:r>
            <a:r>
              <a:rPr lang="en-US" dirty="0" smtClean="0">
                <a:solidFill>
                  <a:srgbClr val="FF0000"/>
                </a:solidFill>
              </a:rPr>
              <a:t>12345</a:t>
            </a:r>
            <a:r>
              <a:rPr lang="en-US" dirty="0" smtClean="0"/>
              <a:t>”) = “</a:t>
            </a:r>
            <a:r>
              <a:rPr lang="en-US" b="1" dirty="0" err="1" smtClean="0">
                <a:solidFill>
                  <a:srgbClr val="7030A0"/>
                </a:solidFill>
              </a:rPr>
              <a:t>cqvgt</a:t>
            </a:r>
            <a:r>
              <a:rPr lang="en-US" dirty="0" smtClean="0"/>
              <a:t>”</a:t>
            </a:r>
          </a:p>
          <a:p>
            <a:pPr marL="0" indent="0">
              <a:buNone/>
            </a:pPr>
            <a:endParaRPr lang="en-US" dirty="0" smtClean="0"/>
          </a:p>
          <a:p>
            <a:pPr marL="0" indent="0">
              <a:buNone/>
            </a:pPr>
            <a:r>
              <a:rPr lang="en-US" dirty="0" smtClean="0"/>
              <a:t>This required 2 things to encrypt a password:</a:t>
            </a:r>
          </a:p>
          <a:p>
            <a:pPr marL="514350" indent="-514350">
              <a:buAutoNum type="arabicParenR"/>
            </a:pPr>
            <a:r>
              <a:rPr lang="en-US" dirty="0" smtClean="0"/>
              <a:t>The password (only known to the user)</a:t>
            </a:r>
          </a:p>
          <a:p>
            <a:pPr marL="514350" indent="-514350">
              <a:buAutoNum type="arabicParenR"/>
            </a:pPr>
            <a:r>
              <a:rPr lang="en-US" dirty="0" smtClean="0"/>
              <a:t>The salt (only known to the website)  </a:t>
            </a:r>
          </a:p>
          <a:p>
            <a:pPr marL="0" indent="0">
              <a:buNone/>
            </a:pPr>
            <a:endParaRPr lang="en-US" dirty="0" smtClean="0"/>
          </a:p>
          <a:p>
            <a:pPr marL="0" indent="0">
              <a:buNone/>
            </a:pPr>
            <a:r>
              <a:rPr lang="en-US" dirty="0" smtClean="0"/>
              <a:t>A hacker would have to compute the algorithm rainbow for every salt possible</a:t>
            </a:r>
          </a:p>
        </p:txBody>
      </p:sp>
    </p:spTree>
    <p:extLst>
      <p:ext uri="{BB962C8B-B14F-4D97-AF65-F5344CB8AC3E}">
        <p14:creationId xmlns:p14="http://schemas.microsoft.com/office/powerpoint/2010/main" val="1611966782"/>
      </p:ext>
    </p:extLst>
  </p:cSld>
  <p:clrMapOvr>
    <a:masterClrMapping/>
  </p:clrMapOvr>
  <mc:AlternateContent xmlns:mc="http://schemas.openxmlformats.org/markup-compatibility/2006" xmlns:p14="http://schemas.microsoft.com/office/powerpoint/2010/main">
    <mc:Choice Requires="p14">
      <p:transition spd="slow" p14:dur="2000" advTm="118082"/>
    </mc:Choice>
    <mc:Fallback xmlns="">
      <p:transition spd="slow" advTm="118082"/>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Encryption algorithms in PHP</a:t>
            </a:r>
            <a:endParaRPr lang="en-US" dirty="0"/>
          </a:p>
        </p:txBody>
      </p:sp>
      <p:sp>
        <p:nvSpPr>
          <p:cNvPr id="3" name="Content Placeholder 2"/>
          <p:cNvSpPr>
            <a:spLocks noGrp="1"/>
          </p:cNvSpPr>
          <p:nvPr>
            <p:ph sz="quarter" idx="1"/>
          </p:nvPr>
        </p:nvSpPr>
        <p:spPr/>
        <p:txBody>
          <a:bodyPr/>
          <a:lstStyle/>
          <a:p>
            <a:r>
              <a:rPr lang="en-US" dirty="0" smtClean="0"/>
              <a:t>MD5</a:t>
            </a:r>
          </a:p>
          <a:p>
            <a:r>
              <a:rPr lang="en-US" dirty="0" smtClean="0"/>
              <a:t>SHA-1</a:t>
            </a:r>
          </a:p>
          <a:p>
            <a:endParaRPr lang="en-US" dirty="0"/>
          </a:p>
          <a:p>
            <a:r>
              <a:rPr lang="en-US" dirty="0" smtClean="0"/>
              <a:t>CRYPT(password, salt)</a:t>
            </a:r>
            <a:endParaRPr lang="en-US" dirty="0"/>
          </a:p>
        </p:txBody>
      </p:sp>
    </p:spTree>
    <p:extLst>
      <p:ext uri="{BB962C8B-B14F-4D97-AF65-F5344CB8AC3E}">
        <p14:creationId xmlns:p14="http://schemas.microsoft.com/office/powerpoint/2010/main" val="4037214215"/>
      </p:ext>
    </p:extLst>
  </p:cSld>
  <p:clrMapOvr>
    <a:masterClrMapping/>
  </p:clrMapOvr>
  <mc:AlternateContent xmlns:mc="http://schemas.openxmlformats.org/markup-compatibility/2006" xmlns:p14="http://schemas.microsoft.com/office/powerpoint/2010/main">
    <mc:Choice Requires="p14">
      <p:transition spd="slow" p14:dur="2000" advTm="807"/>
    </mc:Choice>
    <mc:Fallback xmlns="">
      <p:transition spd="slow" advTm="807"/>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LinkedIn (2012 unsalted SHA-1)</a:t>
            </a:r>
            <a:endParaRPr lang="en-US" dirty="0"/>
          </a:p>
        </p:txBody>
      </p:sp>
      <p:sp>
        <p:nvSpPr>
          <p:cNvPr id="3" name="Content Placeholder 2"/>
          <p:cNvSpPr>
            <a:spLocks noGrp="1"/>
          </p:cNvSpPr>
          <p:nvPr>
            <p:ph sz="quarter" idx="1"/>
          </p:nvPr>
        </p:nvSpPr>
        <p:spPr/>
        <p:txBody>
          <a:bodyPr>
            <a:normAutofit fontScale="70000" lnSpcReduction="20000"/>
          </a:bodyPr>
          <a:lstStyle/>
          <a:p>
            <a:r>
              <a:rPr lang="en-US" sz="3100" dirty="0" smtClean="0"/>
              <a:t>In 2012, hackers (not known if it was an inside job)  go into the database of LinkedIn and dumped the password table which contained 6.5 encrypted passwords.  </a:t>
            </a:r>
          </a:p>
          <a:p>
            <a:pPr marL="0" indent="0">
              <a:buNone/>
            </a:pPr>
            <a:endParaRPr lang="en-US" sz="3100" dirty="0" smtClean="0"/>
          </a:p>
          <a:p>
            <a:r>
              <a:rPr lang="en-US" sz="3100" dirty="0" smtClean="0"/>
              <a:t>Inputting these encrypted passwords into a SHA-1 unsalted rainbow generated table, showed English-like words being produced as unencrypted passwords.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r>
              <a:rPr lang="en-US" sz="2000" dirty="0">
                <a:hlinkClick r:id="rId2"/>
              </a:rPr>
              <a:t>http://techcrunch.com/2012/06/06/6-5-million-linkedin-passwords-reportedly-leaked-linkedin-is-looking-into-it</a:t>
            </a:r>
            <a:r>
              <a:rPr lang="en-US" sz="2000" dirty="0" smtClean="0">
                <a:hlinkClick r:id="rId2"/>
              </a:rPr>
              <a:t>/</a:t>
            </a:r>
            <a:endParaRPr lang="en-US" sz="2000" dirty="0" smtClean="0"/>
          </a:p>
          <a:p>
            <a:pPr marL="0" indent="0">
              <a:buNone/>
            </a:pPr>
            <a:endParaRPr lang="en-US" sz="1700" dirty="0"/>
          </a:p>
        </p:txBody>
      </p:sp>
    </p:spTree>
    <p:extLst>
      <p:ext uri="{BB962C8B-B14F-4D97-AF65-F5344CB8AC3E}">
        <p14:creationId xmlns:p14="http://schemas.microsoft.com/office/powerpoint/2010/main" val="4192256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a:t>
            </a:r>
            <a:r>
              <a:rPr lang="en-US" dirty="0" smtClean="0"/>
              <a:t> Way (encryption/decryption)</a:t>
            </a:r>
            <a:endParaRPr lang="en-US" dirty="0"/>
          </a:p>
        </p:txBody>
      </p:sp>
      <p:sp>
        <p:nvSpPr>
          <p:cNvPr id="3" name="Content Placeholder 2"/>
          <p:cNvSpPr>
            <a:spLocks noGrp="1"/>
          </p:cNvSpPr>
          <p:nvPr>
            <p:ph sz="quarter" idx="1"/>
          </p:nvPr>
        </p:nvSpPr>
        <p:spPr/>
        <p:txBody>
          <a:bodyPr/>
          <a:lstStyle/>
          <a:p>
            <a:r>
              <a:rPr lang="en-US" dirty="0" smtClean="0"/>
              <a:t>This simple algorithm of adding 1 letter value is </a:t>
            </a:r>
            <a:r>
              <a:rPr lang="en-US" dirty="0" err="1" smtClean="0"/>
              <a:t>decryptable</a:t>
            </a:r>
            <a:r>
              <a:rPr lang="en-US" dirty="0" smtClean="0"/>
              <a:t>. </a:t>
            </a:r>
          </a:p>
          <a:p>
            <a:pPr marL="0" indent="0">
              <a:buNone/>
            </a:pPr>
            <a:endParaRPr lang="en-US" dirty="0" smtClean="0"/>
          </a:p>
          <a:p>
            <a:pPr marL="0" indent="0">
              <a:buNone/>
            </a:pPr>
            <a:r>
              <a:rPr lang="en-US" dirty="0" smtClean="0"/>
              <a:t>That is, if you know the encryption algorithm, since it is reversible, you know how to decrypt and encrypted word. </a:t>
            </a:r>
          </a:p>
          <a:p>
            <a:pPr marL="0" indent="0">
              <a:buNone/>
            </a:pPr>
            <a:endParaRPr lang="en-US" dirty="0"/>
          </a:p>
          <a:p>
            <a:pPr marL="0" indent="0">
              <a:buNone/>
            </a:pPr>
            <a:r>
              <a:rPr lang="en-US" dirty="0" smtClean="0"/>
              <a:t>It would be better if the encryption was one way. </a:t>
            </a:r>
            <a:endParaRPr lang="en-US" dirty="0"/>
          </a:p>
        </p:txBody>
      </p:sp>
    </p:spTree>
    <p:extLst>
      <p:ext uri="{BB962C8B-B14F-4D97-AF65-F5344CB8AC3E}">
        <p14:creationId xmlns:p14="http://schemas.microsoft.com/office/powerpoint/2010/main" val="2733543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way Encryption</a:t>
            </a:r>
            <a:endParaRPr lang="en-US" dirty="0"/>
          </a:p>
        </p:txBody>
      </p:sp>
      <p:sp>
        <p:nvSpPr>
          <p:cNvPr id="3" name="Content Placeholder 2"/>
          <p:cNvSpPr>
            <a:spLocks noGrp="1"/>
          </p:cNvSpPr>
          <p:nvPr>
            <p:ph sz="quarter" idx="1"/>
          </p:nvPr>
        </p:nvSpPr>
        <p:spPr/>
        <p:txBody>
          <a:bodyPr/>
          <a:lstStyle/>
          <a:p>
            <a:pPr marL="0" indent="0">
              <a:buNone/>
            </a:pPr>
            <a:r>
              <a:rPr lang="en-US" dirty="0" smtClean="0"/>
              <a:t>Simple but bad Example) </a:t>
            </a:r>
          </a:p>
          <a:p>
            <a:pPr marL="0" indent="0">
              <a:buNone/>
            </a:pPr>
            <a:endParaRPr lang="en-US" dirty="0" smtClean="0"/>
          </a:p>
          <a:p>
            <a:pPr marL="0" indent="0">
              <a:buNone/>
            </a:pPr>
            <a:r>
              <a:rPr lang="en-US" dirty="0" smtClean="0"/>
              <a:t>Algorithm) take numerical value of all inputs and multiply them together and store the result</a:t>
            </a:r>
          </a:p>
          <a:p>
            <a:pPr marL="0" indent="0">
              <a:buNone/>
            </a:pPr>
            <a:r>
              <a:rPr lang="en-US" dirty="0" smtClean="0"/>
              <a:t>Password = </a:t>
            </a:r>
            <a:r>
              <a:rPr lang="en-US" dirty="0" smtClean="0">
                <a:solidFill>
                  <a:srgbClr val="FF0000"/>
                </a:solidFill>
              </a:rPr>
              <a:t>“cat” </a:t>
            </a:r>
            <a:r>
              <a:rPr lang="en-US" dirty="0" smtClean="0"/>
              <a:t>encrypted password = 3*1*20 = 60</a:t>
            </a:r>
          </a:p>
          <a:p>
            <a:pPr marL="0" indent="0">
              <a:buNone/>
            </a:pPr>
            <a:endParaRPr lang="en-US" dirty="0"/>
          </a:p>
          <a:p>
            <a:pPr marL="0" indent="0">
              <a:buNone/>
            </a:pPr>
            <a:r>
              <a:rPr lang="en-US" dirty="0" smtClean="0"/>
              <a:t>What’s the encrypted password for </a:t>
            </a:r>
            <a:r>
              <a:rPr lang="en-US" dirty="0" smtClean="0">
                <a:solidFill>
                  <a:srgbClr val="FF0000"/>
                </a:solidFill>
              </a:rPr>
              <a:t>“</a:t>
            </a:r>
            <a:r>
              <a:rPr lang="en-US" dirty="0" err="1" smtClean="0">
                <a:solidFill>
                  <a:srgbClr val="FF0000"/>
                </a:solidFill>
              </a:rPr>
              <a:t>feb</a:t>
            </a:r>
            <a:r>
              <a:rPr lang="en-US" dirty="0" smtClean="0">
                <a:solidFill>
                  <a:srgbClr val="FF0000"/>
                </a:solidFill>
              </a:rPr>
              <a:t>” </a:t>
            </a:r>
            <a:r>
              <a:rPr lang="en-US" dirty="0" smtClean="0"/>
              <a:t>?</a:t>
            </a:r>
            <a:r>
              <a:rPr lang="en-US" dirty="0" smtClean="0">
                <a:solidFill>
                  <a:srgbClr val="FF0000"/>
                </a:solidFill>
              </a:rPr>
              <a:t> </a:t>
            </a:r>
            <a:r>
              <a:rPr lang="en-US" dirty="0" smtClean="0"/>
              <a:t>= 6*5*2 = 60 also</a:t>
            </a:r>
          </a:p>
          <a:p>
            <a:pPr marL="0" indent="0">
              <a:buNone/>
            </a:pPr>
            <a:endParaRPr lang="en-US" dirty="0"/>
          </a:p>
          <a:p>
            <a:pPr marL="0" indent="0">
              <a:buNone/>
            </a:pPr>
            <a:r>
              <a:rPr lang="en-US" dirty="0" smtClean="0"/>
              <a:t>Even if you know the algorithm you could decrypt 60 </a:t>
            </a:r>
            <a:r>
              <a:rPr lang="en-US" dirty="0" smtClean="0">
                <a:sym typeface="Wingdings" pitchFamily="2" charset="2"/>
              </a:rPr>
              <a:t> “cat”</a:t>
            </a:r>
            <a:endParaRPr lang="en-US" dirty="0"/>
          </a:p>
        </p:txBody>
      </p:sp>
    </p:spTree>
    <p:extLst>
      <p:ext uri="{BB962C8B-B14F-4D97-AF65-F5344CB8AC3E}">
        <p14:creationId xmlns:p14="http://schemas.microsoft.com/office/powerpoint/2010/main" val="1437973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Public-Private Key Encryption</a:t>
            </a:r>
            <a:endParaRPr lang="en-US"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smtClean="0"/>
              <a:t>A Encryption/Decryption public algorithm that all encrypted messages sent to you can only be decrypted by you. </a:t>
            </a:r>
          </a:p>
          <a:p>
            <a:pPr marL="0" indent="0">
              <a:buNone/>
            </a:pPr>
            <a:endParaRPr lang="en-US" dirty="0"/>
          </a:p>
          <a:p>
            <a:pPr marL="0" indent="0">
              <a:buNone/>
            </a:pPr>
            <a:r>
              <a:rPr lang="en-US" dirty="0" smtClean="0"/>
              <a:t>You ask the public algorithm for a </a:t>
            </a:r>
            <a:r>
              <a:rPr lang="en-US" b="1" dirty="0" smtClean="0"/>
              <a:t>public key </a:t>
            </a:r>
            <a:r>
              <a:rPr lang="en-US" dirty="0" smtClean="0"/>
              <a:t>and a </a:t>
            </a:r>
            <a:r>
              <a:rPr lang="en-US" b="1" dirty="0" smtClean="0"/>
              <a:t>private key</a:t>
            </a:r>
          </a:p>
          <a:p>
            <a:pPr marL="0" indent="0">
              <a:buNone/>
            </a:pPr>
            <a:endParaRPr lang="en-US" dirty="0"/>
          </a:p>
          <a:p>
            <a:pPr marL="0" indent="0">
              <a:buNone/>
            </a:pPr>
            <a:r>
              <a:rPr lang="en-US" dirty="0" smtClean="0"/>
              <a:t>You know your public and private key values. </a:t>
            </a:r>
          </a:p>
          <a:p>
            <a:pPr marL="0" indent="0">
              <a:buNone/>
            </a:pPr>
            <a:endParaRPr lang="en-US" dirty="0"/>
          </a:p>
          <a:p>
            <a:pPr marL="0" indent="0">
              <a:buNone/>
            </a:pPr>
            <a:r>
              <a:rPr lang="en-US" dirty="0" smtClean="0"/>
              <a:t>You publish your </a:t>
            </a:r>
            <a:r>
              <a:rPr lang="en-US" b="1" dirty="0" smtClean="0"/>
              <a:t>public key </a:t>
            </a:r>
            <a:r>
              <a:rPr lang="en-US" dirty="0" smtClean="0"/>
              <a:t>to anyone who wants to send an encrypted message to you. </a:t>
            </a:r>
          </a:p>
          <a:p>
            <a:pPr marL="0" indent="0">
              <a:buNone/>
            </a:pPr>
            <a:endParaRPr lang="en-US" dirty="0"/>
          </a:p>
          <a:p>
            <a:pPr marL="0" indent="0">
              <a:buNone/>
            </a:pPr>
            <a:r>
              <a:rPr lang="en-US" dirty="0" smtClean="0"/>
              <a:t>They encrypt a message using the public algorithm and your public key. </a:t>
            </a:r>
          </a:p>
          <a:p>
            <a:pPr marL="0" indent="0">
              <a:buNone/>
            </a:pPr>
            <a:endParaRPr lang="en-US" dirty="0"/>
          </a:p>
          <a:p>
            <a:pPr marL="0" indent="0">
              <a:buNone/>
            </a:pPr>
            <a:r>
              <a:rPr lang="en-US" dirty="0" smtClean="0"/>
              <a:t>You receive the message and decrypt it using you private key. </a:t>
            </a:r>
            <a:endParaRPr lang="en-US" dirty="0"/>
          </a:p>
        </p:txBody>
      </p:sp>
    </p:spTree>
    <p:extLst>
      <p:ext uri="{BB962C8B-B14F-4D97-AF65-F5344CB8AC3E}">
        <p14:creationId xmlns:p14="http://schemas.microsoft.com/office/powerpoint/2010/main" val="3720639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Public-Private Key Example</a:t>
            </a:r>
            <a:endParaRPr lang="en-US"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dirty="0" smtClean="0"/>
              <a:t>You request a public key and private key and you get</a:t>
            </a:r>
          </a:p>
          <a:p>
            <a:pPr marL="0" indent="0">
              <a:buNone/>
            </a:pPr>
            <a:r>
              <a:rPr lang="en-US" dirty="0" smtClean="0"/>
              <a:t>Public key: </a:t>
            </a:r>
            <a:r>
              <a:rPr lang="en-US" b="1" dirty="0" smtClean="0">
                <a:solidFill>
                  <a:srgbClr val="FF0000"/>
                </a:solidFill>
              </a:rPr>
              <a:t>“+60+20” </a:t>
            </a:r>
            <a:r>
              <a:rPr lang="en-US" dirty="0" smtClean="0"/>
              <a:t>and Private key </a:t>
            </a:r>
            <a:r>
              <a:rPr lang="en-US" b="1" dirty="0" smtClean="0">
                <a:solidFill>
                  <a:srgbClr val="00B050"/>
                </a:solidFill>
              </a:rPr>
              <a:t>“-C”</a:t>
            </a:r>
          </a:p>
          <a:p>
            <a:pPr marL="0" indent="0">
              <a:buNone/>
            </a:pPr>
            <a:r>
              <a:rPr lang="en-US" dirty="0" smtClean="0"/>
              <a:t>You publish your public key:  </a:t>
            </a:r>
            <a:r>
              <a:rPr lang="en-US" b="1" dirty="0">
                <a:solidFill>
                  <a:srgbClr val="FF0000"/>
                </a:solidFill>
              </a:rPr>
              <a:t>“+60+20</a:t>
            </a:r>
            <a:r>
              <a:rPr lang="en-US" b="1" dirty="0" smtClean="0">
                <a:solidFill>
                  <a:srgbClr val="FF0000"/>
                </a:solidFill>
              </a:rPr>
              <a:t>” </a:t>
            </a:r>
            <a:r>
              <a:rPr lang="en-US" dirty="0" smtClean="0"/>
              <a:t>on you website </a:t>
            </a:r>
          </a:p>
          <a:p>
            <a:pPr marL="0" indent="0">
              <a:buNone/>
            </a:pPr>
            <a:endParaRPr lang="en-US" dirty="0" smtClean="0"/>
          </a:p>
          <a:p>
            <a:pPr marL="0" indent="0">
              <a:buNone/>
            </a:pPr>
            <a:r>
              <a:rPr lang="en-US" dirty="0" smtClean="0"/>
              <a:t>Someone wants to send you “</a:t>
            </a:r>
            <a:r>
              <a:rPr lang="en-US" dirty="0" err="1" smtClean="0"/>
              <a:t>bosco</a:t>
            </a:r>
            <a:r>
              <a:rPr lang="en-US" dirty="0" smtClean="0"/>
              <a:t>” encrypted so only you can see:</a:t>
            </a:r>
          </a:p>
          <a:p>
            <a:pPr marL="0" indent="0">
              <a:buNone/>
            </a:pPr>
            <a:r>
              <a:rPr lang="en-US" dirty="0" smtClean="0"/>
              <a:t>They:  </a:t>
            </a:r>
            <a:r>
              <a:rPr lang="en-US" b="1" dirty="0" smtClean="0"/>
              <a:t>Encrypt</a:t>
            </a:r>
            <a:r>
              <a:rPr lang="en-US" dirty="0" smtClean="0"/>
              <a:t>(“bosco”,</a:t>
            </a:r>
            <a:r>
              <a:rPr lang="en-US" b="1" dirty="0" smtClean="0">
                <a:solidFill>
                  <a:srgbClr val="FF0000"/>
                </a:solidFill>
              </a:rPr>
              <a:t>“+</a:t>
            </a:r>
            <a:r>
              <a:rPr lang="en-US" b="1" dirty="0">
                <a:solidFill>
                  <a:srgbClr val="FF0000"/>
                </a:solidFill>
              </a:rPr>
              <a:t>60+20” </a:t>
            </a:r>
            <a:r>
              <a:rPr lang="en-US" dirty="0" smtClean="0"/>
              <a:t>)  </a:t>
            </a:r>
            <a:r>
              <a:rPr lang="en-US" b="1" dirty="0" smtClean="0"/>
              <a:t>=</a:t>
            </a:r>
            <a:r>
              <a:rPr lang="en-US" dirty="0" smtClean="0"/>
              <a:t> </a:t>
            </a:r>
            <a:r>
              <a:rPr lang="en-US" b="1" dirty="0" smtClean="0">
                <a:solidFill>
                  <a:srgbClr val="7030A0"/>
                </a:solidFill>
              </a:rPr>
              <a:t>“</a:t>
            </a:r>
            <a:r>
              <a:rPr lang="en-US" b="1" dirty="0" err="1" smtClean="0">
                <a:solidFill>
                  <a:srgbClr val="7030A0"/>
                </a:solidFill>
              </a:rPr>
              <a:t>ervfr</a:t>
            </a:r>
            <a:r>
              <a:rPr lang="en-US" b="1" dirty="0" smtClean="0">
                <a:solidFill>
                  <a:srgbClr val="7030A0"/>
                </a:solidFill>
              </a:rPr>
              <a:t>”.</a:t>
            </a:r>
          </a:p>
          <a:p>
            <a:pPr marL="0" indent="0">
              <a:buNone/>
            </a:pPr>
            <a:endParaRPr lang="en-US" dirty="0" smtClean="0"/>
          </a:p>
          <a:p>
            <a:pPr marL="0" indent="0">
              <a:buNone/>
            </a:pPr>
            <a:r>
              <a:rPr lang="en-US" dirty="0" smtClean="0"/>
              <a:t>You:    </a:t>
            </a:r>
            <a:r>
              <a:rPr lang="en-US" b="1" dirty="0" smtClean="0"/>
              <a:t>Decrypt</a:t>
            </a:r>
            <a:r>
              <a:rPr lang="en-US" dirty="0" smtClean="0"/>
              <a:t>(</a:t>
            </a:r>
            <a:r>
              <a:rPr lang="en-US" b="1" dirty="0">
                <a:solidFill>
                  <a:srgbClr val="7030A0"/>
                </a:solidFill>
              </a:rPr>
              <a:t>“</a:t>
            </a:r>
            <a:r>
              <a:rPr lang="en-US" b="1" dirty="0" err="1">
                <a:solidFill>
                  <a:srgbClr val="7030A0"/>
                </a:solidFill>
              </a:rPr>
              <a:t>ervfr</a:t>
            </a:r>
            <a:r>
              <a:rPr lang="en-US" b="1" dirty="0" smtClean="0">
                <a:solidFill>
                  <a:srgbClr val="7030A0"/>
                </a:solidFill>
              </a:rPr>
              <a:t>”</a:t>
            </a:r>
            <a:r>
              <a:rPr lang="en-US" dirty="0" smtClean="0"/>
              <a:t>,</a:t>
            </a:r>
            <a:r>
              <a:rPr lang="en-US" b="1" dirty="0">
                <a:solidFill>
                  <a:srgbClr val="FF0000"/>
                </a:solidFill>
              </a:rPr>
              <a:t> </a:t>
            </a:r>
            <a:r>
              <a:rPr lang="en-US" b="1" dirty="0">
                <a:solidFill>
                  <a:srgbClr val="00B050"/>
                </a:solidFill>
              </a:rPr>
              <a:t>“-C</a:t>
            </a:r>
            <a:r>
              <a:rPr lang="en-US" b="1" dirty="0" smtClean="0">
                <a:solidFill>
                  <a:srgbClr val="00B050"/>
                </a:solidFill>
              </a:rPr>
              <a:t>”</a:t>
            </a:r>
            <a:r>
              <a:rPr lang="en-US" b="1" dirty="0" smtClean="0">
                <a:solidFill>
                  <a:srgbClr val="FF0000"/>
                </a:solidFill>
              </a:rPr>
              <a:t>)          </a:t>
            </a:r>
            <a:r>
              <a:rPr lang="en-US" b="1" dirty="0" smtClean="0"/>
              <a:t>=</a:t>
            </a:r>
            <a:r>
              <a:rPr lang="en-US" b="1" dirty="0" smtClean="0">
                <a:solidFill>
                  <a:srgbClr val="FF0000"/>
                </a:solidFill>
              </a:rPr>
              <a:t> </a:t>
            </a:r>
            <a:r>
              <a:rPr lang="en-US" dirty="0" smtClean="0"/>
              <a:t>“</a:t>
            </a:r>
            <a:r>
              <a:rPr lang="en-US" dirty="0" err="1"/>
              <a:t>b</a:t>
            </a:r>
            <a:r>
              <a:rPr lang="en-US" dirty="0" err="1" smtClean="0"/>
              <a:t>osco</a:t>
            </a:r>
            <a:r>
              <a:rPr lang="en-US" dirty="0" smtClean="0"/>
              <a:t>”</a:t>
            </a:r>
            <a:endParaRPr lang="en-US" dirty="0"/>
          </a:p>
          <a:p>
            <a:pPr marL="0" indent="0">
              <a:buNone/>
            </a:pPr>
            <a:endParaRPr lang="en-US" sz="1200" dirty="0" smtClean="0"/>
          </a:p>
          <a:p>
            <a:pPr marL="0" indent="0">
              <a:buNone/>
            </a:pPr>
            <a:r>
              <a:rPr lang="en-US" sz="1500" dirty="0" smtClean="0">
                <a:solidFill>
                  <a:srgbClr val="C00000"/>
                </a:solidFill>
              </a:rPr>
              <a:t>Encryption: (+60/+20) = +3 so increment all letters by +3   </a:t>
            </a:r>
          </a:p>
          <a:p>
            <a:pPr marL="0" indent="0">
              <a:buNone/>
            </a:pPr>
            <a:r>
              <a:rPr lang="en-US" sz="1500" dirty="0" smtClean="0">
                <a:solidFill>
                  <a:srgbClr val="C00000"/>
                </a:solidFill>
              </a:rPr>
              <a:t>Decryption –C = -3 so decrement letters by 3</a:t>
            </a:r>
          </a:p>
          <a:p>
            <a:pPr marL="0" indent="0">
              <a:buNone/>
            </a:pPr>
            <a:r>
              <a:rPr lang="en-US" sz="1500" dirty="0" smtClean="0">
                <a:solidFill>
                  <a:srgbClr val="C00000"/>
                </a:solidFill>
              </a:rPr>
              <a:t>There is a mathematical correlation between the public key and private key</a:t>
            </a:r>
          </a:p>
          <a:p>
            <a:pPr marL="0" indent="0">
              <a:buNone/>
            </a:pPr>
            <a:r>
              <a:rPr lang="en-US" sz="1500" dirty="0" smtClean="0">
                <a:solidFill>
                  <a:srgbClr val="C00000"/>
                </a:solidFill>
              </a:rPr>
              <a:t>Public key: “+30-3” and Private Key: “+J” would be a valid combination for this encryption/decryption algorithm</a:t>
            </a:r>
            <a:endParaRPr lang="en-US" sz="1500" dirty="0">
              <a:solidFill>
                <a:srgbClr val="C00000"/>
              </a:solidFill>
            </a:endParaRPr>
          </a:p>
        </p:txBody>
      </p:sp>
    </p:spTree>
    <p:extLst>
      <p:ext uri="{BB962C8B-B14F-4D97-AF65-F5344CB8AC3E}">
        <p14:creationId xmlns:p14="http://schemas.microsoft.com/office/powerpoint/2010/main" val="801956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 </a:t>
            </a:r>
            <a:r>
              <a:rPr lang="en-US" dirty="0" err="1" smtClean="0"/>
              <a:t>HyperText</a:t>
            </a:r>
            <a:r>
              <a:rPr lang="en-US" dirty="0" smtClean="0"/>
              <a:t> Transfer Protocol</a:t>
            </a:r>
            <a:endParaRPr lang="en-US"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smtClean="0"/>
              <a:t>When you go to a website using the URL</a:t>
            </a:r>
          </a:p>
          <a:p>
            <a:pPr marL="0" indent="0">
              <a:buNone/>
            </a:pPr>
            <a:r>
              <a:rPr lang="en-US" dirty="0" smtClean="0"/>
              <a:t>                  </a:t>
            </a:r>
            <a:r>
              <a:rPr lang="en-US" dirty="0" smtClean="0">
                <a:solidFill>
                  <a:srgbClr val="C00000"/>
                </a:solidFill>
              </a:rPr>
              <a:t>HTTP://www.somewebsite.com</a:t>
            </a:r>
          </a:p>
          <a:p>
            <a:pPr marL="0" indent="0">
              <a:buNone/>
            </a:pPr>
            <a:r>
              <a:rPr lang="en-US" dirty="0"/>
              <a:t>C</a:t>
            </a:r>
            <a:r>
              <a:rPr lang="en-US" dirty="0" smtClean="0"/>
              <a:t>ommunication is not encrypted. </a:t>
            </a:r>
          </a:p>
          <a:p>
            <a:pPr marL="0" indent="0">
              <a:buNone/>
            </a:pPr>
            <a:endParaRPr lang="en-US" dirty="0" smtClean="0"/>
          </a:p>
          <a:p>
            <a:pPr marL="0" indent="0">
              <a:buNone/>
            </a:pPr>
            <a:r>
              <a:rPr lang="en-US" dirty="0" smtClean="0"/>
              <a:t>If a form asked you for email and password and you fill it in and hit enter, a message something like</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b="1" dirty="0" smtClean="0">
              <a:solidFill>
                <a:srgbClr val="7030A0"/>
              </a:solidFill>
            </a:endParaRPr>
          </a:p>
          <a:p>
            <a:pPr marL="0" indent="0">
              <a:buNone/>
            </a:pPr>
            <a:r>
              <a:rPr lang="en-US" dirty="0" smtClean="0"/>
              <a:t>will be sent along all connections from you to the website server (i.e. the coffee shop </a:t>
            </a:r>
            <a:r>
              <a:rPr lang="en-US" dirty="0" err="1" smtClean="0"/>
              <a:t>wifi</a:t>
            </a:r>
            <a:r>
              <a:rPr lang="en-US" dirty="0" smtClean="0"/>
              <a:t> you are connected) and anyone dumping data will be able to read it.   </a:t>
            </a:r>
            <a:endParaRPr lang="en-US" dirty="0"/>
          </a:p>
        </p:txBody>
      </p:sp>
      <p:sp>
        <p:nvSpPr>
          <p:cNvPr id="4" name="Snip Single Corner Rectangle 3"/>
          <p:cNvSpPr/>
          <p:nvPr/>
        </p:nvSpPr>
        <p:spPr>
          <a:xfrm>
            <a:off x="990600" y="3429000"/>
            <a:ext cx="7391400" cy="1371600"/>
          </a:xfrm>
          <a:prstGeom prst="snip1Rect">
            <a:avLst/>
          </a:prstGeom>
          <a:solidFill>
            <a:schemeClr val="bg2">
              <a:lumMod val="9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To: </a:t>
            </a:r>
            <a:r>
              <a:rPr lang="en-US" sz="2400" dirty="0">
                <a:solidFill>
                  <a:srgbClr val="C00000"/>
                </a:solidFill>
              </a:rPr>
              <a:t>www.somewebsite.com</a:t>
            </a:r>
          </a:p>
          <a:p>
            <a:r>
              <a:rPr lang="en-US" sz="2400" dirty="0">
                <a:solidFill>
                  <a:schemeClr val="tx1"/>
                </a:solidFill>
              </a:rPr>
              <a:t>From: IP address: 123.45.67.890    port:3000</a:t>
            </a:r>
          </a:p>
          <a:p>
            <a:r>
              <a:rPr lang="en-US" sz="2400" dirty="0">
                <a:solidFill>
                  <a:schemeClr val="tx1"/>
                </a:solidFill>
              </a:rPr>
              <a:t>Message: </a:t>
            </a:r>
            <a:r>
              <a:rPr lang="en-US" sz="2400" b="1" dirty="0">
                <a:solidFill>
                  <a:srgbClr val="7030A0"/>
                </a:solidFill>
              </a:rPr>
              <a:t>email(george@seinfeld.com) password(</a:t>
            </a:r>
            <a:r>
              <a:rPr lang="en-US" sz="2400" b="1" dirty="0" err="1">
                <a:solidFill>
                  <a:srgbClr val="7030A0"/>
                </a:solidFill>
              </a:rPr>
              <a:t>bosco</a:t>
            </a:r>
            <a:r>
              <a:rPr lang="en-US" sz="2400" b="1" dirty="0">
                <a:solidFill>
                  <a:srgbClr val="7030A0"/>
                </a:solidFill>
              </a:rPr>
              <a:t>) </a:t>
            </a:r>
          </a:p>
        </p:txBody>
      </p:sp>
    </p:spTree>
    <p:extLst>
      <p:ext uri="{BB962C8B-B14F-4D97-AF65-F5344CB8AC3E}">
        <p14:creationId xmlns:p14="http://schemas.microsoft.com/office/powerpoint/2010/main" val="1933323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HTTPS: (a.k.a. Secure HTTP</a:t>
            </a:r>
            <a:r>
              <a:rPr lang="en-US" dirty="0"/>
              <a:t>)</a:t>
            </a:r>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smtClean="0"/>
              <a:t>When you go to a website using the URL</a:t>
            </a:r>
          </a:p>
          <a:p>
            <a:pPr marL="0" indent="0">
              <a:buNone/>
            </a:pPr>
            <a:r>
              <a:rPr lang="en-US" dirty="0" smtClean="0"/>
              <a:t>                  </a:t>
            </a:r>
            <a:r>
              <a:rPr lang="en-US" dirty="0" smtClean="0">
                <a:solidFill>
                  <a:srgbClr val="C00000"/>
                </a:solidFill>
              </a:rPr>
              <a:t>HTTP</a:t>
            </a:r>
            <a:r>
              <a:rPr lang="en-US" b="1" dirty="0" smtClean="0">
                <a:solidFill>
                  <a:srgbClr val="C00000"/>
                </a:solidFill>
              </a:rPr>
              <a:t>S</a:t>
            </a:r>
            <a:r>
              <a:rPr lang="en-US" dirty="0" smtClean="0">
                <a:solidFill>
                  <a:srgbClr val="C00000"/>
                </a:solidFill>
              </a:rPr>
              <a:t>://www.somesecurewebsite.com</a:t>
            </a:r>
          </a:p>
          <a:p>
            <a:pPr marL="0" indent="0">
              <a:buNone/>
            </a:pPr>
            <a:r>
              <a:rPr lang="en-US" dirty="0"/>
              <a:t>C</a:t>
            </a:r>
            <a:r>
              <a:rPr lang="en-US" dirty="0" smtClean="0"/>
              <a:t>ommunication is encrypted. </a:t>
            </a:r>
          </a:p>
          <a:p>
            <a:pPr marL="0" indent="0">
              <a:buNone/>
            </a:pPr>
            <a:endParaRPr lang="en-US" dirty="0" smtClean="0"/>
          </a:p>
          <a:p>
            <a:pPr marL="0" indent="0">
              <a:buNone/>
            </a:pPr>
            <a:r>
              <a:rPr lang="en-US" dirty="0" smtClean="0"/>
              <a:t>If a form asked you for email and password and you fill it in and hit enter, a message something like</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b="1" dirty="0" smtClean="0">
              <a:solidFill>
                <a:srgbClr val="7030A0"/>
              </a:solidFill>
            </a:endParaRPr>
          </a:p>
          <a:p>
            <a:pPr marL="0" indent="0">
              <a:buNone/>
            </a:pPr>
            <a:r>
              <a:rPr lang="en-US" dirty="0" smtClean="0"/>
              <a:t>Using public key private key encryption, the server sends your web browser it’s public key and encryption algorithm (you don’t even realize it) and your messages are encrypted with it and sent back to the server where the server decrypts it with the servers private key. </a:t>
            </a:r>
            <a:endParaRPr lang="en-US" dirty="0"/>
          </a:p>
        </p:txBody>
      </p:sp>
      <p:sp>
        <p:nvSpPr>
          <p:cNvPr id="4" name="Snip Single Corner Rectangle 3"/>
          <p:cNvSpPr/>
          <p:nvPr/>
        </p:nvSpPr>
        <p:spPr>
          <a:xfrm>
            <a:off x="990600" y="3429000"/>
            <a:ext cx="7543800" cy="1371600"/>
          </a:xfrm>
          <a:prstGeom prst="snip1Rect">
            <a:avLst/>
          </a:prstGeom>
          <a:solidFill>
            <a:schemeClr val="bg2">
              <a:lumMod val="9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To: </a:t>
            </a:r>
            <a:r>
              <a:rPr lang="en-US" sz="2400" dirty="0" smtClean="0">
                <a:solidFill>
                  <a:srgbClr val="C00000"/>
                </a:solidFill>
              </a:rPr>
              <a:t>www.somesecurewebsite.com</a:t>
            </a:r>
            <a:endParaRPr lang="en-US" sz="2400" dirty="0">
              <a:solidFill>
                <a:srgbClr val="C00000"/>
              </a:solidFill>
            </a:endParaRPr>
          </a:p>
          <a:p>
            <a:r>
              <a:rPr lang="en-US" sz="2400" dirty="0">
                <a:solidFill>
                  <a:schemeClr val="tx1"/>
                </a:solidFill>
              </a:rPr>
              <a:t>From: IP address: 123.45.67.890    port:3000</a:t>
            </a:r>
          </a:p>
          <a:p>
            <a:r>
              <a:rPr lang="en-US" sz="2400" dirty="0">
                <a:solidFill>
                  <a:schemeClr val="tx1"/>
                </a:solidFill>
              </a:rPr>
              <a:t>Message: </a:t>
            </a:r>
            <a:r>
              <a:rPr lang="en-US" sz="2400" b="1" dirty="0" err="1" smtClean="0">
                <a:solidFill>
                  <a:srgbClr val="7030A0"/>
                </a:solidFill>
              </a:rPr>
              <a:t>fnbjm</a:t>
            </a:r>
            <a:r>
              <a:rPr lang="en-US" sz="2400" b="1" dirty="0" smtClean="0">
                <a:solidFill>
                  <a:srgbClr val="7030A0"/>
                </a:solidFill>
              </a:rPr>
              <a:t>(</a:t>
            </a:r>
            <a:r>
              <a:rPr lang="en-US" sz="2400" b="1" dirty="0" err="1" smtClean="0">
                <a:solidFill>
                  <a:srgbClr val="7030A0"/>
                </a:solidFill>
              </a:rPr>
              <a:t>hfpshf#tfjogfme.dpn</a:t>
            </a:r>
            <a:r>
              <a:rPr lang="en-US" sz="2400" b="1" dirty="0" smtClean="0">
                <a:solidFill>
                  <a:srgbClr val="7030A0"/>
                </a:solidFill>
              </a:rPr>
              <a:t>) </a:t>
            </a:r>
            <a:r>
              <a:rPr lang="en-US" sz="2400" b="1" dirty="0" err="1" smtClean="0">
                <a:solidFill>
                  <a:srgbClr val="7030A0"/>
                </a:solidFill>
              </a:rPr>
              <a:t>qbttxpse</a:t>
            </a:r>
            <a:r>
              <a:rPr lang="en-US" sz="2400" b="1" dirty="0" smtClean="0">
                <a:solidFill>
                  <a:srgbClr val="7030A0"/>
                </a:solidFill>
              </a:rPr>
              <a:t>(</a:t>
            </a:r>
            <a:r>
              <a:rPr lang="en-US" sz="2400" b="1" dirty="0" err="1" smtClean="0">
                <a:solidFill>
                  <a:srgbClr val="7030A0"/>
                </a:solidFill>
              </a:rPr>
              <a:t>cptd</a:t>
            </a:r>
            <a:r>
              <a:rPr lang="en-US" sz="2400" b="1" dirty="0" err="1">
                <a:solidFill>
                  <a:srgbClr val="7030A0"/>
                </a:solidFill>
              </a:rPr>
              <a:t>p</a:t>
            </a:r>
            <a:r>
              <a:rPr lang="en-US" sz="2400" b="1" dirty="0" smtClean="0">
                <a:solidFill>
                  <a:srgbClr val="7030A0"/>
                </a:solidFill>
              </a:rPr>
              <a:t>) </a:t>
            </a:r>
            <a:endParaRPr lang="en-US" sz="2400" b="1" dirty="0">
              <a:solidFill>
                <a:srgbClr val="7030A0"/>
              </a:solidFill>
            </a:endParaRPr>
          </a:p>
        </p:txBody>
      </p:sp>
    </p:spTree>
    <p:extLst>
      <p:ext uri="{BB962C8B-B14F-4D97-AF65-F5344CB8AC3E}">
        <p14:creationId xmlns:p14="http://schemas.microsoft.com/office/powerpoint/2010/main" val="13958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 Encryption</a:t>
            </a:r>
            <a:endParaRPr lang="en-US" dirty="0"/>
          </a:p>
        </p:txBody>
      </p:sp>
      <p:sp>
        <p:nvSpPr>
          <p:cNvPr id="3" name="Content Placeholder 2"/>
          <p:cNvSpPr>
            <a:spLocks noGrp="1"/>
          </p:cNvSpPr>
          <p:nvPr>
            <p:ph sz="quarter" idx="1"/>
          </p:nvPr>
        </p:nvSpPr>
        <p:spPr/>
        <p:txBody>
          <a:bodyPr/>
          <a:lstStyle/>
          <a:p>
            <a:pPr marL="0" indent="0">
              <a:buNone/>
            </a:pPr>
            <a:r>
              <a:rPr lang="en-US" dirty="0" smtClean="0"/>
              <a:t>You have an account on </a:t>
            </a:r>
            <a:r>
              <a:rPr lang="en-US" dirty="0" err="1" smtClean="0"/>
              <a:t>facebook</a:t>
            </a:r>
            <a:r>
              <a:rPr lang="en-US" dirty="0" smtClean="0"/>
              <a:t>, LinkedIn, YouTube etc. </a:t>
            </a:r>
          </a:p>
          <a:p>
            <a:r>
              <a:rPr lang="en-US" dirty="0" smtClean="0"/>
              <a:t>Your login: </a:t>
            </a:r>
            <a:r>
              <a:rPr lang="en-US" b="1" dirty="0" smtClean="0">
                <a:solidFill>
                  <a:srgbClr val="7030A0"/>
                </a:solidFill>
              </a:rPr>
              <a:t>costanza@seinfeld.com</a:t>
            </a:r>
          </a:p>
          <a:p>
            <a:r>
              <a:rPr lang="en-US" dirty="0" smtClean="0"/>
              <a:t>Your password is : </a:t>
            </a:r>
            <a:r>
              <a:rPr lang="en-US" b="1" dirty="0" err="1" smtClean="0">
                <a:solidFill>
                  <a:srgbClr val="FF0000"/>
                </a:solidFill>
              </a:rPr>
              <a:t>bosco</a:t>
            </a:r>
            <a:endParaRPr lang="en-US" b="1" dirty="0" smtClean="0">
              <a:solidFill>
                <a:srgbClr val="FF0000"/>
              </a:solidFill>
            </a:endParaRPr>
          </a:p>
          <a:p>
            <a:pPr marL="0" indent="0">
              <a:buNone/>
            </a:pPr>
            <a:r>
              <a:rPr lang="en-US" dirty="0" smtClean="0"/>
              <a:t>If this data was stored in a database, it might look like:</a:t>
            </a: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657600"/>
            <a:ext cx="7675486"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7557827"/>
      </p:ext>
    </p:extLst>
  </p:cSld>
  <p:clrMapOvr>
    <a:masterClrMapping/>
  </p:clrMapOvr>
  <mc:AlternateContent xmlns:mc="http://schemas.openxmlformats.org/markup-compatibility/2006" xmlns:p14="http://schemas.microsoft.com/office/powerpoint/2010/main">
    <mc:Choice Requires="p14">
      <p:transition spd="slow" p14:dur="2000" advTm="54716"/>
    </mc:Choice>
    <mc:Fallback xmlns="">
      <p:transition spd="slow" advTm="54716"/>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SSL (Secure Socket Layer)</a:t>
            </a:r>
            <a:endParaRPr lang="en-US" dirty="0"/>
          </a:p>
        </p:txBody>
      </p:sp>
      <p:sp>
        <p:nvSpPr>
          <p:cNvPr id="3" name="Content Placeholder 2"/>
          <p:cNvSpPr>
            <a:spLocks noGrp="1"/>
          </p:cNvSpPr>
          <p:nvPr>
            <p:ph sz="quarter" idx="1"/>
          </p:nvPr>
        </p:nvSpPr>
        <p:spPr/>
        <p:txBody>
          <a:bodyPr/>
          <a:lstStyle/>
          <a:p>
            <a:r>
              <a:rPr lang="en-US" dirty="0" smtClean="0"/>
              <a:t>SSL is the predecessor to TLS (Transport Layer Security)</a:t>
            </a:r>
          </a:p>
          <a:p>
            <a:r>
              <a:rPr lang="en-US" dirty="0" smtClean="0"/>
              <a:t>Certificate Authorities (CA’s) </a:t>
            </a:r>
            <a:r>
              <a:rPr lang="en-US" smtClean="0"/>
              <a:t>issue public/private …</a:t>
            </a:r>
            <a:endParaRPr lang="en-US" dirty="0"/>
          </a:p>
        </p:txBody>
      </p:sp>
    </p:spTree>
    <p:extLst>
      <p:ext uri="{BB962C8B-B14F-4D97-AF65-F5344CB8AC3E}">
        <p14:creationId xmlns:p14="http://schemas.microsoft.com/office/powerpoint/2010/main" val="1474994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 Encryption</a:t>
            </a:r>
            <a:endParaRPr lang="en-US" dirty="0"/>
          </a:p>
        </p:txBody>
      </p:sp>
      <p:sp>
        <p:nvSpPr>
          <p:cNvPr id="3" name="Content Placeholder 2"/>
          <p:cNvSpPr>
            <a:spLocks noGrp="1"/>
          </p:cNvSpPr>
          <p:nvPr>
            <p:ph sz="quarter" idx="1"/>
          </p:nvPr>
        </p:nvSpPr>
        <p:spPr/>
        <p:txBody>
          <a:bodyPr/>
          <a:lstStyle/>
          <a:p>
            <a:pPr marL="0" indent="0">
              <a:buNone/>
            </a:pPr>
            <a:r>
              <a:rPr lang="en-US" dirty="0" smtClean="0"/>
              <a:t>The problem is if any employee at Facebook or someone who hacks into the server, got a dump of this data, they would have </a:t>
            </a:r>
            <a:r>
              <a:rPr lang="en-US" b="1" dirty="0" smtClean="0"/>
              <a:t>&lt;</a:t>
            </a:r>
            <a:r>
              <a:rPr lang="en-US" b="1" dirty="0" err="1" smtClean="0"/>
              <a:t>userid</a:t>
            </a:r>
            <a:r>
              <a:rPr lang="en-US" b="1" dirty="0" smtClean="0"/>
              <a:t>, password&gt; </a:t>
            </a:r>
            <a:r>
              <a:rPr lang="en-US" dirty="0" smtClean="0"/>
              <a:t>pairs of millions of people. </a:t>
            </a:r>
          </a:p>
          <a:p>
            <a:pPr marL="0" indent="0">
              <a:buNone/>
            </a:pPr>
            <a:endParaRPr lang="en-US" dirty="0" smtClean="0"/>
          </a:p>
          <a:p>
            <a:pPr marL="0" indent="0">
              <a:buNone/>
            </a:pPr>
            <a:r>
              <a:rPr lang="en-US" dirty="0" smtClean="0"/>
              <a:t>People typically user their email address as their </a:t>
            </a:r>
            <a:r>
              <a:rPr lang="en-US" dirty="0" err="1" smtClean="0"/>
              <a:t>userid</a:t>
            </a:r>
            <a:r>
              <a:rPr lang="en-US" dirty="0" smtClean="0"/>
              <a:t> and also do not have a many different passwords for every website they have an account on  (banks, stores, </a:t>
            </a:r>
            <a:r>
              <a:rPr lang="en-US" dirty="0" err="1" smtClean="0"/>
              <a:t>stubhub</a:t>
            </a:r>
            <a:r>
              <a:rPr lang="en-US" dirty="0" smtClean="0"/>
              <a:t>, </a:t>
            </a:r>
            <a:r>
              <a:rPr lang="en-US" dirty="0" err="1" smtClean="0"/>
              <a:t>facebook</a:t>
            </a:r>
            <a:r>
              <a:rPr lang="en-US" dirty="0" smtClean="0"/>
              <a:t>, </a:t>
            </a:r>
            <a:r>
              <a:rPr lang="en-US" dirty="0" err="1" smtClean="0"/>
              <a:t>linkedIn</a:t>
            </a:r>
            <a:r>
              <a:rPr lang="en-US" dirty="0" smtClean="0"/>
              <a:t>, Google)</a:t>
            </a:r>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2060553"/>
      </p:ext>
    </p:extLst>
  </p:cSld>
  <p:clrMapOvr>
    <a:masterClrMapping/>
  </p:clrMapOvr>
  <mc:AlternateContent xmlns:mc="http://schemas.openxmlformats.org/markup-compatibility/2006" xmlns:p14="http://schemas.microsoft.com/office/powerpoint/2010/main">
    <mc:Choice Requires="p14">
      <p:transition spd="slow" p14:dur="2000" advTm="64012"/>
    </mc:Choice>
    <mc:Fallback xmlns="">
      <p:transition spd="slow" advTm="64012"/>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 Encryption - Algorithm</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b="1" dirty="0" smtClean="0"/>
              <a:t>Simple Encryption Algorithm</a:t>
            </a:r>
          </a:p>
          <a:p>
            <a:pPr>
              <a:buFontTx/>
              <a:buChar char="-"/>
            </a:pPr>
            <a:r>
              <a:rPr lang="en-US" dirty="0" smtClean="0"/>
              <a:t>For each letter in the word</a:t>
            </a:r>
          </a:p>
          <a:p>
            <a:pPr lvl="1">
              <a:buFontTx/>
              <a:buChar char="-"/>
            </a:pPr>
            <a:r>
              <a:rPr lang="en-US" dirty="0" smtClean="0"/>
              <a:t>Change it to the next letter in the alphabet (z </a:t>
            </a:r>
            <a:r>
              <a:rPr lang="en-US" dirty="0" smtClean="0">
                <a:sym typeface="Wingdings" pitchFamily="2" charset="2"/>
              </a:rPr>
              <a:t> a)</a:t>
            </a:r>
            <a:r>
              <a:rPr lang="en-US" dirty="0" smtClean="0"/>
              <a:t> </a:t>
            </a:r>
          </a:p>
          <a:p>
            <a:pPr lvl="1">
              <a:buFontTx/>
              <a:buChar char="-"/>
            </a:pPr>
            <a:endParaRPr lang="en-US" dirty="0"/>
          </a:p>
          <a:p>
            <a:pPr marL="320040" lvl="1" indent="0">
              <a:buNone/>
            </a:pPr>
            <a:r>
              <a:rPr lang="en-US" dirty="0" smtClean="0"/>
              <a:t>Example 1)</a:t>
            </a:r>
          </a:p>
          <a:p>
            <a:pPr marL="320040" lvl="1" indent="0">
              <a:buNone/>
            </a:pPr>
            <a:r>
              <a:rPr lang="en-US" dirty="0"/>
              <a:t> </a:t>
            </a:r>
            <a:r>
              <a:rPr lang="en-US" dirty="0" smtClean="0"/>
              <a:t>   unencrypted password = “</a:t>
            </a:r>
            <a:r>
              <a:rPr lang="en-US" dirty="0" err="1" smtClean="0"/>
              <a:t>abc</a:t>
            </a:r>
            <a:r>
              <a:rPr lang="en-US" dirty="0" smtClean="0"/>
              <a:t>”   </a:t>
            </a:r>
          </a:p>
          <a:p>
            <a:pPr marL="320040" lvl="1" indent="0">
              <a:buNone/>
            </a:pPr>
            <a:r>
              <a:rPr lang="en-US" dirty="0"/>
              <a:t> </a:t>
            </a:r>
            <a:r>
              <a:rPr lang="en-US" dirty="0" smtClean="0"/>
              <a:t>   encrypted password     = “</a:t>
            </a:r>
            <a:r>
              <a:rPr lang="en-US" dirty="0" err="1" smtClean="0"/>
              <a:t>bcd</a:t>
            </a:r>
            <a:r>
              <a:rPr lang="en-US" dirty="0" smtClean="0"/>
              <a:t>”</a:t>
            </a:r>
          </a:p>
          <a:p>
            <a:pPr marL="320040" lvl="1" indent="0">
              <a:buNone/>
            </a:pPr>
            <a:endParaRPr lang="en-US" dirty="0"/>
          </a:p>
          <a:p>
            <a:pPr marL="320040" lvl="1" indent="0">
              <a:buNone/>
            </a:pPr>
            <a:r>
              <a:rPr lang="en-US" dirty="0" smtClean="0"/>
              <a:t> </a:t>
            </a:r>
            <a:r>
              <a:rPr lang="en-US" dirty="0"/>
              <a:t>Example </a:t>
            </a:r>
            <a:r>
              <a:rPr lang="en-US" dirty="0" smtClean="0"/>
              <a:t>2)</a:t>
            </a:r>
            <a:endParaRPr lang="en-US" dirty="0"/>
          </a:p>
          <a:p>
            <a:pPr marL="320040" lvl="1" indent="0">
              <a:buNone/>
            </a:pPr>
            <a:r>
              <a:rPr lang="en-US" dirty="0"/>
              <a:t>    unencrypted password = </a:t>
            </a:r>
            <a:r>
              <a:rPr lang="en-US" dirty="0" smtClean="0"/>
              <a:t>“</a:t>
            </a:r>
            <a:r>
              <a:rPr lang="en-US" dirty="0" err="1" smtClean="0"/>
              <a:t>bosco</a:t>
            </a:r>
            <a:r>
              <a:rPr lang="en-US" dirty="0" smtClean="0"/>
              <a:t>”   </a:t>
            </a:r>
            <a:endParaRPr lang="en-US" dirty="0"/>
          </a:p>
          <a:p>
            <a:pPr marL="320040" lvl="1" indent="0">
              <a:buNone/>
            </a:pPr>
            <a:r>
              <a:rPr lang="en-US" dirty="0"/>
              <a:t>    encrypted password     = </a:t>
            </a:r>
            <a:r>
              <a:rPr lang="en-US" dirty="0" smtClean="0"/>
              <a:t>“</a:t>
            </a:r>
            <a:r>
              <a:rPr lang="en-US" dirty="0" err="1" smtClean="0"/>
              <a:t>cptdp</a:t>
            </a:r>
            <a:r>
              <a:rPr lang="en-US" dirty="0" smtClean="0"/>
              <a:t>”</a:t>
            </a:r>
            <a:endParaRPr lang="en-US" dirty="0"/>
          </a:p>
          <a:p>
            <a:pPr marL="320040" lvl="1" indent="0">
              <a:buNone/>
            </a:pPr>
            <a:endParaRPr lang="en-US" dirty="0" smtClean="0"/>
          </a:p>
        </p:txBody>
      </p:sp>
    </p:spTree>
    <p:extLst>
      <p:ext uri="{BB962C8B-B14F-4D97-AF65-F5344CB8AC3E}">
        <p14:creationId xmlns:p14="http://schemas.microsoft.com/office/powerpoint/2010/main" val="824266320"/>
      </p:ext>
    </p:extLst>
  </p:cSld>
  <p:clrMapOvr>
    <a:masterClrMapping/>
  </p:clrMapOvr>
  <mc:AlternateContent xmlns:mc="http://schemas.openxmlformats.org/markup-compatibility/2006" xmlns:p14="http://schemas.microsoft.com/office/powerpoint/2010/main">
    <mc:Choice Requires="p14">
      <p:transition spd="slow" p14:dur="2000" advTm="66862"/>
    </mc:Choice>
    <mc:Fallback xmlns="">
      <p:transition spd="slow" advTm="66862"/>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Database with Encrypted passwords</a:t>
            </a:r>
            <a:endParaRPr lang="en-US" dirty="0"/>
          </a:p>
        </p:txBody>
      </p:sp>
      <p:sp>
        <p:nvSpPr>
          <p:cNvPr id="3" name="Content Placeholder 2"/>
          <p:cNvSpPr>
            <a:spLocks noGrp="1"/>
          </p:cNvSpPr>
          <p:nvPr>
            <p:ph sz="quarter" idx="1"/>
          </p:nvPr>
        </p:nvSpPr>
        <p:spPr/>
        <p:txBody>
          <a:bodyPr/>
          <a:lstStyle/>
          <a:p>
            <a:pPr marL="0" indent="0">
              <a:buNone/>
            </a:pPr>
            <a:r>
              <a:rPr lang="en-US" dirty="0" smtClean="0"/>
              <a:t>Now the database would look like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590800"/>
            <a:ext cx="798250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1780157"/>
      </p:ext>
    </p:extLst>
  </p:cSld>
  <p:clrMapOvr>
    <a:masterClrMapping/>
  </p:clrMapOvr>
  <mc:AlternateContent xmlns:mc="http://schemas.openxmlformats.org/markup-compatibility/2006" xmlns:p14="http://schemas.microsoft.com/office/powerpoint/2010/main">
    <mc:Choice Requires="p14">
      <p:transition spd="slow" p14:dur="2000" advTm="87508"/>
    </mc:Choice>
    <mc:Fallback xmlns="">
      <p:transition spd="slow" advTm="8750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Encryption Algorithm’s Rainbow</a:t>
            </a:r>
            <a:endParaRPr lang="en-US" dirty="0"/>
          </a:p>
        </p:txBody>
      </p:sp>
      <p:sp>
        <p:nvSpPr>
          <p:cNvPr id="3" name="Content Placeholder 2"/>
          <p:cNvSpPr>
            <a:spLocks noGrp="1"/>
          </p:cNvSpPr>
          <p:nvPr>
            <p:ph sz="quarter" idx="1"/>
          </p:nvPr>
        </p:nvSpPr>
        <p:spPr/>
        <p:txBody>
          <a:bodyPr/>
          <a:lstStyle/>
          <a:p>
            <a:r>
              <a:rPr lang="en-US" dirty="0" smtClean="0"/>
              <a:t>Suppose you don’t know what the encryption algorithm does but you have access to a function that can encrypt words.</a:t>
            </a:r>
          </a:p>
          <a:p>
            <a:endParaRPr lang="en-US" dirty="0"/>
          </a:p>
          <a:p>
            <a:pPr marL="0" indent="0">
              <a:buNone/>
            </a:pPr>
            <a:r>
              <a:rPr lang="en-US" dirty="0" smtClean="0"/>
              <a:t>   encrypt(“</a:t>
            </a:r>
            <a:r>
              <a:rPr lang="en-US" dirty="0" err="1" smtClean="0"/>
              <a:t>bosco</a:t>
            </a:r>
            <a:r>
              <a:rPr lang="en-US" dirty="0" smtClean="0"/>
              <a:t>”) </a:t>
            </a:r>
            <a:r>
              <a:rPr lang="en-US" dirty="0" smtClean="0">
                <a:sym typeface="Wingdings" pitchFamily="2" charset="2"/>
              </a:rPr>
              <a:t> “</a:t>
            </a:r>
            <a:r>
              <a:rPr lang="en-US" dirty="0" err="1" smtClean="0">
                <a:sym typeface="Wingdings" pitchFamily="2" charset="2"/>
              </a:rPr>
              <a:t>cptdp</a:t>
            </a:r>
            <a:r>
              <a:rPr lang="en-US" dirty="0" smtClean="0">
                <a:sym typeface="Wingdings" pitchFamily="2" charset="2"/>
              </a:rPr>
              <a:t>”</a:t>
            </a:r>
          </a:p>
          <a:p>
            <a:pPr marL="0" indent="0">
              <a:buNone/>
            </a:pPr>
            <a:endParaRPr lang="en-US" dirty="0">
              <a:sym typeface="Wingdings" pitchFamily="2" charset="2"/>
            </a:endParaRPr>
          </a:p>
          <a:p>
            <a:pPr marL="0" indent="0">
              <a:buNone/>
            </a:pPr>
            <a:r>
              <a:rPr lang="en-US" dirty="0" smtClean="0">
                <a:sym typeface="Wingdings" pitchFamily="2" charset="2"/>
              </a:rPr>
              <a:t>You could compute the encrypted word for every possible unencrypted word. </a:t>
            </a:r>
          </a:p>
          <a:p>
            <a:pPr marL="0" indent="0">
              <a:buNone/>
            </a:pPr>
            <a:endParaRPr lang="en-US" dirty="0" smtClean="0">
              <a:sym typeface="Wingdings" pitchFamily="2" charset="2"/>
            </a:endParaRPr>
          </a:p>
          <a:p>
            <a:pPr marL="0" indent="0">
              <a:buNone/>
            </a:pPr>
            <a:r>
              <a:rPr lang="en-US" dirty="0" smtClean="0">
                <a:sym typeface="Wingdings" pitchFamily="2" charset="2"/>
              </a:rPr>
              <a:t>This computation  is sometimes called the Rainbow or Spectrum of the Encryption Algorithm. </a:t>
            </a:r>
            <a:endParaRPr lang="en-US" dirty="0"/>
          </a:p>
        </p:txBody>
      </p:sp>
    </p:spTree>
    <p:extLst>
      <p:ext uri="{BB962C8B-B14F-4D97-AF65-F5344CB8AC3E}">
        <p14:creationId xmlns:p14="http://schemas.microsoft.com/office/powerpoint/2010/main" val="3282270261"/>
      </p:ext>
    </p:extLst>
  </p:cSld>
  <p:clrMapOvr>
    <a:masterClrMapping/>
  </p:clrMapOvr>
  <mc:AlternateContent xmlns:mc="http://schemas.openxmlformats.org/markup-compatibility/2006" xmlns:p14="http://schemas.microsoft.com/office/powerpoint/2010/main">
    <mc:Choice Requires="p14">
      <p:transition spd="slow" p14:dur="2000" advTm="57126"/>
    </mc:Choice>
    <mc:Fallback xmlns="">
      <p:transition spd="slow" advTm="5712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Rainbow</a:t>
            </a:r>
            <a:endParaRPr lang="en-US" dirty="0"/>
          </a:p>
        </p:txBody>
      </p:sp>
      <p:sp>
        <p:nvSpPr>
          <p:cNvPr id="3" name="Content Placeholder 2"/>
          <p:cNvSpPr>
            <a:spLocks noGrp="1"/>
          </p:cNvSpPr>
          <p:nvPr>
            <p:ph sz="quarter" idx="1"/>
          </p:nvPr>
        </p:nvSpPr>
        <p:spPr>
          <a:xfrm>
            <a:off x="914400" y="1447800"/>
            <a:ext cx="3962400" cy="4572000"/>
          </a:xfrm>
        </p:spPr>
        <p:txBody>
          <a:bodyPr/>
          <a:lstStyle/>
          <a:p>
            <a:pPr marL="0" indent="0">
              <a:buNone/>
            </a:pPr>
            <a:r>
              <a:rPr lang="en-US" dirty="0" smtClean="0"/>
              <a:t>Write a program that creates every string from 1 to 8 character of the alphabet (not numbers or any other character), then inputs them into the encryption algorithm and record the </a:t>
            </a:r>
          </a:p>
          <a:p>
            <a:pPr marL="0" indent="0">
              <a:buNone/>
            </a:pPr>
            <a:r>
              <a:rPr lang="en-US" dirty="0" smtClean="0">
                <a:solidFill>
                  <a:srgbClr val="FF0000"/>
                </a:solidFill>
              </a:rPr>
              <a:t>&lt;unencrypted, encrypted&gt; </a:t>
            </a:r>
            <a:r>
              <a:rPr lang="en-US" dirty="0" smtClean="0"/>
              <a:t>pairs in a massive table</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0155" y="990600"/>
            <a:ext cx="390292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3297008"/>
      </p:ext>
    </p:extLst>
  </p:cSld>
  <p:clrMapOvr>
    <a:masterClrMapping/>
  </p:clrMapOvr>
  <mc:AlternateContent xmlns:mc="http://schemas.openxmlformats.org/markup-compatibility/2006" xmlns:p14="http://schemas.microsoft.com/office/powerpoint/2010/main">
    <mc:Choice Requires="p14">
      <p:transition spd="slow" p14:dur="2000" advTm="210897"/>
    </mc:Choice>
    <mc:Fallback xmlns="">
      <p:transition spd="slow" advTm="210897"/>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to calculate the Rainbow</a:t>
            </a:r>
            <a:endParaRPr lang="en-US" dirty="0"/>
          </a:p>
        </p:txBody>
      </p:sp>
      <p:sp>
        <p:nvSpPr>
          <p:cNvPr id="3" name="Content Placeholder 2"/>
          <p:cNvSpPr>
            <a:spLocks noGrp="1"/>
          </p:cNvSpPr>
          <p:nvPr>
            <p:ph sz="quarter" idx="1"/>
          </p:nvPr>
        </p:nvSpPr>
        <p:spPr>
          <a:xfrm>
            <a:off x="4572000" y="1447800"/>
            <a:ext cx="4114800" cy="4572000"/>
          </a:xfrm>
        </p:spPr>
        <p:txBody>
          <a:bodyPr/>
          <a:lstStyle/>
          <a:p>
            <a:pPr marL="0" indent="0">
              <a:buNone/>
            </a:pPr>
            <a:r>
              <a:rPr lang="en-US" dirty="0" smtClean="0"/>
              <a:t>For our example where only 8 alphabetic characters can be used, there are over </a:t>
            </a:r>
            <a:r>
              <a:rPr lang="en-US" dirty="0" smtClean="0">
                <a:solidFill>
                  <a:srgbClr val="FF0000"/>
                </a:solidFill>
              </a:rPr>
              <a:t>217  Trillion combinations</a:t>
            </a:r>
            <a:r>
              <a:rPr lang="en-US" dirty="0" smtClean="0"/>
              <a:t> of possible inputs that we would have to encrypt to calculate the Rainbow</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399" y="1752600"/>
            <a:ext cx="3367741"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3511479"/>
      </p:ext>
    </p:extLst>
  </p:cSld>
  <p:clrMapOvr>
    <a:masterClrMapping/>
  </p:clrMapOvr>
  <mc:AlternateContent xmlns:mc="http://schemas.openxmlformats.org/markup-compatibility/2006" xmlns:p14="http://schemas.microsoft.com/office/powerpoint/2010/main">
    <mc:Choice Requires="p14">
      <p:transition spd="slow" p14:dur="2000" advTm="132805"/>
    </mc:Choice>
    <mc:Fallback xmlns="">
      <p:transition spd="slow" advTm="132805"/>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Algorithm for generating Rainbow</a:t>
            </a:r>
            <a:endParaRPr lang="en-US" dirty="0"/>
          </a:p>
        </p:txBody>
      </p:sp>
      <p:sp>
        <p:nvSpPr>
          <p:cNvPr id="3" name="Content Placeholder 2"/>
          <p:cNvSpPr>
            <a:spLocks noGrp="1"/>
          </p:cNvSpPr>
          <p:nvPr>
            <p:ph sz="quarter" idx="1"/>
          </p:nvPr>
        </p:nvSpPr>
        <p:spPr/>
        <p:txBody>
          <a:bodyPr/>
          <a:lstStyle/>
          <a:p>
            <a:pPr marL="0" indent="0">
              <a:buNone/>
            </a:pPr>
            <a:r>
              <a:rPr lang="en-US" dirty="0" smtClean="0"/>
              <a:t>Rainbow generating algorithm looks like</a:t>
            </a:r>
          </a:p>
          <a:p>
            <a:pPr marL="0" indent="0">
              <a:buNone/>
            </a:pPr>
            <a:endParaRPr lang="en-US" dirty="0" smtClean="0"/>
          </a:p>
          <a:p>
            <a:pPr marL="0" indent="0">
              <a:buNone/>
            </a:pPr>
            <a:r>
              <a:rPr lang="en-US" dirty="0" smtClean="0">
                <a:solidFill>
                  <a:srgbClr val="FF0000"/>
                </a:solidFill>
              </a:rPr>
              <a:t>for every </a:t>
            </a:r>
            <a:r>
              <a:rPr lang="en-US" b="1" dirty="0" smtClean="0">
                <a:solidFill>
                  <a:srgbClr val="FF0000"/>
                </a:solidFill>
              </a:rPr>
              <a:t>word</a:t>
            </a:r>
            <a:r>
              <a:rPr lang="en-US" dirty="0" smtClean="0">
                <a:solidFill>
                  <a:srgbClr val="FF0000"/>
                </a:solidFill>
              </a:rPr>
              <a:t> in (a </a:t>
            </a:r>
            <a:r>
              <a:rPr lang="en-US" dirty="0" smtClean="0">
                <a:solidFill>
                  <a:srgbClr val="FF0000"/>
                </a:solidFill>
                <a:sym typeface="Wingdings" pitchFamily="2" charset="2"/>
              </a:rPr>
              <a:t> </a:t>
            </a:r>
            <a:r>
              <a:rPr lang="en-US" dirty="0" err="1" smtClean="0">
                <a:solidFill>
                  <a:srgbClr val="FF0000"/>
                </a:solidFill>
                <a:sym typeface="Wingdings" pitchFamily="2" charset="2"/>
              </a:rPr>
              <a:t>zzzzzzzz</a:t>
            </a:r>
            <a:r>
              <a:rPr lang="en-US" dirty="0" smtClean="0">
                <a:solidFill>
                  <a:srgbClr val="FF0000"/>
                </a:solidFill>
                <a:sym typeface="Wingdings" pitchFamily="2" charset="2"/>
              </a:rPr>
              <a:t>)</a:t>
            </a:r>
          </a:p>
          <a:p>
            <a:pPr marL="0" indent="0">
              <a:buNone/>
            </a:pPr>
            <a:r>
              <a:rPr lang="en-US" dirty="0">
                <a:solidFill>
                  <a:srgbClr val="FF0000"/>
                </a:solidFill>
              </a:rPr>
              <a:t>	</a:t>
            </a:r>
            <a:r>
              <a:rPr lang="en-US" b="1" dirty="0" err="1" smtClean="0">
                <a:solidFill>
                  <a:srgbClr val="FF0000"/>
                </a:solidFill>
              </a:rPr>
              <a:t>encryptedWord</a:t>
            </a:r>
            <a:r>
              <a:rPr lang="en-US" dirty="0" smtClean="0">
                <a:solidFill>
                  <a:srgbClr val="FF0000"/>
                </a:solidFill>
              </a:rPr>
              <a:t> = </a:t>
            </a:r>
            <a:r>
              <a:rPr lang="en-US" dirty="0" err="1" smtClean="0">
                <a:solidFill>
                  <a:srgbClr val="7030A0"/>
                </a:solidFill>
              </a:rPr>
              <a:t>EncryptionAlgorithm</a:t>
            </a:r>
            <a:r>
              <a:rPr lang="en-US" dirty="0" smtClean="0">
                <a:solidFill>
                  <a:srgbClr val="FF0000"/>
                </a:solidFill>
              </a:rPr>
              <a:t>(</a:t>
            </a:r>
            <a:r>
              <a:rPr lang="en-US" b="1" dirty="0" smtClean="0">
                <a:solidFill>
                  <a:srgbClr val="FF0000"/>
                </a:solidFill>
              </a:rPr>
              <a:t>word</a:t>
            </a:r>
            <a:r>
              <a:rPr lang="en-US" dirty="0" smtClean="0">
                <a:solidFill>
                  <a:srgbClr val="FF0000"/>
                </a:solidFill>
              </a:rPr>
              <a:t>)</a:t>
            </a:r>
          </a:p>
          <a:p>
            <a:pPr marL="0" indent="0">
              <a:buNone/>
            </a:pPr>
            <a:r>
              <a:rPr lang="en-US" dirty="0">
                <a:solidFill>
                  <a:srgbClr val="FF0000"/>
                </a:solidFill>
              </a:rPr>
              <a:t>	</a:t>
            </a:r>
            <a:r>
              <a:rPr lang="en-US" dirty="0" err="1" smtClean="0">
                <a:solidFill>
                  <a:srgbClr val="FF0000"/>
                </a:solidFill>
              </a:rPr>
              <a:t>writeToRainbow</a:t>
            </a:r>
            <a:r>
              <a:rPr lang="en-US" dirty="0" smtClean="0">
                <a:solidFill>
                  <a:srgbClr val="FF0000"/>
                </a:solidFill>
              </a:rPr>
              <a:t> (</a:t>
            </a:r>
            <a:r>
              <a:rPr lang="en-US" b="1" dirty="0" smtClean="0">
                <a:solidFill>
                  <a:srgbClr val="FF0000"/>
                </a:solidFill>
              </a:rPr>
              <a:t>word, </a:t>
            </a:r>
            <a:r>
              <a:rPr lang="en-US" b="1" dirty="0" err="1" smtClean="0">
                <a:solidFill>
                  <a:srgbClr val="FF0000"/>
                </a:solidFill>
              </a:rPr>
              <a:t>encryptedWord</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1694089870"/>
      </p:ext>
    </p:extLst>
  </p:cSld>
  <p:clrMapOvr>
    <a:masterClrMapping/>
  </p:clrMapOvr>
  <mc:AlternateContent xmlns:mc="http://schemas.openxmlformats.org/markup-compatibility/2006" xmlns:p14="http://schemas.microsoft.com/office/powerpoint/2010/main">
    <mc:Choice Requires="p14">
      <p:transition spd="slow" p14:dur="2000" advTm="15948"/>
    </mc:Choice>
    <mc:Fallback xmlns="">
      <p:transition spd="slow" advTm="15948"/>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449</TotalTime>
  <Words>1171</Words>
  <Application>Microsoft Office PowerPoint</Application>
  <PresentationFormat>On-screen Show (4:3)</PresentationFormat>
  <Paragraphs>158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Franklin Gothic Book</vt:lpstr>
      <vt:lpstr>Perpetua</vt:lpstr>
      <vt:lpstr>Wingdings</vt:lpstr>
      <vt:lpstr>Wingdings 2</vt:lpstr>
      <vt:lpstr>Equity</vt:lpstr>
      <vt:lpstr>Encryption</vt:lpstr>
      <vt:lpstr>String Encryption</vt:lpstr>
      <vt:lpstr>String Encryption</vt:lpstr>
      <vt:lpstr>String Encryption - Algorithm</vt:lpstr>
      <vt:lpstr>Database with Encrypted passwords</vt:lpstr>
      <vt:lpstr>Encryption Algorithm’s Rainbow</vt:lpstr>
      <vt:lpstr>Rainbow</vt:lpstr>
      <vt:lpstr>Time to calculate the Rainbow</vt:lpstr>
      <vt:lpstr>Algorithm for generating Rainbow</vt:lpstr>
      <vt:lpstr>Time and Space for Rainbow</vt:lpstr>
      <vt:lpstr>Key (a.k.a Salt) Encryption</vt:lpstr>
      <vt:lpstr>3 Encryption algorithms in PHP</vt:lpstr>
      <vt:lpstr>LinkedIn (2012 unsalted SHA-1)</vt:lpstr>
      <vt:lpstr>2 Way (encryption/decryption)</vt:lpstr>
      <vt:lpstr>1 way Encryption</vt:lpstr>
      <vt:lpstr>Public-Private Key Encryption</vt:lpstr>
      <vt:lpstr>Public-Private Key Example</vt:lpstr>
      <vt:lpstr>HTTP: HyperText Transfer Protocol</vt:lpstr>
      <vt:lpstr>HTTPS: (a.k.a. Secure HTTP)</vt:lpstr>
      <vt:lpstr>SSL (Secure Socket Layer)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Encryption</dc:title>
  <dc:creator>brassband</dc:creator>
  <cp:lastModifiedBy>bill byrne</cp:lastModifiedBy>
  <cp:revision>37</cp:revision>
  <dcterms:created xsi:type="dcterms:W3CDTF">2006-08-16T00:00:00Z</dcterms:created>
  <dcterms:modified xsi:type="dcterms:W3CDTF">2016-10-06T17:50:44Z</dcterms:modified>
</cp:coreProperties>
</file>