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emf" ContentType="image/x-emf"/>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4" r:id="rId1"/>
  </p:sldMasterIdLst>
  <p:notesMasterIdLst>
    <p:notesMasterId r:id="rId39"/>
  </p:notesMasterIdLst>
  <p:handoutMasterIdLst>
    <p:handoutMasterId r:id="rId40"/>
  </p:handoutMasterIdLst>
  <p:sldIdLst>
    <p:sldId id="328" r:id="rId2"/>
    <p:sldId id="268" r:id="rId3"/>
    <p:sldId id="269" r:id="rId4"/>
    <p:sldId id="319" r:id="rId5"/>
    <p:sldId id="273" r:id="rId6"/>
    <p:sldId id="320" r:id="rId7"/>
    <p:sldId id="272" r:id="rId8"/>
    <p:sldId id="321" r:id="rId9"/>
    <p:sldId id="274" r:id="rId10"/>
    <p:sldId id="322" r:id="rId11"/>
    <p:sldId id="277" r:id="rId12"/>
    <p:sldId id="278" r:id="rId13"/>
    <p:sldId id="279" r:id="rId14"/>
    <p:sldId id="323" r:id="rId15"/>
    <p:sldId id="281" r:id="rId16"/>
    <p:sldId id="324" r:id="rId17"/>
    <p:sldId id="283" r:id="rId18"/>
    <p:sldId id="325" r:id="rId19"/>
    <p:sldId id="284" r:id="rId20"/>
    <p:sldId id="286" r:id="rId21"/>
    <p:sldId id="307" r:id="rId22"/>
    <p:sldId id="290" r:id="rId23"/>
    <p:sldId id="326" r:id="rId24"/>
    <p:sldId id="291" r:id="rId25"/>
    <p:sldId id="335" r:id="rId26"/>
    <p:sldId id="336" r:id="rId27"/>
    <p:sldId id="294" r:id="rId28"/>
    <p:sldId id="296" r:id="rId29"/>
    <p:sldId id="297" r:id="rId30"/>
    <p:sldId id="298" r:id="rId31"/>
    <p:sldId id="312" r:id="rId32"/>
    <p:sldId id="313" r:id="rId33"/>
    <p:sldId id="327" r:id="rId34"/>
    <p:sldId id="301" r:id="rId35"/>
    <p:sldId id="303" r:id="rId36"/>
    <p:sldId id="304" r:id="rId37"/>
    <p:sldId id="305" r:id="rId38"/>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 uri="{2D200454-40CA-4A62-9FC3-DE9A4176ACB9}">
      <p15:notesGuideLst xmlns:p15="http://schemas.microsoft.com/office/powerpoint/2012/main" xmlns="">
        <p15:guide id="1" orient="horz" pos="2928" userDrawn="1">
          <p15:clr>
            <a:srgbClr val="A4A3A4"/>
          </p15:clr>
        </p15:guide>
        <p15:guide id="2"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uthor" initials="A" lastIdx="51" clrIdx="0"/>
  <p:cmAuthor id="1" name="Barbara" initials="B" lastIdx="9" clrIdx="1"/>
  <p:cmAuthor id="2" name="JLB" initials="JLB" lastIdx="4" clrIdx="2">
    <p:extLst/>
  </p:cmAuthor>
  <p:cmAuthor id="3" name="Steve Rubin" initials="SR" lastIdx="2" clrIdx="3">
    <p:extLst/>
  </p:cmAuthor>
  <p:cmAuthor id="4" name="Heather Hetzler" initials="HH" lastIdx="17" clrIdx="4"/>
  <p:cmAuthor id="5" name="Catherine" initials="C" lastIdx="5" clrIdx="5">
    <p:extLst/>
  </p:cmAuthor>
  <p:cmAuthor id="6" name="Morgan Hetzler" initials="MH" lastIdx="89" clrIdx="6"/>
  <p:cmAuthor id="7" name="Stevie St. John" initials="SSJ" lastIdx="48" clrIdx="7"/>
  <p:cmAuthor id="8" name="Heather Griffin" initials="HG" lastIdx="17" clrIdx="8">
    <p:extLst/>
  </p:cmAuthor>
  <p:cmAuthor id="9" name="mike gordon" initials="mg" lastIdx="1" clrIdx="9">
    <p:extLst/>
  </p:cmAuthor>
  <p:cmAuthor id="10" name="mike gordon" initials="mg [2]" lastIdx="1" clrIdx="10">
    <p:extLst/>
  </p:cmAuthor>
  <p:cmAuthor id="11" name="mike gordon" initials="mg [3]" lastIdx="1" clrIdx="11">
    <p:extLst/>
  </p:cmAuthor>
  <p:cmAuthor id="12" name="mike gordon" initials="mg [4]" lastIdx="1" clrIdx="12">
    <p:extLst/>
  </p:cmAuthor>
  <p:cmAuthor id="13" name="mike gordon" initials="mg [5]" lastIdx="1" clrIdx="13">
    <p:extLst/>
  </p:cmAuthor>
  <p:cmAuthor id="14" name="mike gordon" initials="mg [6]" lastIdx="1" clrIdx="14">
    <p:extLst/>
  </p:cmAuthor>
  <p:cmAuthor id="15" name="mike gordon" initials="mg [7]" lastIdx="1" clrIdx="15">
    <p:extLst/>
  </p:cmAuthor>
  <p:cmAuthor id="16" name="mike gordon" initials="mg [8]" lastIdx="1" clrIdx="16">
    <p:extLst/>
  </p:cmAuthor>
  <p:cmAuthor id="17" name="mike gordon" initials="mg [9]" lastIdx="1" clrIdx="17">
    <p:extLst/>
  </p:cmAuthor>
  <p:cmAuthor id="18" name="mike gordon" initials="mg [10]" lastIdx="1" clrIdx="18">
    <p:extLst/>
  </p:cmAuthor>
  <p:cmAuthor id="19" name="mike gordon" initials="mg [11]" lastIdx="1" clrIdx="19">
    <p:extLst/>
  </p:cmAuthor>
  <p:cmAuthor id="20" name="mike gordon" initials="mg [12]" lastIdx="1" clrIdx="20">
    <p:extLst/>
  </p:cmAuthor>
  <p:cmAuthor id="21" name="mike gordon" initials="mg [13]" lastIdx="1" clrIdx="21">
    <p:extLst/>
  </p:cmAuthor>
  <p:cmAuthor id="22" name="mike gordon" initials="mg [14]" lastIdx="1" clrIdx="22">
    <p:extLst/>
  </p:cmAuthor>
  <p:cmAuthor id="23" name="mike gordon" initials="mg [15]" lastIdx="1" clrIdx="23">
    <p:extLst/>
  </p:cmAuthor>
  <p:cmAuthor id="24" name="mike gordon" initials="mg [16]" lastIdx="1" clrIdx="24">
    <p:extLst/>
  </p:cmAuthor>
  <p:cmAuthor id="25" name="mike gordon" initials="mg [17]" lastIdx="1" clrIdx="25">
    <p:extLst/>
  </p:cmAuthor>
  <p:cmAuthor id="26" name="mike gordon" initials="mg [18]" lastIdx="1" clrIdx="26">
    <p:extLst/>
  </p:cmAuthor>
  <p:cmAuthor id="27" name="mike gordon" initials="mg [19]" lastIdx="1" clrIdx="27">
    <p:extLst/>
  </p:cmAuthor>
  <p:cmAuthor id="28" name="mike gordon" initials="mg [20]" lastIdx="1" clrIdx="28">
    <p:extLst/>
  </p:cmAuthor>
  <p:cmAuthor id="29" name="mike gordon" initials="mg [21]" lastIdx="1" clrIdx="29">
    <p:extLst/>
  </p:cmAuthor>
  <p:cmAuthor id="30" name="mike gordon" initials="mg [22]" lastIdx="1" clrIdx="30">
    <p:extLst/>
  </p:cmAuthor>
  <p:cmAuthor id="31" name="mike gordon" initials="mg [23]" lastIdx="1" clrIdx="31">
    <p:extLst/>
  </p:cmAuthor>
  <p:cmAuthor id="32" name="mike gordon" initials="mg [24]" lastIdx="1" clrIdx="32">
    <p:extLst/>
  </p:cmAuthor>
  <p:cmAuthor id="33" name="mike gordon" initials="mg [25]" lastIdx="1" clrIdx="33">
    <p:extLst/>
  </p:cmAuthor>
  <p:cmAuthor id="34" name="mike gordon" initials="mg [26]" lastIdx="1" clrIdx="34">
    <p:extLst/>
  </p:cmAuthor>
  <p:cmAuthor id="35" name="Go! Series" initials="GS" lastIdx="1" clrIdx="35">
    <p:extLst>
      <p:ext uri="{19B8F6BF-5375-455C-9EA6-DF929625EA0E}">
        <p15:presenceInfo xmlns:p15="http://schemas.microsoft.com/office/powerpoint/2012/main" xmlns="" userId="Go! Series"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30909"/>
    <a:srgbClr val="D2D7E6"/>
    <a:srgbClr val="C1D5F3"/>
    <a:srgbClr val="228C03"/>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414" autoAdjust="0"/>
    <p:restoredTop sz="77356" autoAdjust="0"/>
  </p:normalViewPr>
  <p:slideViewPr>
    <p:cSldViewPr>
      <p:cViewPr varScale="1">
        <p:scale>
          <a:sx n="79" d="100"/>
          <a:sy n="79" d="100"/>
        </p:scale>
        <p:origin x="-378" y="-78"/>
      </p:cViewPr>
      <p:guideLst>
        <p:guide orient="horz" pos="2160"/>
        <p:guide pos="3840"/>
      </p:guideLst>
    </p:cSldViewPr>
  </p:slideViewPr>
  <p:outlineViewPr>
    <p:cViewPr>
      <p:scale>
        <a:sx n="33" d="100"/>
        <a:sy n="33" d="100"/>
      </p:scale>
      <p:origin x="0" y="-29928"/>
    </p:cViewPr>
  </p:outlineViewPr>
  <p:notesTextViewPr>
    <p:cViewPr>
      <p:scale>
        <a:sx n="100" d="100"/>
        <a:sy n="100" d="100"/>
      </p:scale>
      <p:origin x="0" y="0"/>
    </p:cViewPr>
  </p:notesTextViewPr>
  <p:notesViewPr>
    <p:cSldViewPr>
      <p:cViewPr varScale="1">
        <p:scale>
          <a:sx n="82" d="100"/>
          <a:sy n="82" d="100"/>
        </p:scale>
        <p:origin x="-3852" y="-78"/>
      </p:cViewPr>
      <p:guideLst>
        <p:guide orient="horz" pos="2928"/>
        <p:guide pos="2208"/>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26E6CE2D-3418-483F-838B-C04741C38725}" type="datetimeFigureOut">
              <a:rPr lang="en-US" smtClean="0"/>
              <a:pPr/>
              <a:t>7/13/2017</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0DE66C8C-2547-48BB-B4CD-0ED63FB48B75}" type="slidenum">
              <a:rPr lang="en-US" smtClean="0"/>
              <a:pPr/>
              <a:t>‹#›</a:t>
            </a:fld>
            <a:endParaRPr lang="en-US"/>
          </a:p>
        </p:txBody>
      </p:sp>
    </p:spTree>
    <p:extLst>
      <p:ext uri="{BB962C8B-B14F-4D97-AF65-F5344CB8AC3E}">
        <p14:creationId xmlns:p14="http://schemas.microsoft.com/office/powerpoint/2010/main" xmlns="" val="7824867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A0892484-3072-4666-8714-3B9BBEA18940}" type="datetimeFigureOut">
              <a:rPr lang="en-US" smtClean="0"/>
              <a:pPr/>
              <a:t>7/13/2017</a:t>
            </a:fld>
            <a:endParaRPr lang="en-US" dirty="0"/>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7F3D1CA0-39BC-4E7A-9EE3-2C859D01C05C}" type="slidenum">
              <a:rPr lang="en-US" smtClean="0"/>
              <a:pPr/>
              <a:t>‹#›</a:t>
            </a:fld>
            <a:endParaRPr lang="en-US" dirty="0"/>
          </a:p>
        </p:txBody>
      </p:sp>
    </p:spTree>
    <p:extLst>
      <p:ext uri="{BB962C8B-B14F-4D97-AF65-F5344CB8AC3E}">
        <p14:creationId xmlns:p14="http://schemas.microsoft.com/office/powerpoint/2010/main" xmlns="" val="39088048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fontAlgn="base">
              <a:spcBef>
                <a:spcPct val="30000"/>
              </a:spcBef>
              <a:spcAft>
                <a:spcPct val="0"/>
              </a:spcAft>
              <a:defRPr/>
            </a:pPr>
            <a:r>
              <a:rPr lang="en-US" dirty="0"/>
              <a:t>Welcome to Chapter 10 of Visualizing</a:t>
            </a:r>
            <a:r>
              <a:rPr lang="en-US" baseline="0" dirty="0"/>
              <a:t> Technology, sixth edition, by Debra Geoghan. This chapter discusses security and privacy.</a:t>
            </a:r>
            <a:endParaRPr lang="en-US" dirty="0"/>
          </a:p>
        </p:txBody>
      </p:sp>
      <p:sp>
        <p:nvSpPr>
          <p:cNvPr id="4" name="Slide Number Placeholder 3"/>
          <p:cNvSpPr>
            <a:spLocks noGrp="1"/>
          </p:cNvSpPr>
          <p:nvPr>
            <p:ph type="sldNum" sz="quarter" idx="10"/>
          </p:nvPr>
        </p:nvSpPr>
        <p:spPr/>
        <p:txBody>
          <a:bodyPr/>
          <a:lstStyle/>
          <a:p>
            <a:fld id="{7F3D1CA0-39BC-4E7A-9EE3-2C859D01C05C}" type="slidenum">
              <a:rPr lang="en-US" smtClean="0"/>
              <a:pPr/>
              <a:t>1</a:t>
            </a:fld>
            <a:endParaRPr lang="en-US" dirty="0"/>
          </a:p>
        </p:txBody>
      </p:sp>
    </p:spTree>
    <p:extLst>
      <p:ext uri="{BB962C8B-B14F-4D97-AF65-F5344CB8AC3E}">
        <p14:creationId xmlns:p14="http://schemas.microsoft.com/office/powerpoint/2010/main" xmlns="" val="41000155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normAutofit/>
          </a:bodyPr>
          <a:lstStyle/>
          <a:p>
            <a:pPr defTabSz="931774" eaLnBrk="0" fontAlgn="base" hangingPunct="0">
              <a:spcBef>
                <a:spcPct val="30000"/>
              </a:spcBef>
              <a:spcAft>
                <a:spcPct val="0"/>
              </a:spcAft>
              <a:defRPr/>
            </a:pPr>
            <a:r>
              <a:rPr lang="en-US" dirty="0"/>
              <a:t>Hacktivism, such as that committed by Anonymous, is hacking to make a political statement.</a:t>
            </a:r>
          </a:p>
          <a:p>
            <a:pPr defTabSz="931774" eaLnBrk="0" fontAlgn="base" hangingPunct="0">
              <a:spcBef>
                <a:spcPct val="30000"/>
              </a:spcBef>
              <a:spcAft>
                <a:spcPct val="0"/>
              </a:spcAft>
              <a:defRPr/>
            </a:pPr>
            <a:r>
              <a:rPr lang="en-US" dirty="0"/>
              <a:t>A data breach occurs when sensitive data is stolen or viewed by someone who is not authorized to do so.</a:t>
            </a:r>
          </a:p>
          <a:p>
            <a:pPr defTabSz="931774" eaLnBrk="0" fontAlgn="base" hangingPunct="0">
              <a:spcBef>
                <a:spcPct val="30000"/>
              </a:spcBef>
              <a:spcAft>
                <a:spcPct val="0"/>
              </a:spcAft>
              <a:defRPr/>
            </a:pPr>
            <a:r>
              <a:rPr lang="en-US" dirty="0"/>
              <a:t>An unlawful attack on computers or networks done to intimidate a government or its people for a political or social agenda is known as cyber-terrorism.</a:t>
            </a:r>
          </a:p>
        </p:txBody>
      </p:sp>
      <p:sp>
        <p:nvSpPr>
          <p:cNvPr id="4" name="Footer Placeholder 3"/>
          <p:cNvSpPr>
            <a:spLocks noGrp="1"/>
          </p:cNvSpPr>
          <p:nvPr>
            <p:ph type="ftr" sz="quarter" idx="10"/>
          </p:nvPr>
        </p:nvSpPr>
        <p:spPr/>
        <p:txBody>
          <a:bodyPr/>
          <a:lstStyle/>
          <a:p>
            <a:pPr>
              <a:defRPr/>
            </a:pPr>
            <a:r>
              <a:rPr lang="en-US" dirty="0"/>
              <a:t>&lt;#&gt;</a:t>
            </a:r>
          </a:p>
        </p:txBody>
      </p:sp>
      <p:sp>
        <p:nvSpPr>
          <p:cNvPr id="5" name="Slide Number Placeholder 4"/>
          <p:cNvSpPr>
            <a:spLocks noGrp="1"/>
          </p:cNvSpPr>
          <p:nvPr>
            <p:ph type="sldNum" sz="quarter" idx="11"/>
          </p:nvPr>
        </p:nvSpPr>
        <p:spPr/>
        <p:txBody>
          <a:bodyPr/>
          <a:lstStyle/>
          <a:p>
            <a:pPr>
              <a:defRPr/>
            </a:pPr>
            <a:fld id="{CCCF6A16-1AFE-423C-8BB8-BDB09A2EAFFF}" type="slidenum">
              <a:rPr lang="en-US" smtClean="0"/>
              <a:pPr>
                <a:defRPr/>
              </a:pPr>
              <a:t>10</a:t>
            </a:fld>
            <a:endParaRPr lang="en-US" dirty="0"/>
          </a:p>
        </p:txBody>
      </p:sp>
    </p:spTree>
    <p:extLst>
      <p:ext uri="{BB962C8B-B14F-4D97-AF65-F5344CB8AC3E}">
        <p14:creationId xmlns:p14="http://schemas.microsoft.com/office/powerpoint/2010/main" xmlns="" val="5575441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a:t>Objective 2 differentiates between various types of malware.</a:t>
            </a:r>
          </a:p>
        </p:txBody>
      </p:sp>
      <p:sp>
        <p:nvSpPr>
          <p:cNvPr id="4" name="Footer Placeholder 3"/>
          <p:cNvSpPr>
            <a:spLocks noGrp="1"/>
          </p:cNvSpPr>
          <p:nvPr>
            <p:ph type="ftr" sz="quarter" idx="10"/>
          </p:nvPr>
        </p:nvSpPr>
        <p:spPr/>
        <p:txBody>
          <a:bodyPr/>
          <a:lstStyle/>
          <a:p>
            <a:pPr>
              <a:defRPr/>
            </a:pPr>
            <a:r>
              <a:rPr lang="en-US" dirty="0"/>
              <a:t>&lt;#&gt;</a:t>
            </a:r>
          </a:p>
        </p:txBody>
      </p:sp>
      <p:sp>
        <p:nvSpPr>
          <p:cNvPr id="5" name="Slide Number Placeholder 4"/>
          <p:cNvSpPr>
            <a:spLocks noGrp="1"/>
          </p:cNvSpPr>
          <p:nvPr>
            <p:ph type="sldNum" sz="quarter" idx="11"/>
          </p:nvPr>
        </p:nvSpPr>
        <p:spPr/>
        <p:txBody>
          <a:bodyPr/>
          <a:lstStyle/>
          <a:p>
            <a:pPr>
              <a:defRPr/>
            </a:pPr>
            <a:fld id="{CCCF6A16-1AFE-423C-8BB8-BDB09A2EAFFF}" type="slidenum">
              <a:rPr lang="en-US" smtClean="0"/>
              <a:pPr>
                <a:defRPr/>
              </a:pPr>
              <a:t>11</a:t>
            </a:fld>
            <a:endParaRPr lang="en-US" dirty="0"/>
          </a:p>
        </p:txBody>
      </p:sp>
    </p:spTree>
    <p:extLst>
      <p:ext uri="{BB962C8B-B14F-4D97-AF65-F5344CB8AC3E}">
        <p14:creationId xmlns:p14="http://schemas.microsoft.com/office/powerpoint/2010/main" xmlns="" val="5285727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a:t>Malware is malicious software that includes spam, adware and spyware, viruses, worms, Trojan horses, and rootkits. </a:t>
            </a:r>
          </a:p>
        </p:txBody>
      </p:sp>
      <p:sp>
        <p:nvSpPr>
          <p:cNvPr id="4" name="Footer Placeholder 3"/>
          <p:cNvSpPr>
            <a:spLocks noGrp="1"/>
          </p:cNvSpPr>
          <p:nvPr>
            <p:ph type="ftr" sz="quarter" idx="10"/>
          </p:nvPr>
        </p:nvSpPr>
        <p:spPr/>
        <p:txBody>
          <a:bodyPr/>
          <a:lstStyle/>
          <a:p>
            <a:pPr>
              <a:defRPr/>
            </a:pPr>
            <a:r>
              <a:rPr lang="en-US" dirty="0"/>
              <a:t>&lt;#&gt;</a:t>
            </a:r>
          </a:p>
        </p:txBody>
      </p:sp>
      <p:sp>
        <p:nvSpPr>
          <p:cNvPr id="5" name="Slide Number Placeholder 4"/>
          <p:cNvSpPr>
            <a:spLocks noGrp="1"/>
          </p:cNvSpPr>
          <p:nvPr>
            <p:ph type="sldNum" sz="quarter" idx="11"/>
          </p:nvPr>
        </p:nvSpPr>
        <p:spPr/>
        <p:txBody>
          <a:bodyPr/>
          <a:lstStyle/>
          <a:p>
            <a:pPr>
              <a:defRPr/>
            </a:pPr>
            <a:fld id="{CCCF6A16-1AFE-423C-8BB8-BDB09A2EAFFF}" type="slidenum">
              <a:rPr lang="en-US" smtClean="0"/>
              <a:pPr>
                <a:defRPr/>
              </a:pPr>
              <a:t>12</a:t>
            </a:fld>
            <a:endParaRPr lang="en-US" dirty="0"/>
          </a:p>
        </p:txBody>
      </p:sp>
    </p:spTree>
    <p:extLst>
      <p:ext uri="{BB962C8B-B14F-4D97-AF65-F5344CB8AC3E}">
        <p14:creationId xmlns:p14="http://schemas.microsoft.com/office/powerpoint/2010/main" xmlns="" val="37527142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normAutofit/>
          </a:bodyPr>
          <a:lstStyle/>
          <a:p>
            <a:r>
              <a:rPr lang="en-US" dirty="0"/>
              <a:t>Spam is a mass, unsolicited email. It is popular because it is easy and inexpensive to implement. Other forms include fax spam, IM spam, and text spam. The act of sending spam is called spamming.</a:t>
            </a:r>
          </a:p>
        </p:txBody>
      </p:sp>
      <p:sp>
        <p:nvSpPr>
          <p:cNvPr id="4" name="Footer Placeholder 3"/>
          <p:cNvSpPr>
            <a:spLocks noGrp="1"/>
          </p:cNvSpPr>
          <p:nvPr>
            <p:ph type="ftr" sz="quarter" idx="10"/>
          </p:nvPr>
        </p:nvSpPr>
        <p:spPr/>
        <p:txBody>
          <a:bodyPr/>
          <a:lstStyle/>
          <a:p>
            <a:pPr>
              <a:defRPr/>
            </a:pPr>
            <a:r>
              <a:rPr lang="en-US" dirty="0"/>
              <a:t>&lt;#&gt;</a:t>
            </a:r>
          </a:p>
        </p:txBody>
      </p:sp>
      <p:sp>
        <p:nvSpPr>
          <p:cNvPr id="5" name="Slide Number Placeholder 4"/>
          <p:cNvSpPr>
            <a:spLocks noGrp="1"/>
          </p:cNvSpPr>
          <p:nvPr>
            <p:ph type="sldNum" sz="quarter" idx="11"/>
          </p:nvPr>
        </p:nvSpPr>
        <p:spPr/>
        <p:txBody>
          <a:bodyPr/>
          <a:lstStyle/>
          <a:p>
            <a:pPr>
              <a:defRPr/>
            </a:pPr>
            <a:fld id="{CCCF6A16-1AFE-423C-8BB8-BDB09A2EAFFF}" type="slidenum">
              <a:rPr lang="en-US" smtClean="0"/>
              <a:pPr>
                <a:defRPr/>
              </a:pPr>
              <a:t>13</a:t>
            </a:fld>
            <a:endParaRPr lang="en-US" dirty="0"/>
          </a:p>
        </p:txBody>
      </p:sp>
    </p:spTree>
    <p:extLst>
      <p:ext uri="{BB962C8B-B14F-4D97-AF65-F5344CB8AC3E}">
        <p14:creationId xmlns:p14="http://schemas.microsoft.com/office/powerpoint/2010/main" xmlns="" val="14567598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normAutofit/>
          </a:bodyPr>
          <a:lstStyle/>
          <a:p>
            <a:pPr defTabSz="931774">
              <a:defRPr/>
            </a:pPr>
            <a:r>
              <a:rPr lang="en-US" dirty="0"/>
              <a:t>A cookie is a small text file that allows the website to recognize the user and personalize the site. Although they are useful, they could be used to collect information that you do not want to share.</a:t>
            </a:r>
          </a:p>
        </p:txBody>
      </p:sp>
      <p:sp>
        <p:nvSpPr>
          <p:cNvPr id="4" name="Footer Placeholder 3"/>
          <p:cNvSpPr>
            <a:spLocks noGrp="1"/>
          </p:cNvSpPr>
          <p:nvPr>
            <p:ph type="ftr" sz="quarter" idx="10"/>
          </p:nvPr>
        </p:nvSpPr>
        <p:spPr/>
        <p:txBody>
          <a:bodyPr/>
          <a:lstStyle/>
          <a:p>
            <a:pPr>
              <a:defRPr/>
            </a:pPr>
            <a:r>
              <a:rPr lang="en-US" dirty="0"/>
              <a:t>&lt;#&gt;</a:t>
            </a:r>
          </a:p>
        </p:txBody>
      </p:sp>
      <p:sp>
        <p:nvSpPr>
          <p:cNvPr id="5" name="Slide Number Placeholder 4"/>
          <p:cNvSpPr>
            <a:spLocks noGrp="1"/>
          </p:cNvSpPr>
          <p:nvPr>
            <p:ph type="sldNum" sz="quarter" idx="11"/>
          </p:nvPr>
        </p:nvSpPr>
        <p:spPr/>
        <p:txBody>
          <a:bodyPr/>
          <a:lstStyle/>
          <a:p>
            <a:pPr>
              <a:defRPr/>
            </a:pPr>
            <a:fld id="{CCCF6A16-1AFE-423C-8BB8-BDB09A2EAFFF}" type="slidenum">
              <a:rPr lang="en-US" smtClean="0"/>
              <a:pPr>
                <a:defRPr/>
              </a:pPr>
              <a:t>14</a:t>
            </a:fld>
            <a:endParaRPr lang="en-US" dirty="0"/>
          </a:p>
        </p:txBody>
      </p:sp>
    </p:spTree>
    <p:extLst>
      <p:ext uri="{BB962C8B-B14F-4D97-AF65-F5344CB8AC3E}">
        <p14:creationId xmlns:p14="http://schemas.microsoft.com/office/powerpoint/2010/main" xmlns="" val="2435484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a:t>Adware shows you ads, usually in the form of pop-ups or banner ads in websites and in software. Ads generate income for the software developer. When these ads use CPU cycles and Internet bandwidth, it can reduce PC performance.</a:t>
            </a:r>
          </a:p>
        </p:txBody>
      </p:sp>
      <p:sp>
        <p:nvSpPr>
          <p:cNvPr id="4" name="Footer Placeholder 3"/>
          <p:cNvSpPr>
            <a:spLocks noGrp="1"/>
          </p:cNvSpPr>
          <p:nvPr>
            <p:ph type="ftr" sz="quarter" idx="10"/>
          </p:nvPr>
        </p:nvSpPr>
        <p:spPr/>
        <p:txBody>
          <a:bodyPr/>
          <a:lstStyle/>
          <a:p>
            <a:pPr>
              <a:defRPr/>
            </a:pPr>
            <a:r>
              <a:rPr lang="en-US" dirty="0"/>
              <a:t>&lt;#&gt;</a:t>
            </a:r>
          </a:p>
        </p:txBody>
      </p:sp>
      <p:sp>
        <p:nvSpPr>
          <p:cNvPr id="5" name="Slide Number Placeholder 4"/>
          <p:cNvSpPr>
            <a:spLocks noGrp="1"/>
          </p:cNvSpPr>
          <p:nvPr>
            <p:ph type="sldNum" sz="quarter" idx="11"/>
          </p:nvPr>
        </p:nvSpPr>
        <p:spPr/>
        <p:txBody>
          <a:bodyPr/>
          <a:lstStyle/>
          <a:p>
            <a:pPr>
              <a:defRPr/>
            </a:pPr>
            <a:fld id="{CCCF6A16-1AFE-423C-8BB8-BDB09A2EAFFF}" type="slidenum">
              <a:rPr lang="en-US" smtClean="0"/>
              <a:pPr>
                <a:defRPr/>
              </a:pPr>
              <a:t>15</a:t>
            </a:fld>
            <a:endParaRPr lang="en-US" dirty="0"/>
          </a:p>
        </p:txBody>
      </p:sp>
    </p:spTree>
    <p:extLst>
      <p:ext uri="{BB962C8B-B14F-4D97-AF65-F5344CB8AC3E}">
        <p14:creationId xmlns:p14="http://schemas.microsoft.com/office/powerpoint/2010/main" xmlns="" val="9184057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a:t>Spyware is a form of malware that secretly gathers personal information about you. It is usually installed by accident when a user clicks on a pop-up or installs a freeware program that has a tracking feature.</a:t>
            </a:r>
          </a:p>
          <a:p>
            <a:endParaRPr lang="en-US" dirty="0"/>
          </a:p>
        </p:txBody>
      </p:sp>
      <p:sp>
        <p:nvSpPr>
          <p:cNvPr id="4" name="Footer Placeholder 3"/>
          <p:cNvSpPr>
            <a:spLocks noGrp="1"/>
          </p:cNvSpPr>
          <p:nvPr>
            <p:ph type="ftr" sz="quarter" idx="10"/>
          </p:nvPr>
        </p:nvSpPr>
        <p:spPr/>
        <p:txBody>
          <a:bodyPr/>
          <a:lstStyle/>
          <a:p>
            <a:pPr>
              <a:defRPr/>
            </a:pPr>
            <a:r>
              <a:rPr lang="en-US" dirty="0"/>
              <a:t>&lt;#&gt;</a:t>
            </a:r>
          </a:p>
        </p:txBody>
      </p:sp>
      <p:sp>
        <p:nvSpPr>
          <p:cNvPr id="5" name="Slide Number Placeholder 4"/>
          <p:cNvSpPr>
            <a:spLocks noGrp="1"/>
          </p:cNvSpPr>
          <p:nvPr>
            <p:ph type="sldNum" sz="quarter" idx="11"/>
          </p:nvPr>
        </p:nvSpPr>
        <p:spPr/>
        <p:txBody>
          <a:bodyPr/>
          <a:lstStyle/>
          <a:p>
            <a:pPr>
              <a:defRPr/>
            </a:pPr>
            <a:fld id="{CCCF6A16-1AFE-423C-8BB8-BDB09A2EAFFF}" type="slidenum">
              <a:rPr lang="en-US" smtClean="0"/>
              <a:pPr>
                <a:defRPr/>
              </a:pPr>
              <a:t>16</a:t>
            </a:fld>
            <a:endParaRPr lang="en-US" dirty="0"/>
          </a:p>
        </p:txBody>
      </p:sp>
    </p:spTree>
    <p:extLst>
      <p:ext uri="{BB962C8B-B14F-4D97-AF65-F5344CB8AC3E}">
        <p14:creationId xmlns:p14="http://schemas.microsoft.com/office/powerpoint/2010/main" xmlns="" val="40876245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a:t> A virus is a program that replicates itself and infects computers. A computer virus needs a host file on which to travel, such as a game or email. The attack, also known as the payload, may corrupt or delete files, or it may even erase an entire disk. The virus uses the email program or game on the infected computer to send out copies of itself and infect other machines. </a:t>
            </a:r>
          </a:p>
          <a:p>
            <a:endParaRPr lang="en-US" dirty="0"/>
          </a:p>
        </p:txBody>
      </p:sp>
      <p:sp>
        <p:nvSpPr>
          <p:cNvPr id="4" name="Slide Number Placeholder 3"/>
          <p:cNvSpPr>
            <a:spLocks noGrp="1"/>
          </p:cNvSpPr>
          <p:nvPr>
            <p:ph type="sldNum" sz="quarter" idx="10"/>
          </p:nvPr>
        </p:nvSpPr>
        <p:spPr/>
        <p:txBody>
          <a:bodyPr/>
          <a:lstStyle/>
          <a:p>
            <a:fld id="{7F3D1CA0-39BC-4E7A-9EE3-2C859D01C05C}" type="slidenum">
              <a:rPr lang="en-US" smtClean="0"/>
              <a:pPr/>
              <a:t>17</a:t>
            </a:fld>
            <a:endParaRPr lang="en-US" dirty="0"/>
          </a:p>
        </p:txBody>
      </p:sp>
    </p:spTree>
    <p:extLst>
      <p:ext uri="{BB962C8B-B14F-4D97-AF65-F5344CB8AC3E}">
        <p14:creationId xmlns:p14="http://schemas.microsoft.com/office/powerpoint/2010/main" xmlns="" val="22270477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normAutofit/>
          </a:bodyPr>
          <a:lstStyle/>
          <a:p>
            <a:pPr defTabSz="931774">
              <a:defRPr/>
            </a:pPr>
            <a:r>
              <a:rPr lang="en-US" dirty="0"/>
              <a:t>A logic bomb performs a malicious act</a:t>
            </a:r>
            <a:r>
              <a:rPr lang="en-US" baseline="0" dirty="0"/>
              <a:t> </a:t>
            </a:r>
            <a:r>
              <a:rPr lang="en-US" dirty="0"/>
              <a:t>when certain conditions are met—for example, when an employee name is removed from a database. When the trigger is a specific time or date, such as April Fool’s Day, a logic bomb is called a time bomb.</a:t>
            </a:r>
          </a:p>
        </p:txBody>
      </p:sp>
      <p:sp>
        <p:nvSpPr>
          <p:cNvPr id="4" name="Footer Placeholder 3"/>
          <p:cNvSpPr>
            <a:spLocks noGrp="1"/>
          </p:cNvSpPr>
          <p:nvPr>
            <p:ph type="ftr" sz="quarter" idx="10"/>
          </p:nvPr>
        </p:nvSpPr>
        <p:spPr/>
        <p:txBody>
          <a:bodyPr/>
          <a:lstStyle/>
          <a:p>
            <a:pPr>
              <a:defRPr/>
            </a:pPr>
            <a:r>
              <a:rPr lang="en-US" dirty="0"/>
              <a:t>&lt;#&gt;</a:t>
            </a:r>
          </a:p>
        </p:txBody>
      </p:sp>
      <p:sp>
        <p:nvSpPr>
          <p:cNvPr id="5" name="Slide Number Placeholder 4"/>
          <p:cNvSpPr>
            <a:spLocks noGrp="1"/>
          </p:cNvSpPr>
          <p:nvPr>
            <p:ph type="sldNum" sz="quarter" idx="11"/>
          </p:nvPr>
        </p:nvSpPr>
        <p:spPr/>
        <p:txBody>
          <a:bodyPr/>
          <a:lstStyle/>
          <a:p>
            <a:pPr>
              <a:defRPr/>
            </a:pPr>
            <a:fld id="{CCCF6A16-1AFE-423C-8BB8-BDB09A2EAFFF}" type="slidenum">
              <a:rPr lang="en-US" smtClean="0"/>
              <a:pPr>
                <a:defRPr/>
              </a:pPr>
              <a:t>18</a:t>
            </a:fld>
            <a:endParaRPr lang="en-US" dirty="0"/>
          </a:p>
        </p:txBody>
      </p:sp>
    </p:spTree>
    <p:extLst>
      <p:ext uri="{BB962C8B-B14F-4D97-AF65-F5344CB8AC3E}">
        <p14:creationId xmlns:p14="http://schemas.microsoft.com/office/powerpoint/2010/main" xmlns="" val="22854726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normAutofit/>
          </a:bodyPr>
          <a:lstStyle/>
          <a:p>
            <a:r>
              <a:rPr lang="en-US" dirty="0"/>
              <a:t>Like viruses, worms are self-replicating, but they do not need a host. Worms travel over networks, and once a network is infected, it seeks other network</a:t>
            </a:r>
            <a:r>
              <a:rPr lang="en-US" baseline="0" dirty="0"/>
              <a:t> machines to infect.</a:t>
            </a:r>
            <a:endParaRPr lang="en-US" dirty="0"/>
          </a:p>
        </p:txBody>
      </p:sp>
      <p:sp>
        <p:nvSpPr>
          <p:cNvPr id="4" name="Footer Placeholder 3"/>
          <p:cNvSpPr>
            <a:spLocks noGrp="1"/>
          </p:cNvSpPr>
          <p:nvPr>
            <p:ph type="ftr" sz="quarter" idx="10"/>
          </p:nvPr>
        </p:nvSpPr>
        <p:spPr/>
        <p:txBody>
          <a:bodyPr/>
          <a:lstStyle/>
          <a:p>
            <a:pPr>
              <a:defRPr/>
            </a:pPr>
            <a:r>
              <a:rPr lang="en-US" dirty="0"/>
              <a:t>&lt;#&gt;</a:t>
            </a:r>
          </a:p>
        </p:txBody>
      </p:sp>
      <p:sp>
        <p:nvSpPr>
          <p:cNvPr id="5" name="Slide Number Placeholder 4"/>
          <p:cNvSpPr>
            <a:spLocks noGrp="1"/>
          </p:cNvSpPr>
          <p:nvPr>
            <p:ph type="sldNum" sz="quarter" idx="11"/>
          </p:nvPr>
        </p:nvSpPr>
        <p:spPr/>
        <p:txBody>
          <a:bodyPr/>
          <a:lstStyle/>
          <a:p>
            <a:pPr>
              <a:defRPr/>
            </a:pPr>
            <a:fld id="{CCCF6A16-1AFE-423C-8BB8-BDB09A2EAFFF}" type="slidenum">
              <a:rPr lang="en-US" smtClean="0"/>
              <a:pPr>
                <a:defRPr/>
              </a:pPr>
              <a:t>19</a:t>
            </a:fld>
            <a:endParaRPr lang="en-US" dirty="0"/>
          </a:p>
        </p:txBody>
      </p:sp>
    </p:spTree>
    <p:extLst>
      <p:ext uri="{BB962C8B-B14F-4D97-AF65-F5344CB8AC3E}">
        <p14:creationId xmlns:p14="http://schemas.microsoft.com/office/powerpoint/2010/main" xmlns="" val="8233071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normAutofit/>
          </a:bodyPr>
          <a:lstStyle/>
          <a:p>
            <a:pPr defTabSz="931774">
              <a:defRPr/>
            </a:pPr>
            <a:r>
              <a:rPr lang="en-US" dirty="0"/>
              <a:t>Objective 1 recognizes the different types of cybercrime, including harassment, phishing, pharming, fraud, identity theft, and hacking.</a:t>
            </a:r>
          </a:p>
        </p:txBody>
      </p:sp>
      <p:sp>
        <p:nvSpPr>
          <p:cNvPr id="4" name="Footer Placeholder 3"/>
          <p:cNvSpPr>
            <a:spLocks noGrp="1"/>
          </p:cNvSpPr>
          <p:nvPr>
            <p:ph type="ftr" sz="quarter" idx="10"/>
          </p:nvPr>
        </p:nvSpPr>
        <p:spPr/>
        <p:txBody>
          <a:bodyPr/>
          <a:lstStyle/>
          <a:p>
            <a:pPr>
              <a:defRPr/>
            </a:pPr>
            <a:r>
              <a:rPr lang="en-US" dirty="0"/>
              <a:t>&lt;#&gt;</a:t>
            </a:r>
          </a:p>
        </p:txBody>
      </p:sp>
      <p:sp>
        <p:nvSpPr>
          <p:cNvPr id="5" name="Slide Number Placeholder 4"/>
          <p:cNvSpPr>
            <a:spLocks noGrp="1"/>
          </p:cNvSpPr>
          <p:nvPr>
            <p:ph type="sldNum" sz="quarter" idx="11"/>
          </p:nvPr>
        </p:nvSpPr>
        <p:spPr/>
        <p:txBody>
          <a:bodyPr/>
          <a:lstStyle/>
          <a:p>
            <a:pPr>
              <a:defRPr/>
            </a:pPr>
            <a:fld id="{CCCF6A16-1AFE-423C-8BB8-BDB09A2EAFFF}" type="slidenum">
              <a:rPr lang="en-US" smtClean="0"/>
              <a:pPr>
                <a:defRPr/>
              </a:pPr>
              <a:t>2</a:t>
            </a:fld>
            <a:endParaRPr lang="en-US" dirty="0"/>
          </a:p>
        </p:txBody>
      </p:sp>
    </p:spTree>
    <p:extLst>
      <p:ext uri="{BB962C8B-B14F-4D97-AF65-F5344CB8AC3E}">
        <p14:creationId xmlns:p14="http://schemas.microsoft.com/office/powerpoint/2010/main" xmlns="" val="168873700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normAutofit/>
          </a:bodyPr>
          <a:lstStyle/>
          <a:p>
            <a:pPr defTabSz="931774" eaLnBrk="0" fontAlgn="base" hangingPunct="0">
              <a:spcBef>
                <a:spcPct val="30000"/>
              </a:spcBef>
              <a:spcAft>
                <a:spcPct val="0"/>
              </a:spcAft>
              <a:defRPr/>
            </a:pPr>
            <a:r>
              <a:rPr lang="en-US" dirty="0"/>
              <a:t>A botnet is a network of computer zombies or bots controlled by a master. Fake security notifications are the most common way to spread bots. A botnet could launch a denial-of-service attack, which cripples a server or network by</a:t>
            </a:r>
            <a:r>
              <a:rPr lang="en-US" baseline="0" dirty="0"/>
              <a:t> sending out excessive traffic.</a:t>
            </a:r>
          </a:p>
          <a:p>
            <a:pPr defTabSz="931774" eaLnBrk="0" fontAlgn="base" hangingPunct="0">
              <a:spcBef>
                <a:spcPct val="30000"/>
              </a:spcBef>
              <a:spcAft>
                <a:spcPct val="0"/>
              </a:spcAft>
              <a:defRPr/>
            </a:pPr>
            <a:endParaRPr lang="en-US" dirty="0"/>
          </a:p>
          <a:p>
            <a:pPr defTabSz="931774" eaLnBrk="0" fontAlgn="base" hangingPunct="0">
              <a:spcBef>
                <a:spcPct val="30000"/>
              </a:spcBef>
              <a:spcAft>
                <a:spcPct val="0"/>
              </a:spcAft>
              <a:defRPr/>
            </a:pPr>
            <a:r>
              <a:rPr lang="en-US" dirty="0"/>
              <a:t>A Trojan horse, or Trojan, is a program that appears to be legitimate but is actually malicious. Trojans might install adware, a toolbar, or a keylogger, or open a backdoor</a:t>
            </a:r>
            <a:r>
              <a:rPr lang="en-US" baseline="0" dirty="0"/>
              <a:t>.</a:t>
            </a:r>
            <a:endParaRPr lang="en-US" dirty="0"/>
          </a:p>
          <a:p>
            <a:pPr marL="0" lvl="1" defTabSz="931774" eaLnBrk="0" fontAlgn="base" hangingPunct="0">
              <a:spcBef>
                <a:spcPct val="30000"/>
              </a:spcBef>
              <a:spcAft>
                <a:spcPct val="0"/>
              </a:spcAft>
              <a:defRPr/>
            </a:pPr>
            <a:endParaRPr lang="en-US" dirty="0"/>
          </a:p>
        </p:txBody>
      </p:sp>
      <p:sp>
        <p:nvSpPr>
          <p:cNvPr id="4" name="Footer Placeholder 3"/>
          <p:cNvSpPr>
            <a:spLocks noGrp="1"/>
          </p:cNvSpPr>
          <p:nvPr>
            <p:ph type="ftr" sz="quarter" idx="10"/>
          </p:nvPr>
        </p:nvSpPr>
        <p:spPr/>
        <p:txBody>
          <a:bodyPr/>
          <a:lstStyle/>
          <a:p>
            <a:pPr>
              <a:defRPr/>
            </a:pPr>
            <a:r>
              <a:rPr lang="en-US" dirty="0"/>
              <a:t>&lt;#&gt;</a:t>
            </a:r>
          </a:p>
        </p:txBody>
      </p:sp>
      <p:sp>
        <p:nvSpPr>
          <p:cNvPr id="5" name="Slide Number Placeholder 4"/>
          <p:cNvSpPr>
            <a:spLocks noGrp="1"/>
          </p:cNvSpPr>
          <p:nvPr>
            <p:ph type="sldNum" sz="quarter" idx="11"/>
          </p:nvPr>
        </p:nvSpPr>
        <p:spPr/>
        <p:txBody>
          <a:bodyPr/>
          <a:lstStyle/>
          <a:p>
            <a:pPr>
              <a:defRPr/>
            </a:pPr>
            <a:fld id="{CCCF6A16-1AFE-423C-8BB8-BDB09A2EAFFF}" type="slidenum">
              <a:rPr lang="en-US" smtClean="0"/>
              <a:pPr>
                <a:defRPr/>
              </a:pPr>
              <a:t>20</a:t>
            </a:fld>
            <a:endParaRPr lang="en-US" dirty="0"/>
          </a:p>
        </p:txBody>
      </p:sp>
    </p:spTree>
    <p:extLst>
      <p:ext uri="{BB962C8B-B14F-4D97-AF65-F5344CB8AC3E}">
        <p14:creationId xmlns:p14="http://schemas.microsoft.com/office/powerpoint/2010/main" xmlns="" val="35092137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normAutofit/>
          </a:bodyPr>
          <a:lstStyle/>
          <a:p>
            <a:pPr defTabSz="931774" eaLnBrk="0" fontAlgn="base" hangingPunct="0">
              <a:spcBef>
                <a:spcPct val="30000"/>
              </a:spcBef>
              <a:spcAft>
                <a:spcPct val="0"/>
              </a:spcAft>
              <a:defRPr/>
            </a:pPr>
            <a:r>
              <a:rPr lang="en-US" dirty="0"/>
              <a:t>Ransomware is malware that prevents you from using your computer until you pay a fee. Payment is</a:t>
            </a:r>
            <a:r>
              <a:rPr lang="en-US" baseline="0" dirty="0"/>
              <a:t> usually requested in bitcoin, an anonymous, digital, encrypted currency.</a:t>
            </a:r>
          </a:p>
          <a:p>
            <a:pPr defTabSz="931774" eaLnBrk="0" fontAlgn="base" hangingPunct="0">
              <a:spcBef>
                <a:spcPct val="30000"/>
              </a:spcBef>
              <a:spcAft>
                <a:spcPct val="0"/>
              </a:spcAft>
              <a:defRPr/>
            </a:pPr>
            <a:endParaRPr lang="en-US" baseline="0" dirty="0"/>
          </a:p>
          <a:p>
            <a:r>
              <a:rPr lang="en-US" dirty="0"/>
              <a:t>A rootkit is a set of programs that allows someone to gain control over a computer system while hiding the fact that the computer has been compromised. A rootkit is almost impossible to detect. It allows the machine to become further infected by masking behavior of other malware.</a:t>
            </a:r>
          </a:p>
        </p:txBody>
      </p:sp>
      <p:sp>
        <p:nvSpPr>
          <p:cNvPr id="4" name="Footer Placeholder 3"/>
          <p:cNvSpPr>
            <a:spLocks noGrp="1"/>
          </p:cNvSpPr>
          <p:nvPr>
            <p:ph type="ftr" sz="quarter" idx="10"/>
          </p:nvPr>
        </p:nvSpPr>
        <p:spPr/>
        <p:txBody>
          <a:bodyPr/>
          <a:lstStyle/>
          <a:p>
            <a:pPr>
              <a:defRPr/>
            </a:pPr>
            <a:r>
              <a:rPr lang="en-US" dirty="0"/>
              <a:t>&lt;#&gt;</a:t>
            </a:r>
          </a:p>
        </p:txBody>
      </p:sp>
      <p:sp>
        <p:nvSpPr>
          <p:cNvPr id="5" name="Slide Number Placeholder 4"/>
          <p:cNvSpPr>
            <a:spLocks noGrp="1"/>
          </p:cNvSpPr>
          <p:nvPr>
            <p:ph type="sldNum" sz="quarter" idx="11"/>
          </p:nvPr>
        </p:nvSpPr>
        <p:spPr/>
        <p:txBody>
          <a:bodyPr/>
          <a:lstStyle/>
          <a:p>
            <a:pPr>
              <a:defRPr/>
            </a:pPr>
            <a:fld id="{CCCF6A16-1AFE-423C-8BB8-BDB09A2EAFFF}" type="slidenum">
              <a:rPr lang="en-US" smtClean="0"/>
              <a:pPr>
                <a:defRPr/>
              </a:pPr>
              <a:t>21</a:t>
            </a:fld>
            <a:endParaRPr lang="en-US" dirty="0"/>
          </a:p>
        </p:txBody>
      </p:sp>
    </p:spTree>
    <p:extLst>
      <p:ext uri="{BB962C8B-B14F-4D97-AF65-F5344CB8AC3E}">
        <p14:creationId xmlns:p14="http://schemas.microsoft.com/office/powerpoint/2010/main" xmlns="" val="71407812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normAutofit/>
          </a:bodyPr>
          <a:lstStyle/>
          <a:p>
            <a:r>
              <a:rPr lang="en-US" dirty="0"/>
              <a:t>Objective 3 explains how to secure a computer.</a:t>
            </a:r>
          </a:p>
        </p:txBody>
      </p:sp>
      <p:sp>
        <p:nvSpPr>
          <p:cNvPr id="4" name="Footer Placeholder 3"/>
          <p:cNvSpPr>
            <a:spLocks noGrp="1"/>
          </p:cNvSpPr>
          <p:nvPr>
            <p:ph type="ftr" sz="quarter" idx="10"/>
          </p:nvPr>
        </p:nvSpPr>
        <p:spPr/>
        <p:txBody>
          <a:bodyPr/>
          <a:lstStyle/>
          <a:p>
            <a:pPr>
              <a:defRPr/>
            </a:pPr>
            <a:r>
              <a:rPr lang="en-US" dirty="0"/>
              <a:t>&lt;#&gt;</a:t>
            </a:r>
          </a:p>
        </p:txBody>
      </p:sp>
      <p:sp>
        <p:nvSpPr>
          <p:cNvPr id="5" name="Slide Number Placeholder 4"/>
          <p:cNvSpPr>
            <a:spLocks noGrp="1"/>
          </p:cNvSpPr>
          <p:nvPr>
            <p:ph type="sldNum" sz="quarter" idx="11"/>
          </p:nvPr>
        </p:nvSpPr>
        <p:spPr/>
        <p:txBody>
          <a:bodyPr/>
          <a:lstStyle/>
          <a:p>
            <a:pPr>
              <a:defRPr/>
            </a:pPr>
            <a:fld id="{CCCF6A16-1AFE-423C-8BB8-BDB09A2EAFFF}" type="slidenum">
              <a:rPr lang="en-US" smtClean="0"/>
              <a:pPr>
                <a:defRPr/>
              </a:pPr>
              <a:t>22</a:t>
            </a:fld>
            <a:endParaRPr lang="en-US" dirty="0"/>
          </a:p>
        </p:txBody>
      </p:sp>
    </p:spTree>
    <p:extLst>
      <p:ext uri="{BB962C8B-B14F-4D97-AF65-F5344CB8AC3E}">
        <p14:creationId xmlns:p14="http://schemas.microsoft.com/office/powerpoint/2010/main" xmlns="" val="129385103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a:t>One of the most common ways to get a malware infection on a computer is by downloading it. This could</a:t>
            </a:r>
            <a:r>
              <a:rPr lang="en-US" baseline="0" dirty="0"/>
              <a:t> happen in a drive-by download. A drive-by download occurs when you visit a website that installs a program in the background without your knowledge.</a:t>
            </a:r>
          </a:p>
          <a:p>
            <a:endParaRPr lang="en-US" baseline="0" dirty="0"/>
          </a:p>
          <a:p>
            <a:r>
              <a:rPr lang="en-US" dirty="0"/>
              <a:t>A firewall is designed to block unauthorized access to your network, but a software firewall blocks access to an individual machine. </a:t>
            </a:r>
            <a:endParaRPr lang="en-US" b="0" dirty="0"/>
          </a:p>
        </p:txBody>
      </p:sp>
      <p:sp>
        <p:nvSpPr>
          <p:cNvPr id="4" name="Footer Placeholder 3"/>
          <p:cNvSpPr>
            <a:spLocks noGrp="1"/>
          </p:cNvSpPr>
          <p:nvPr>
            <p:ph type="ftr" sz="quarter" idx="10"/>
          </p:nvPr>
        </p:nvSpPr>
        <p:spPr/>
        <p:txBody>
          <a:bodyPr/>
          <a:lstStyle/>
          <a:p>
            <a:pPr>
              <a:defRPr/>
            </a:pPr>
            <a:r>
              <a:rPr lang="en-US" dirty="0"/>
              <a:t>&lt;#&gt;</a:t>
            </a:r>
          </a:p>
        </p:txBody>
      </p:sp>
      <p:sp>
        <p:nvSpPr>
          <p:cNvPr id="5" name="Slide Number Placeholder 4"/>
          <p:cNvSpPr>
            <a:spLocks noGrp="1"/>
          </p:cNvSpPr>
          <p:nvPr>
            <p:ph type="sldNum" sz="quarter" idx="11"/>
          </p:nvPr>
        </p:nvSpPr>
        <p:spPr/>
        <p:txBody>
          <a:bodyPr/>
          <a:lstStyle/>
          <a:p>
            <a:pPr>
              <a:defRPr/>
            </a:pPr>
            <a:fld id="{CCCF6A16-1AFE-423C-8BB8-BDB09A2EAFFF}" type="slidenum">
              <a:rPr lang="en-US" smtClean="0"/>
              <a:pPr>
                <a:defRPr/>
              </a:pPr>
              <a:t>23</a:t>
            </a:fld>
            <a:endParaRPr lang="en-US" dirty="0"/>
          </a:p>
        </p:txBody>
      </p:sp>
    </p:spTree>
    <p:extLst>
      <p:ext uri="{BB962C8B-B14F-4D97-AF65-F5344CB8AC3E}">
        <p14:creationId xmlns:p14="http://schemas.microsoft.com/office/powerpoint/2010/main" xmlns="" val="281692931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a:t>Antivirus programs protect against viruses, Trojans, worms, and spyware. Antispyware software prevents adware and spyware software from installing itself on your computer. Security suites are packages of security software that include a combination of features.</a:t>
            </a:r>
          </a:p>
        </p:txBody>
      </p:sp>
      <p:sp>
        <p:nvSpPr>
          <p:cNvPr id="4" name="Footer Placeholder 3"/>
          <p:cNvSpPr>
            <a:spLocks noGrp="1"/>
          </p:cNvSpPr>
          <p:nvPr>
            <p:ph type="ftr" sz="quarter" idx="10"/>
          </p:nvPr>
        </p:nvSpPr>
        <p:spPr/>
        <p:txBody>
          <a:bodyPr/>
          <a:lstStyle/>
          <a:p>
            <a:pPr>
              <a:defRPr/>
            </a:pPr>
            <a:r>
              <a:rPr lang="en-US" dirty="0"/>
              <a:t>&lt;#&gt;</a:t>
            </a:r>
          </a:p>
        </p:txBody>
      </p:sp>
      <p:sp>
        <p:nvSpPr>
          <p:cNvPr id="5" name="Slide Number Placeholder 4"/>
          <p:cNvSpPr>
            <a:spLocks noGrp="1"/>
          </p:cNvSpPr>
          <p:nvPr>
            <p:ph type="sldNum" sz="quarter" idx="11"/>
          </p:nvPr>
        </p:nvSpPr>
        <p:spPr/>
        <p:txBody>
          <a:bodyPr/>
          <a:lstStyle/>
          <a:p>
            <a:pPr>
              <a:defRPr/>
            </a:pPr>
            <a:fld id="{CCCF6A16-1AFE-423C-8BB8-BDB09A2EAFFF}" type="slidenum">
              <a:rPr lang="en-US" smtClean="0"/>
              <a:pPr>
                <a:defRPr/>
              </a:pPr>
              <a:t>24</a:t>
            </a:fld>
            <a:endParaRPr lang="en-US" dirty="0"/>
          </a:p>
        </p:txBody>
      </p:sp>
    </p:spTree>
    <p:extLst>
      <p:ext uri="{BB962C8B-B14F-4D97-AF65-F5344CB8AC3E}">
        <p14:creationId xmlns:p14="http://schemas.microsoft.com/office/powerpoint/2010/main" xmlns="" val="152531807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a:t>A router is a device that connects</a:t>
            </a:r>
            <a:r>
              <a:rPr lang="en-US" baseline="0" dirty="0"/>
              <a:t> two or more networks. A home router also acts like a firewall. </a:t>
            </a:r>
            <a:r>
              <a:rPr lang="en-US" dirty="0"/>
              <a:t>Network address translation (NAT) is a router security feature that shields devices on a private network (home) from the public network, Internet</a:t>
            </a:r>
            <a:r>
              <a:rPr lang="en-US"/>
              <a:t>. </a:t>
            </a:r>
            <a:endParaRPr lang="en-US" dirty="0"/>
          </a:p>
        </p:txBody>
      </p:sp>
      <p:sp>
        <p:nvSpPr>
          <p:cNvPr id="4" name="Footer Placeholder 3"/>
          <p:cNvSpPr>
            <a:spLocks noGrp="1"/>
          </p:cNvSpPr>
          <p:nvPr>
            <p:ph type="ftr" sz="quarter" idx="10"/>
          </p:nvPr>
        </p:nvSpPr>
        <p:spPr/>
        <p:txBody>
          <a:bodyPr/>
          <a:lstStyle/>
          <a:p>
            <a:pPr>
              <a:defRPr/>
            </a:pPr>
            <a:r>
              <a:rPr lang="en-US" dirty="0"/>
              <a:t>&lt;#&gt;</a:t>
            </a:r>
          </a:p>
        </p:txBody>
      </p:sp>
      <p:sp>
        <p:nvSpPr>
          <p:cNvPr id="5" name="Slide Number Placeholder 4"/>
          <p:cNvSpPr>
            <a:spLocks noGrp="1"/>
          </p:cNvSpPr>
          <p:nvPr>
            <p:ph type="sldNum" sz="quarter" idx="11"/>
          </p:nvPr>
        </p:nvSpPr>
        <p:spPr/>
        <p:txBody>
          <a:bodyPr/>
          <a:lstStyle/>
          <a:p>
            <a:pPr>
              <a:defRPr/>
            </a:pPr>
            <a:fld id="{CCCF6A16-1AFE-423C-8BB8-BDB09A2EAFFF}" type="slidenum">
              <a:rPr lang="en-US" smtClean="0"/>
              <a:pPr>
                <a:defRPr/>
              </a:pPr>
              <a:t>25</a:t>
            </a:fld>
            <a:endParaRPr lang="en-US" dirty="0"/>
          </a:p>
        </p:txBody>
      </p:sp>
    </p:spTree>
    <p:extLst>
      <p:ext uri="{BB962C8B-B14F-4D97-AF65-F5344CB8AC3E}">
        <p14:creationId xmlns:p14="http://schemas.microsoft.com/office/powerpoint/2010/main" xmlns="" val="370103293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a:t>A</a:t>
            </a:r>
            <a:r>
              <a:rPr lang="en-US" baseline="0" dirty="0"/>
              <a:t> wireless router provides a wireless access point to your network. Use the router setup utility to change the SSID, service set identifier, or wireless network name, and enable and configure wireless encryption.</a:t>
            </a:r>
            <a:endParaRPr lang="en-US" dirty="0"/>
          </a:p>
        </p:txBody>
      </p:sp>
      <p:sp>
        <p:nvSpPr>
          <p:cNvPr id="4" name="Footer Placeholder 3"/>
          <p:cNvSpPr>
            <a:spLocks noGrp="1"/>
          </p:cNvSpPr>
          <p:nvPr>
            <p:ph type="ftr" sz="quarter" idx="10"/>
          </p:nvPr>
        </p:nvSpPr>
        <p:spPr/>
        <p:txBody>
          <a:bodyPr/>
          <a:lstStyle/>
          <a:p>
            <a:pPr>
              <a:defRPr/>
            </a:pPr>
            <a:r>
              <a:rPr lang="en-US" dirty="0"/>
              <a:t>&lt;#&gt;</a:t>
            </a:r>
          </a:p>
        </p:txBody>
      </p:sp>
      <p:sp>
        <p:nvSpPr>
          <p:cNvPr id="5" name="Slide Number Placeholder 4"/>
          <p:cNvSpPr>
            <a:spLocks noGrp="1"/>
          </p:cNvSpPr>
          <p:nvPr>
            <p:ph type="sldNum" sz="quarter" idx="11"/>
          </p:nvPr>
        </p:nvSpPr>
        <p:spPr/>
        <p:txBody>
          <a:bodyPr/>
          <a:lstStyle/>
          <a:p>
            <a:pPr>
              <a:defRPr/>
            </a:pPr>
            <a:fld id="{CCCF6A16-1AFE-423C-8BB8-BDB09A2EAFFF}" type="slidenum">
              <a:rPr lang="en-US" smtClean="0"/>
              <a:pPr>
                <a:defRPr/>
              </a:pPr>
              <a:t>26</a:t>
            </a:fld>
            <a:endParaRPr lang="en-US" dirty="0"/>
          </a:p>
        </p:txBody>
      </p:sp>
    </p:spTree>
    <p:extLst>
      <p:ext uri="{BB962C8B-B14F-4D97-AF65-F5344CB8AC3E}">
        <p14:creationId xmlns:p14="http://schemas.microsoft.com/office/powerpoint/2010/main" xmlns="" val="204831334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normAutofit/>
          </a:bodyPr>
          <a:lstStyle/>
          <a:p>
            <a:r>
              <a:rPr lang="en-US" dirty="0"/>
              <a:t>The operating system is the most important piece of security software. It is best to keep it patched and up-to-date. By default, Windows and OS X computers are configured to automatically install updates. The</a:t>
            </a:r>
            <a:r>
              <a:rPr lang="en-US" baseline="0" dirty="0"/>
              <a:t> only way to try to be safe is to </a:t>
            </a:r>
            <a:r>
              <a:rPr lang="en-US" dirty="0"/>
              <a:t>be proactive and diligent in protecting your computer system.</a:t>
            </a:r>
          </a:p>
          <a:p>
            <a:endParaRPr lang="en-US" dirty="0"/>
          </a:p>
        </p:txBody>
      </p:sp>
      <p:sp>
        <p:nvSpPr>
          <p:cNvPr id="4" name="Footer Placeholder 3"/>
          <p:cNvSpPr>
            <a:spLocks noGrp="1"/>
          </p:cNvSpPr>
          <p:nvPr>
            <p:ph type="ftr" sz="quarter" idx="10"/>
          </p:nvPr>
        </p:nvSpPr>
        <p:spPr/>
        <p:txBody>
          <a:bodyPr/>
          <a:lstStyle/>
          <a:p>
            <a:pPr>
              <a:defRPr/>
            </a:pPr>
            <a:r>
              <a:rPr lang="en-US" dirty="0"/>
              <a:t>&lt;#&gt;</a:t>
            </a:r>
          </a:p>
        </p:txBody>
      </p:sp>
      <p:sp>
        <p:nvSpPr>
          <p:cNvPr id="5" name="Slide Number Placeholder 4"/>
          <p:cNvSpPr>
            <a:spLocks noGrp="1"/>
          </p:cNvSpPr>
          <p:nvPr>
            <p:ph type="sldNum" sz="quarter" idx="11"/>
          </p:nvPr>
        </p:nvSpPr>
        <p:spPr/>
        <p:txBody>
          <a:bodyPr/>
          <a:lstStyle/>
          <a:p>
            <a:pPr>
              <a:defRPr/>
            </a:pPr>
            <a:fld id="{CCCF6A16-1AFE-423C-8BB8-BDB09A2EAFFF}" type="slidenum">
              <a:rPr lang="en-US" smtClean="0"/>
              <a:pPr>
                <a:defRPr/>
              </a:pPr>
              <a:t>27</a:t>
            </a:fld>
            <a:endParaRPr lang="en-US" dirty="0"/>
          </a:p>
        </p:txBody>
      </p:sp>
    </p:spTree>
    <p:extLst>
      <p:ext uri="{BB962C8B-B14F-4D97-AF65-F5344CB8AC3E}">
        <p14:creationId xmlns:p14="http://schemas.microsoft.com/office/powerpoint/2010/main" xmlns="" val="256165407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normAutofit/>
          </a:bodyPr>
          <a:lstStyle/>
          <a:p>
            <a:pPr defTabSz="931774" eaLnBrk="0" fontAlgn="base" hangingPunct="0">
              <a:spcBef>
                <a:spcPct val="30000"/>
              </a:spcBef>
              <a:spcAft>
                <a:spcPct val="0"/>
              </a:spcAft>
              <a:defRPr/>
            </a:pPr>
            <a:r>
              <a:rPr lang="en-US" dirty="0"/>
              <a:t>Objective 4 discusses how to practice safe computing.</a:t>
            </a:r>
          </a:p>
        </p:txBody>
      </p:sp>
      <p:sp>
        <p:nvSpPr>
          <p:cNvPr id="4" name="Footer Placeholder 3"/>
          <p:cNvSpPr>
            <a:spLocks noGrp="1"/>
          </p:cNvSpPr>
          <p:nvPr>
            <p:ph type="ftr" sz="quarter" idx="10"/>
          </p:nvPr>
        </p:nvSpPr>
        <p:spPr/>
        <p:txBody>
          <a:bodyPr/>
          <a:lstStyle/>
          <a:p>
            <a:pPr>
              <a:defRPr/>
            </a:pPr>
            <a:r>
              <a:rPr lang="en-US" dirty="0"/>
              <a:t>&lt;#&gt;</a:t>
            </a:r>
          </a:p>
        </p:txBody>
      </p:sp>
      <p:sp>
        <p:nvSpPr>
          <p:cNvPr id="5" name="Slide Number Placeholder 4"/>
          <p:cNvSpPr>
            <a:spLocks noGrp="1"/>
          </p:cNvSpPr>
          <p:nvPr>
            <p:ph type="sldNum" sz="quarter" idx="11"/>
          </p:nvPr>
        </p:nvSpPr>
        <p:spPr/>
        <p:txBody>
          <a:bodyPr/>
          <a:lstStyle/>
          <a:p>
            <a:pPr>
              <a:defRPr/>
            </a:pPr>
            <a:fld id="{CCCF6A16-1AFE-423C-8BB8-BDB09A2EAFFF}" type="slidenum">
              <a:rPr lang="en-US" smtClean="0"/>
              <a:pPr>
                <a:defRPr/>
              </a:pPr>
              <a:t>28</a:t>
            </a:fld>
            <a:endParaRPr lang="en-US" dirty="0"/>
          </a:p>
        </p:txBody>
      </p:sp>
    </p:spTree>
    <p:extLst>
      <p:ext uri="{BB962C8B-B14F-4D97-AF65-F5344CB8AC3E}">
        <p14:creationId xmlns:p14="http://schemas.microsoft.com/office/powerpoint/2010/main" xmlns="" val="335771679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normAutofit/>
          </a:bodyPr>
          <a:lstStyle/>
          <a:p>
            <a:r>
              <a:rPr lang="en-US" dirty="0"/>
              <a:t>There are three types of user accounts: Standard, Administrator, and Guest. User Account Control (UAC) will notify you before changes are made to your computer. Do not turn the UAC feature off and remember to always read the message before clicking Yes. Malware can trick users into clicking fake Windows notifications.</a:t>
            </a:r>
          </a:p>
          <a:p>
            <a:endParaRPr lang="en-US" dirty="0"/>
          </a:p>
          <a:p>
            <a:endParaRPr lang="en-US" dirty="0"/>
          </a:p>
        </p:txBody>
      </p:sp>
      <p:sp>
        <p:nvSpPr>
          <p:cNvPr id="4" name="Footer Placeholder 3"/>
          <p:cNvSpPr>
            <a:spLocks noGrp="1"/>
          </p:cNvSpPr>
          <p:nvPr>
            <p:ph type="ftr" sz="quarter" idx="10"/>
          </p:nvPr>
        </p:nvSpPr>
        <p:spPr/>
        <p:txBody>
          <a:bodyPr/>
          <a:lstStyle/>
          <a:p>
            <a:pPr>
              <a:defRPr/>
            </a:pPr>
            <a:r>
              <a:rPr lang="en-US" dirty="0"/>
              <a:t>&lt;#&gt;</a:t>
            </a:r>
          </a:p>
        </p:txBody>
      </p:sp>
      <p:sp>
        <p:nvSpPr>
          <p:cNvPr id="5" name="Slide Number Placeholder 4"/>
          <p:cNvSpPr>
            <a:spLocks noGrp="1"/>
          </p:cNvSpPr>
          <p:nvPr>
            <p:ph type="sldNum" sz="quarter" idx="11"/>
          </p:nvPr>
        </p:nvSpPr>
        <p:spPr/>
        <p:txBody>
          <a:bodyPr/>
          <a:lstStyle/>
          <a:p>
            <a:pPr>
              <a:defRPr/>
            </a:pPr>
            <a:fld id="{CCCF6A16-1AFE-423C-8BB8-BDB09A2EAFFF}" type="slidenum">
              <a:rPr lang="en-US" smtClean="0"/>
              <a:pPr>
                <a:defRPr/>
              </a:pPr>
              <a:t>29</a:t>
            </a:fld>
            <a:endParaRPr lang="en-US" dirty="0"/>
          </a:p>
        </p:txBody>
      </p:sp>
    </p:spTree>
    <p:extLst>
      <p:ext uri="{BB962C8B-B14F-4D97-AF65-F5344CB8AC3E}">
        <p14:creationId xmlns:p14="http://schemas.microsoft.com/office/powerpoint/2010/main" xmlns="" val="38579962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normAutofit/>
          </a:bodyPr>
          <a:lstStyle/>
          <a:p>
            <a:r>
              <a:rPr lang="en-US" dirty="0"/>
              <a:t>Personal cybercrime is perpetrated against individuals, as opposed to businesses and other organizations.</a:t>
            </a:r>
            <a:r>
              <a:rPr lang="en-US" baseline="0" dirty="0"/>
              <a:t> These are crimes that affect you directly and that you need to be aware of. Cyberbullying and cyber-stalking are two categories of harassment. When the exchange involves two minors, it is cyberbullying; when it involves adults, it is cyber-harassment. Cyber-stalking is more serious in nature, with the stalker demonstrating a pattern of harassment and posing a credible threat of harm.</a:t>
            </a:r>
            <a:endParaRPr lang="en-US" dirty="0"/>
          </a:p>
        </p:txBody>
      </p:sp>
      <p:sp>
        <p:nvSpPr>
          <p:cNvPr id="4" name="Footer Placeholder 3"/>
          <p:cNvSpPr>
            <a:spLocks noGrp="1"/>
          </p:cNvSpPr>
          <p:nvPr>
            <p:ph type="ftr" sz="quarter" idx="10"/>
          </p:nvPr>
        </p:nvSpPr>
        <p:spPr/>
        <p:txBody>
          <a:bodyPr/>
          <a:lstStyle/>
          <a:p>
            <a:pPr>
              <a:defRPr/>
            </a:pPr>
            <a:r>
              <a:rPr lang="en-US" dirty="0"/>
              <a:t>&lt;#&gt;</a:t>
            </a:r>
          </a:p>
        </p:txBody>
      </p:sp>
      <p:sp>
        <p:nvSpPr>
          <p:cNvPr id="5" name="Slide Number Placeholder 4"/>
          <p:cNvSpPr>
            <a:spLocks noGrp="1"/>
          </p:cNvSpPr>
          <p:nvPr>
            <p:ph type="sldNum" sz="quarter" idx="11"/>
          </p:nvPr>
        </p:nvSpPr>
        <p:spPr/>
        <p:txBody>
          <a:bodyPr/>
          <a:lstStyle/>
          <a:p>
            <a:pPr>
              <a:defRPr/>
            </a:pPr>
            <a:fld id="{CCCF6A16-1AFE-423C-8BB8-BDB09A2EAFFF}" type="slidenum">
              <a:rPr lang="en-US" smtClean="0"/>
              <a:pPr>
                <a:defRPr/>
              </a:pPr>
              <a:t>3</a:t>
            </a:fld>
            <a:endParaRPr lang="en-US" dirty="0"/>
          </a:p>
        </p:txBody>
      </p:sp>
    </p:spTree>
    <p:extLst>
      <p:ext uri="{BB962C8B-B14F-4D97-AF65-F5344CB8AC3E}">
        <p14:creationId xmlns:p14="http://schemas.microsoft.com/office/powerpoint/2010/main" xmlns="" val="347253353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normAutofit/>
          </a:bodyPr>
          <a:lstStyle/>
          <a:p>
            <a:r>
              <a:rPr lang="en-US" dirty="0"/>
              <a:t>There are many rules to use when creating strong passwords. Some basic guidelines</a:t>
            </a:r>
            <a:r>
              <a:rPr lang="en-US" baseline="0" dirty="0"/>
              <a:t> </a:t>
            </a:r>
            <a:r>
              <a:rPr lang="en-US" dirty="0"/>
              <a:t>include: using at least eight characters; mixing upper-</a:t>
            </a:r>
            <a:r>
              <a:rPr lang="en-US" baseline="0" dirty="0"/>
              <a:t> and lowercase letters; using at least one number and, if allowed, a special character; and eliminating words in the dictionary or ones that are personally identifiable.</a:t>
            </a:r>
            <a:endParaRPr lang="en-US" dirty="0"/>
          </a:p>
        </p:txBody>
      </p:sp>
      <p:sp>
        <p:nvSpPr>
          <p:cNvPr id="4" name="Footer Placeholder 3"/>
          <p:cNvSpPr>
            <a:spLocks noGrp="1"/>
          </p:cNvSpPr>
          <p:nvPr>
            <p:ph type="ftr" sz="quarter" idx="10"/>
          </p:nvPr>
        </p:nvSpPr>
        <p:spPr/>
        <p:txBody>
          <a:bodyPr/>
          <a:lstStyle/>
          <a:p>
            <a:pPr>
              <a:defRPr/>
            </a:pPr>
            <a:r>
              <a:rPr lang="en-US" dirty="0"/>
              <a:t>&lt;#&gt;</a:t>
            </a:r>
          </a:p>
        </p:txBody>
      </p:sp>
      <p:sp>
        <p:nvSpPr>
          <p:cNvPr id="5" name="Slide Number Placeholder 4"/>
          <p:cNvSpPr>
            <a:spLocks noGrp="1"/>
          </p:cNvSpPr>
          <p:nvPr>
            <p:ph type="sldNum" sz="quarter" idx="11"/>
          </p:nvPr>
        </p:nvSpPr>
        <p:spPr/>
        <p:txBody>
          <a:bodyPr/>
          <a:lstStyle/>
          <a:p>
            <a:pPr>
              <a:defRPr/>
            </a:pPr>
            <a:fld id="{CCCF6A16-1AFE-423C-8BB8-BDB09A2EAFFF}" type="slidenum">
              <a:rPr lang="en-US" smtClean="0"/>
              <a:pPr>
                <a:defRPr/>
              </a:pPr>
              <a:t>30</a:t>
            </a:fld>
            <a:endParaRPr lang="en-US" dirty="0"/>
          </a:p>
        </p:txBody>
      </p:sp>
    </p:spTree>
    <p:extLst>
      <p:ext uri="{BB962C8B-B14F-4D97-AF65-F5344CB8AC3E}">
        <p14:creationId xmlns:p14="http://schemas.microsoft.com/office/powerpoint/2010/main" xmlns="" val="356457434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defTabSz="931774">
              <a:defRPr/>
            </a:pPr>
            <a:r>
              <a:rPr lang="en-US" dirty="0"/>
              <a:t>Encryption converts unencrypted, plain text on a website into code called ciphertext. To read encrypted information, you must have a key to decrypt it. You also need to be sure it is a secure website. You can check for this by confirming the https protocol in the URL and a padlock in the address bar. Windows includes Encrypting File System (EFS), which enables you to encrypt individual files. OS X has a similar feature called FileVault.</a:t>
            </a:r>
          </a:p>
        </p:txBody>
      </p:sp>
      <p:sp>
        <p:nvSpPr>
          <p:cNvPr id="4" name="Footer Placeholder 3"/>
          <p:cNvSpPr>
            <a:spLocks noGrp="1"/>
          </p:cNvSpPr>
          <p:nvPr>
            <p:ph type="ftr" sz="quarter" idx="10"/>
          </p:nvPr>
        </p:nvSpPr>
        <p:spPr/>
        <p:txBody>
          <a:bodyPr/>
          <a:lstStyle/>
          <a:p>
            <a:pPr>
              <a:defRPr/>
            </a:pPr>
            <a:r>
              <a:rPr lang="en-US" dirty="0"/>
              <a:t>&lt;#&gt;</a:t>
            </a:r>
          </a:p>
        </p:txBody>
      </p:sp>
      <p:sp>
        <p:nvSpPr>
          <p:cNvPr id="5" name="Slide Number Placeholder 4"/>
          <p:cNvSpPr>
            <a:spLocks noGrp="1"/>
          </p:cNvSpPr>
          <p:nvPr>
            <p:ph type="sldNum" sz="quarter" idx="11"/>
          </p:nvPr>
        </p:nvSpPr>
        <p:spPr/>
        <p:txBody>
          <a:bodyPr/>
          <a:lstStyle/>
          <a:p>
            <a:pPr>
              <a:defRPr/>
            </a:pPr>
            <a:fld id="{CCCF6A16-1AFE-423C-8BB8-BDB09A2EAFFF}" type="slidenum">
              <a:rPr lang="en-US" smtClean="0"/>
              <a:pPr>
                <a:defRPr/>
              </a:pPr>
              <a:t>31</a:t>
            </a:fld>
            <a:endParaRPr lang="en-US" dirty="0"/>
          </a:p>
        </p:txBody>
      </p:sp>
    </p:spTree>
    <p:extLst>
      <p:ext uri="{BB962C8B-B14F-4D97-AF65-F5344CB8AC3E}">
        <p14:creationId xmlns:p14="http://schemas.microsoft.com/office/powerpoint/2010/main" xmlns="" val="36220943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defTabSz="931774">
              <a:defRPr/>
            </a:pPr>
            <a:r>
              <a:rPr lang="en-US" dirty="0"/>
              <a:t>Installing software copies files to the computer; it may alter system settings.</a:t>
            </a:r>
          </a:p>
        </p:txBody>
      </p:sp>
      <p:sp>
        <p:nvSpPr>
          <p:cNvPr id="4" name="Footer Placeholder 3"/>
          <p:cNvSpPr>
            <a:spLocks noGrp="1"/>
          </p:cNvSpPr>
          <p:nvPr>
            <p:ph type="ftr" sz="quarter" idx="10"/>
          </p:nvPr>
        </p:nvSpPr>
        <p:spPr/>
        <p:txBody>
          <a:bodyPr/>
          <a:lstStyle/>
          <a:p>
            <a:pPr>
              <a:defRPr/>
            </a:pPr>
            <a:r>
              <a:rPr lang="en-US" dirty="0"/>
              <a:t>&lt;#&gt;</a:t>
            </a:r>
          </a:p>
        </p:txBody>
      </p:sp>
      <p:sp>
        <p:nvSpPr>
          <p:cNvPr id="5" name="Slide Number Placeholder 4"/>
          <p:cNvSpPr>
            <a:spLocks noGrp="1"/>
          </p:cNvSpPr>
          <p:nvPr>
            <p:ph type="sldNum" sz="quarter" idx="11"/>
          </p:nvPr>
        </p:nvSpPr>
        <p:spPr/>
        <p:txBody>
          <a:bodyPr/>
          <a:lstStyle/>
          <a:p>
            <a:pPr>
              <a:defRPr/>
            </a:pPr>
            <a:fld id="{CCCF6A16-1AFE-423C-8BB8-BDB09A2EAFFF}" type="slidenum">
              <a:rPr lang="en-US" smtClean="0"/>
              <a:pPr>
                <a:defRPr/>
              </a:pPr>
              <a:t>32</a:t>
            </a:fld>
            <a:endParaRPr lang="en-US" dirty="0"/>
          </a:p>
        </p:txBody>
      </p:sp>
    </p:spTree>
    <p:extLst>
      <p:ext uri="{BB962C8B-B14F-4D97-AF65-F5344CB8AC3E}">
        <p14:creationId xmlns:p14="http://schemas.microsoft.com/office/powerpoint/2010/main" xmlns="" val="111518221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defTabSz="931774">
              <a:defRPr/>
            </a:pPr>
            <a:r>
              <a:rPr lang="en-US" dirty="0"/>
              <a:t>Y</a:t>
            </a:r>
            <a:r>
              <a:rPr lang="en-US" baseline="0" dirty="0"/>
              <a:t>ou should only download from reliable sources. An attack that occurs on the day an exploit is discovered, before the publisher can fix it, is called a zero-day exploit.</a:t>
            </a:r>
          </a:p>
          <a:p>
            <a:pPr defTabSz="931774">
              <a:defRPr/>
            </a:pPr>
            <a:endParaRPr lang="en-US" baseline="0" dirty="0"/>
          </a:p>
          <a:p>
            <a:pPr defTabSz="931774">
              <a:defRPr/>
            </a:pPr>
            <a:r>
              <a:rPr lang="en-US" baseline="0" dirty="0"/>
              <a:t>Software publishers release updates. Updates can address security holes or bugs (flaws in the programming) or add new features. A patch or hotfix addresses individual problems; a service pack is a larger, planned update.</a:t>
            </a:r>
            <a:endParaRPr lang="en-US" dirty="0"/>
          </a:p>
        </p:txBody>
      </p:sp>
      <p:sp>
        <p:nvSpPr>
          <p:cNvPr id="4" name="Footer Placeholder 3"/>
          <p:cNvSpPr>
            <a:spLocks noGrp="1"/>
          </p:cNvSpPr>
          <p:nvPr>
            <p:ph type="ftr" sz="quarter" idx="10"/>
          </p:nvPr>
        </p:nvSpPr>
        <p:spPr/>
        <p:txBody>
          <a:bodyPr/>
          <a:lstStyle/>
          <a:p>
            <a:pPr>
              <a:defRPr/>
            </a:pPr>
            <a:r>
              <a:rPr lang="en-US" dirty="0"/>
              <a:t>&lt;#&gt;</a:t>
            </a:r>
          </a:p>
        </p:txBody>
      </p:sp>
      <p:sp>
        <p:nvSpPr>
          <p:cNvPr id="5" name="Slide Number Placeholder 4"/>
          <p:cNvSpPr>
            <a:spLocks noGrp="1"/>
          </p:cNvSpPr>
          <p:nvPr>
            <p:ph type="sldNum" sz="quarter" idx="11"/>
          </p:nvPr>
        </p:nvSpPr>
        <p:spPr/>
        <p:txBody>
          <a:bodyPr/>
          <a:lstStyle/>
          <a:p>
            <a:pPr>
              <a:defRPr/>
            </a:pPr>
            <a:fld id="{CCCF6A16-1AFE-423C-8BB8-BDB09A2EAFFF}" type="slidenum">
              <a:rPr lang="en-US" smtClean="0"/>
              <a:pPr>
                <a:defRPr/>
              </a:pPr>
              <a:t>33</a:t>
            </a:fld>
            <a:endParaRPr lang="en-US" dirty="0"/>
          </a:p>
        </p:txBody>
      </p:sp>
    </p:spTree>
    <p:extLst>
      <p:ext uri="{BB962C8B-B14F-4D97-AF65-F5344CB8AC3E}">
        <p14:creationId xmlns:p14="http://schemas.microsoft.com/office/powerpoint/2010/main" xmlns="" val="50885908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normAutofit/>
          </a:bodyPr>
          <a:lstStyle/>
          <a:p>
            <a:r>
              <a:rPr lang="en-US" dirty="0"/>
              <a:t>Many businesses and schools have an acceptable use policy (AUP) by which computer and network users must abide. Restrictions depend on the type of business and type of information to which you need access. Although these policies can be restrictive and annoying, they force users to practice safe computing.</a:t>
            </a:r>
          </a:p>
        </p:txBody>
      </p:sp>
      <p:sp>
        <p:nvSpPr>
          <p:cNvPr id="4" name="Footer Placeholder 3"/>
          <p:cNvSpPr>
            <a:spLocks noGrp="1"/>
          </p:cNvSpPr>
          <p:nvPr>
            <p:ph type="ftr" sz="quarter" idx="10"/>
          </p:nvPr>
        </p:nvSpPr>
        <p:spPr/>
        <p:txBody>
          <a:bodyPr/>
          <a:lstStyle/>
          <a:p>
            <a:pPr>
              <a:defRPr/>
            </a:pPr>
            <a:r>
              <a:rPr lang="en-US" dirty="0"/>
              <a:t>&lt;#&gt;</a:t>
            </a:r>
          </a:p>
        </p:txBody>
      </p:sp>
      <p:sp>
        <p:nvSpPr>
          <p:cNvPr id="5" name="Slide Number Placeholder 4"/>
          <p:cNvSpPr>
            <a:spLocks noGrp="1"/>
          </p:cNvSpPr>
          <p:nvPr>
            <p:ph type="sldNum" sz="quarter" idx="11"/>
          </p:nvPr>
        </p:nvSpPr>
        <p:spPr/>
        <p:txBody>
          <a:bodyPr/>
          <a:lstStyle/>
          <a:p>
            <a:pPr>
              <a:defRPr/>
            </a:pPr>
            <a:fld id="{CCCF6A16-1AFE-423C-8BB8-BDB09A2EAFFF}" type="slidenum">
              <a:rPr lang="en-US" smtClean="0"/>
              <a:pPr>
                <a:defRPr/>
              </a:pPr>
              <a:t>34</a:t>
            </a:fld>
            <a:endParaRPr lang="en-US" dirty="0"/>
          </a:p>
        </p:txBody>
      </p:sp>
    </p:spTree>
    <p:extLst>
      <p:ext uri="{BB962C8B-B14F-4D97-AF65-F5344CB8AC3E}">
        <p14:creationId xmlns:p14="http://schemas.microsoft.com/office/powerpoint/2010/main" xmlns="" val="308767274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normAutofit/>
          </a:bodyPr>
          <a:lstStyle/>
          <a:p>
            <a:r>
              <a:rPr lang="en-US" dirty="0"/>
              <a:t>Objective 5 discusses the laws related to computer security and privacy.</a:t>
            </a:r>
          </a:p>
        </p:txBody>
      </p:sp>
      <p:sp>
        <p:nvSpPr>
          <p:cNvPr id="4" name="Footer Placeholder 3"/>
          <p:cNvSpPr>
            <a:spLocks noGrp="1"/>
          </p:cNvSpPr>
          <p:nvPr>
            <p:ph type="ftr" sz="quarter" idx="10"/>
          </p:nvPr>
        </p:nvSpPr>
        <p:spPr/>
        <p:txBody>
          <a:bodyPr/>
          <a:lstStyle/>
          <a:p>
            <a:pPr>
              <a:defRPr/>
            </a:pPr>
            <a:r>
              <a:rPr lang="en-US" dirty="0"/>
              <a:t>&lt;#&gt;</a:t>
            </a:r>
          </a:p>
        </p:txBody>
      </p:sp>
      <p:sp>
        <p:nvSpPr>
          <p:cNvPr id="5" name="Slide Number Placeholder 4"/>
          <p:cNvSpPr>
            <a:spLocks noGrp="1"/>
          </p:cNvSpPr>
          <p:nvPr>
            <p:ph type="sldNum" sz="quarter" idx="11"/>
          </p:nvPr>
        </p:nvSpPr>
        <p:spPr/>
        <p:txBody>
          <a:bodyPr/>
          <a:lstStyle/>
          <a:p>
            <a:pPr>
              <a:defRPr/>
            </a:pPr>
            <a:fld id="{CCCF6A16-1AFE-423C-8BB8-BDB09A2EAFFF}" type="slidenum">
              <a:rPr lang="en-US" smtClean="0"/>
              <a:pPr>
                <a:defRPr/>
              </a:pPr>
              <a:t>35</a:t>
            </a:fld>
            <a:endParaRPr lang="en-US" dirty="0"/>
          </a:p>
        </p:txBody>
      </p:sp>
    </p:spTree>
    <p:extLst>
      <p:ext uri="{BB962C8B-B14F-4D97-AF65-F5344CB8AC3E}">
        <p14:creationId xmlns:p14="http://schemas.microsoft.com/office/powerpoint/2010/main" xmlns="" val="376245445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a:t>Because crimes are varied, there is no single authority responsible for investigating cybercrime. The Internet Crime Complaint Center (IC3) is a place for victims to report cybercrimes. At its website, ic3.gov, a report is processed and forwarded to the appropriate agency. Agencies include the FBI, U.S. Secret Service, U.S. Immigration and Customs, U.S. Postal Inspection Service, and the Bureau of Alcohol, Tobacco, Firearms, and Explosives (ATF).</a:t>
            </a:r>
          </a:p>
          <a:p>
            <a:endParaRPr lang="en-US" dirty="0"/>
          </a:p>
        </p:txBody>
      </p:sp>
      <p:sp>
        <p:nvSpPr>
          <p:cNvPr id="4" name="Footer Placeholder 3"/>
          <p:cNvSpPr>
            <a:spLocks noGrp="1"/>
          </p:cNvSpPr>
          <p:nvPr>
            <p:ph type="ftr" sz="quarter" idx="10"/>
          </p:nvPr>
        </p:nvSpPr>
        <p:spPr/>
        <p:txBody>
          <a:bodyPr/>
          <a:lstStyle/>
          <a:p>
            <a:pPr>
              <a:defRPr/>
            </a:pPr>
            <a:r>
              <a:rPr lang="en-US" dirty="0"/>
              <a:t>&lt;#&gt;</a:t>
            </a:r>
          </a:p>
        </p:txBody>
      </p:sp>
      <p:sp>
        <p:nvSpPr>
          <p:cNvPr id="5" name="Slide Number Placeholder 4"/>
          <p:cNvSpPr>
            <a:spLocks noGrp="1"/>
          </p:cNvSpPr>
          <p:nvPr>
            <p:ph type="sldNum" sz="quarter" idx="11"/>
          </p:nvPr>
        </p:nvSpPr>
        <p:spPr/>
        <p:txBody>
          <a:bodyPr/>
          <a:lstStyle/>
          <a:p>
            <a:pPr>
              <a:defRPr/>
            </a:pPr>
            <a:fld id="{CCCF6A16-1AFE-423C-8BB8-BDB09A2EAFFF}" type="slidenum">
              <a:rPr lang="en-US" smtClean="0"/>
              <a:pPr>
                <a:defRPr/>
              </a:pPr>
              <a:t>36</a:t>
            </a:fld>
            <a:endParaRPr lang="en-US" dirty="0"/>
          </a:p>
        </p:txBody>
      </p:sp>
    </p:spTree>
    <p:extLst>
      <p:ext uri="{BB962C8B-B14F-4D97-AF65-F5344CB8AC3E}">
        <p14:creationId xmlns:p14="http://schemas.microsoft.com/office/powerpoint/2010/main" xmlns="" val="201759198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normAutofit/>
          </a:bodyPr>
          <a:lstStyle/>
          <a:p>
            <a:r>
              <a:rPr lang="en-US" dirty="0"/>
              <a:t>In 1986, the Computer Fraud and Abuse Act was passed, making it a crime to access classified information. There were several amendments between 1988 and 2002 that added additional cybercrimes. The USA PATRIOT Act antiterrorism legislation in 2001 included provisions for fighting cybercrime.</a:t>
            </a:r>
          </a:p>
          <a:p>
            <a:endParaRPr lang="en-US" dirty="0"/>
          </a:p>
        </p:txBody>
      </p:sp>
      <p:sp>
        <p:nvSpPr>
          <p:cNvPr id="4" name="Footer Placeholder 3"/>
          <p:cNvSpPr>
            <a:spLocks noGrp="1"/>
          </p:cNvSpPr>
          <p:nvPr>
            <p:ph type="ftr" sz="quarter" idx="10"/>
          </p:nvPr>
        </p:nvSpPr>
        <p:spPr/>
        <p:txBody>
          <a:bodyPr/>
          <a:lstStyle/>
          <a:p>
            <a:pPr>
              <a:defRPr/>
            </a:pPr>
            <a:r>
              <a:rPr lang="en-US" dirty="0"/>
              <a:t>&lt;#&gt;</a:t>
            </a:r>
          </a:p>
        </p:txBody>
      </p:sp>
      <p:sp>
        <p:nvSpPr>
          <p:cNvPr id="5" name="Slide Number Placeholder 4"/>
          <p:cNvSpPr>
            <a:spLocks noGrp="1"/>
          </p:cNvSpPr>
          <p:nvPr>
            <p:ph type="sldNum" sz="quarter" idx="11"/>
          </p:nvPr>
        </p:nvSpPr>
        <p:spPr/>
        <p:txBody>
          <a:bodyPr/>
          <a:lstStyle/>
          <a:p>
            <a:pPr>
              <a:defRPr/>
            </a:pPr>
            <a:fld id="{CCCF6A16-1AFE-423C-8BB8-BDB09A2EAFFF}" type="slidenum">
              <a:rPr lang="en-US" smtClean="0"/>
              <a:pPr>
                <a:defRPr/>
              </a:pPr>
              <a:t>37</a:t>
            </a:fld>
            <a:endParaRPr lang="en-US" dirty="0"/>
          </a:p>
        </p:txBody>
      </p:sp>
    </p:spTree>
    <p:extLst>
      <p:ext uri="{BB962C8B-B14F-4D97-AF65-F5344CB8AC3E}">
        <p14:creationId xmlns:p14="http://schemas.microsoft.com/office/powerpoint/2010/main" xmlns="" val="5655063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normAutofit/>
          </a:bodyPr>
          <a:lstStyle/>
          <a:p>
            <a:pPr marL="174708" indent="-174708" defTabSz="931774" eaLnBrk="0" fontAlgn="base" hangingPunct="0">
              <a:spcBef>
                <a:spcPct val="30000"/>
              </a:spcBef>
              <a:spcAft>
                <a:spcPct val="0"/>
              </a:spcAft>
              <a:buFont typeface="Arial" panose="020B0604020202020204" pitchFamily="34" charset="0"/>
              <a:buChar char="•"/>
              <a:defRPr/>
            </a:pPr>
            <a:r>
              <a:rPr lang="en-US" dirty="0"/>
              <a:t>Phishing uses email messages and IMs that appear to be from a legitimate business. The intent of such a</a:t>
            </a:r>
            <a:r>
              <a:rPr lang="en-US" baseline="0" dirty="0"/>
              <a:t> communication is to trick you into providing personal information.</a:t>
            </a:r>
          </a:p>
          <a:p>
            <a:pPr marL="174708" indent="-174708" defTabSz="931774" eaLnBrk="0" fontAlgn="base" hangingPunct="0">
              <a:spcBef>
                <a:spcPct val="30000"/>
              </a:spcBef>
              <a:spcAft>
                <a:spcPct val="0"/>
              </a:spcAft>
              <a:buFont typeface="Arial" panose="020B0604020202020204" pitchFamily="34" charset="0"/>
              <a:buChar char="•"/>
              <a:defRPr/>
            </a:pPr>
            <a:endParaRPr lang="en-US" baseline="0" dirty="0"/>
          </a:p>
          <a:p>
            <a:pPr marL="174708" indent="-174708" defTabSz="931774" eaLnBrk="0" fontAlgn="base" hangingPunct="0">
              <a:spcBef>
                <a:spcPct val="30000"/>
              </a:spcBef>
              <a:spcAft>
                <a:spcPct val="0"/>
              </a:spcAft>
              <a:buFont typeface="Arial" panose="020B0604020202020204" pitchFamily="34" charset="0"/>
              <a:buChar char="•"/>
              <a:defRPr/>
            </a:pPr>
            <a:r>
              <a:rPr lang="en-US" dirty="0"/>
              <a:t>Pharming redirects you to a phony website even if you type the right address into your browser. They do this by hijacking a company’s domain name that has not been renewed or that has security-compromised web servers. Both phishing and pharming appear to be from legitimate sites.</a:t>
            </a:r>
          </a:p>
        </p:txBody>
      </p:sp>
      <p:sp>
        <p:nvSpPr>
          <p:cNvPr id="4" name="Footer Placeholder 3"/>
          <p:cNvSpPr>
            <a:spLocks noGrp="1"/>
          </p:cNvSpPr>
          <p:nvPr>
            <p:ph type="ftr" sz="quarter" idx="10"/>
          </p:nvPr>
        </p:nvSpPr>
        <p:spPr/>
        <p:txBody>
          <a:bodyPr/>
          <a:lstStyle/>
          <a:p>
            <a:pPr>
              <a:defRPr/>
            </a:pPr>
            <a:r>
              <a:rPr lang="en-US" dirty="0"/>
              <a:t>&lt;#&gt;</a:t>
            </a:r>
          </a:p>
        </p:txBody>
      </p:sp>
      <p:sp>
        <p:nvSpPr>
          <p:cNvPr id="5" name="Slide Number Placeholder 4"/>
          <p:cNvSpPr>
            <a:spLocks noGrp="1"/>
          </p:cNvSpPr>
          <p:nvPr>
            <p:ph type="sldNum" sz="quarter" idx="11"/>
          </p:nvPr>
        </p:nvSpPr>
        <p:spPr/>
        <p:txBody>
          <a:bodyPr/>
          <a:lstStyle/>
          <a:p>
            <a:pPr>
              <a:defRPr/>
            </a:pPr>
            <a:fld id="{CCCF6A16-1AFE-423C-8BB8-BDB09A2EAFFF}" type="slidenum">
              <a:rPr lang="en-US" smtClean="0"/>
              <a:pPr>
                <a:defRPr/>
              </a:pPr>
              <a:t>4</a:t>
            </a:fld>
            <a:endParaRPr lang="en-US" dirty="0"/>
          </a:p>
        </p:txBody>
      </p:sp>
    </p:spTree>
    <p:extLst>
      <p:ext uri="{BB962C8B-B14F-4D97-AF65-F5344CB8AC3E}">
        <p14:creationId xmlns:p14="http://schemas.microsoft.com/office/powerpoint/2010/main" xmlns="" val="17274161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normAutofit/>
          </a:bodyPr>
          <a:lstStyle/>
          <a:p>
            <a:r>
              <a:rPr lang="en-US" dirty="0"/>
              <a:t>Social networks provide ways for cybercriminals to contact and scam you. Common threats include:</a:t>
            </a:r>
          </a:p>
          <a:p>
            <a:endParaRPr lang="en-US" dirty="0"/>
          </a:p>
          <a:p>
            <a:pPr marL="174708" indent="-174708">
              <a:buFont typeface="Arial" panose="020B0604020202020204" pitchFamily="34" charset="0"/>
              <a:buChar char="•"/>
            </a:pPr>
            <a:r>
              <a:rPr lang="en-US" dirty="0"/>
              <a:t>Adware and other malware</a:t>
            </a:r>
          </a:p>
          <a:p>
            <a:pPr marL="174708" indent="-174708">
              <a:buFont typeface="Arial" panose="020B0604020202020204" pitchFamily="34" charset="0"/>
              <a:buChar char="•"/>
            </a:pPr>
            <a:r>
              <a:rPr lang="en-US" dirty="0"/>
              <a:t>Suspicious emails and notifications</a:t>
            </a:r>
          </a:p>
          <a:p>
            <a:pPr marL="174708" indent="-174708">
              <a:buFont typeface="Arial" panose="020B0604020202020204" pitchFamily="34" charset="0"/>
              <a:buChar char="•"/>
            </a:pPr>
            <a:r>
              <a:rPr lang="en-US" dirty="0"/>
              <a:t>Phishing and other “send money” scams</a:t>
            </a:r>
          </a:p>
        </p:txBody>
      </p:sp>
      <p:sp>
        <p:nvSpPr>
          <p:cNvPr id="4" name="Slide Number Placeholder 3"/>
          <p:cNvSpPr>
            <a:spLocks noGrp="1"/>
          </p:cNvSpPr>
          <p:nvPr>
            <p:ph type="sldNum" sz="quarter" idx="10"/>
          </p:nvPr>
        </p:nvSpPr>
        <p:spPr/>
        <p:txBody>
          <a:bodyPr/>
          <a:lstStyle/>
          <a:p>
            <a:fld id="{7F3D1CA0-39BC-4E7A-9EE3-2C859D01C05C}" type="slidenum">
              <a:rPr lang="en-US" smtClean="0"/>
              <a:pPr/>
              <a:t>5</a:t>
            </a:fld>
            <a:endParaRPr lang="en-US" dirty="0"/>
          </a:p>
        </p:txBody>
      </p:sp>
    </p:spTree>
    <p:extLst>
      <p:ext uri="{BB962C8B-B14F-4D97-AF65-F5344CB8AC3E}">
        <p14:creationId xmlns:p14="http://schemas.microsoft.com/office/powerpoint/2010/main" xmlns="" val="15722673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normAutofit/>
          </a:bodyPr>
          <a:lstStyle/>
          <a:p>
            <a:r>
              <a:rPr lang="en-US" dirty="0"/>
              <a:t>Common threats include clickjacking, in which clicking on a link allows malware to post unwanted links on your page.</a:t>
            </a:r>
          </a:p>
          <a:p>
            <a:endParaRPr lang="en-US" dirty="0"/>
          </a:p>
          <a:p>
            <a:r>
              <a:rPr lang="en-US" dirty="0"/>
              <a:t>In</a:t>
            </a:r>
            <a:r>
              <a:rPr lang="en-US" baseline="0" dirty="0"/>
              <a:t> m</a:t>
            </a:r>
            <a:r>
              <a:rPr lang="en-US" dirty="0"/>
              <a:t>alicious script scams,</a:t>
            </a:r>
            <a:r>
              <a:rPr lang="en-US" baseline="0" dirty="0"/>
              <a:t> you copy and paste some text into your address bar, which executes a malicious script that creates pages and events or sends spam to your friends.</a:t>
            </a:r>
            <a:endParaRPr lang="en-US" dirty="0"/>
          </a:p>
        </p:txBody>
      </p:sp>
      <p:sp>
        <p:nvSpPr>
          <p:cNvPr id="4" name="Slide Number Placeholder 3"/>
          <p:cNvSpPr>
            <a:spLocks noGrp="1"/>
          </p:cNvSpPr>
          <p:nvPr>
            <p:ph type="sldNum" sz="quarter" idx="10"/>
          </p:nvPr>
        </p:nvSpPr>
        <p:spPr/>
        <p:txBody>
          <a:bodyPr/>
          <a:lstStyle/>
          <a:p>
            <a:fld id="{7F3D1CA0-39BC-4E7A-9EE3-2C859D01C05C}" type="slidenum">
              <a:rPr lang="en-US" smtClean="0"/>
              <a:pPr/>
              <a:t>6</a:t>
            </a:fld>
            <a:endParaRPr lang="en-US" dirty="0"/>
          </a:p>
        </p:txBody>
      </p:sp>
    </p:spTree>
    <p:extLst>
      <p:ext uri="{BB962C8B-B14F-4D97-AF65-F5344CB8AC3E}">
        <p14:creationId xmlns:p14="http://schemas.microsoft.com/office/powerpoint/2010/main" xmlns="" val="21491858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defTabSz="931774" eaLnBrk="0" fontAlgn="base" hangingPunct="0">
              <a:spcBef>
                <a:spcPct val="30000"/>
              </a:spcBef>
              <a:spcAft>
                <a:spcPct val="0"/>
              </a:spcAft>
              <a:defRPr/>
            </a:pPr>
            <a:r>
              <a:rPr lang="en-US" dirty="0"/>
              <a:t>Computer fraud involves schemes that convince you to voluntarily and knowingly give money or property to a person.</a:t>
            </a:r>
          </a:p>
          <a:p>
            <a:endParaRPr lang="en-US" dirty="0"/>
          </a:p>
        </p:txBody>
      </p:sp>
      <p:sp>
        <p:nvSpPr>
          <p:cNvPr id="4" name="Footer Placeholder 3"/>
          <p:cNvSpPr>
            <a:spLocks noGrp="1"/>
          </p:cNvSpPr>
          <p:nvPr>
            <p:ph type="ftr" sz="quarter" idx="10"/>
          </p:nvPr>
        </p:nvSpPr>
        <p:spPr/>
        <p:txBody>
          <a:bodyPr/>
          <a:lstStyle/>
          <a:p>
            <a:pPr>
              <a:defRPr/>
            </a:pPr>
            <a:r>
              <a:rPr lang="en-US" dirty="0"/>
              <a:t>&lt;#&gt;</a:t>
            </a:r>
          </a:p>
        </p:txBody>
      </p:sp>
      <p:sp>
        <p:nvSpPr>
          <p:cNvPr id="5" name="Slide Number Placeholder 4"/>
          <p:cNvSpPr>
            <a:spLocks noGrp="1"/>
          </p:cNvSpPr>
          <p:nvPr>
            <p:ph type="sldNum" sz="quarter" idx="11"/>
          </p:nvPr>
        </p:nvSpPr>
        <p:spPr/>
        <p:txBody>
          <a:bodyPr/>
          <a:lstStyle/>
          <a:p>
            <a:pPr>
              <a:defRPr/>
            </a:pPr>
            <a:fld id="{CCCF6A16-1AFE-423C-8BB8-BDB09A2EAFFF}" type="slidenum">
              <a:rPr lang="en-US" smtClean="0"/>
              <a:pPr>
                <a:defRPr/>
              </a:pPr>
              <a:t>7</a:t>
            </a:fld>
            <a:endParaRPr lang="en-US" dirty="0"/>
          </a:p>
        </p:txBody>
      </p:sp>
    </p:spTree>
    <p:extLst>
      <p:ext uri="{BB962C8B-B14F-4D97-AF65-F5344CB8AC3E}">
        <p14:creationId xmlns:p14="http://schemas.microsoft.com/office/powerpoint/2010/main" xmlns="" val="19568151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defTabSz="931774" eaLnBrk="0" fontAlgn="base" hangingPunct="0">
              <a:spcBef>
                <a:spcPct val="30000"/>
              </a:spcBef>
              <a:spcAft>
                <a:spcPct val="0"/>
              </a:spcAft>
              <a:defRPr/>
            </a:pPr>
            <a:r>
              <a:rPr lang="en-US" dirty="0"/>
              <a:t>Identity theft occurs when someone uses your name, Social Security number, or bank or credit cards for financial gain. Keyloggers, programs or devices that capture</a:t>
            </a:r>
            <a:r>
              <a:rPr lang="en-US" baseline="0" dirty="0"/>
              <a:t> what is typed on a keyboard, enable criminals to capture enough information to wreak havoc on your finances and life.</a:t>
            </a:r>
            <a:endParaRPr lang="en-US" dirty="0"/>
          </a:p>
          <a:p>
            <a:pPr defTabSz="931774" eaLnBrk="0" fontAlgn="base" hangingPunct="0">
              <a:spcBef>
                <a:spcPct val="30000"/>
              </a:spcBef>
              <a:spcAft>
                <a:spcPct val="0"/>
              </a:spcAft>
              <a:defRPr/>
            </a:pPr>
            <a:endParaRPr lang="en-US" dirty="0"/>
          </a:p>
          <a:p>
            <a:endParaRPr lang="en-US" dirty="0"/>
          </a:p>
        </p:txBody>
      </p:sp>
      <p:sp>
        <p:nvSpPr>
          <p:cNvPr id="4" name="Footer Placeholder 3"/>
          <p:cNvSpPr>
            <a:spLocks noGrp="1"/>
          </p:cNvSpPr>
          <p:nvPr>
            <p:ph type="ftr" sz="quarter" idx="10"/>
          </p:nvPr>
        </p:nvSpPr>
        <p:spPr/>
        <p:txBody>
          <a:bodyPr/>
          <a:lstStyle/>
          <a:p>
            <a:pPr>
              <a:defRPr/>
            </a:pPr>
            <a:r>
              <a:rPr lang="en-US" dirty="0"/>
              <a:t>&lt;#&gt;</a:t>
            </a:r>
          </a:p>
        </p:txBody>
      </p:sp>
      <p:sp>
        <p:nvSpPr>
          <p:cNvPr id="5" name="Slide Number Placeholder 4"/>
          <p:cNvSpPr>
            <a:spLocks noGrp="1"/>
          </p:cNvSpPr>
          <p:nvPr>
            <p:ph type="sldNum" sz="quarter" idx="11"/>
          </p:nvPr>
        </p:nvSpPr>
        <p:spPr/>
        <p:txBody>
          <a:bodyPr/>
          <a:lstStyle/>
          <a:p>
            <a:pPr>
              <a:defRPr/>
            </a:pPr>
            <a:fld id="{CCCF6A16-1AFE-423C-8BB8-BDB09A2EAFFF}" type="slidenum">
              <a:rPr lang="en-US" smtClean="0"/>
              <a:pPr>
                <a:defRPr/>
              </a:pPr>
              <a:t>8</a:t>
            </a:fld>
            <a:endParaRPr lang="en-US" dirty="0"/>
          </a:p>
        </p:txBody>
      </p:sp>
    </p:spTree>
    <p:extLst>
      <p:ext uri="{BB962C8B-B14F-4D97-AF65-F5344CB8AC3E}">
        <p14:creationId xmlns:p14="http://schemas.microsoft.com/office/powerpoint/2010/main" xmlns="" val="15690603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normAutofit/>
          </a:bodyPr>
          <a:lstStyle/>
          <a:p>
            <a:pPr defTabSz="931774" eaLnBrk="0" fontAlgn="base" hangingPunct="0">
              <a:spcBef>
                <a:spcPct val="30000"/>
              </a:spcBef>
              <a:spcAft>
                <a:spcPct val="0"/>
              </a:spcAft>
              <a:defRPr/>
            </a:pPr>
            <a:r>
              <a:rPr lang="en-US" dirty="0"/>
              <a:t>Hacking is the act of gaining unauthorized access to a computer system or network. Hacking has three categories. White-hat hackers, or “sneakers,” find security holes in a system to prevent future hacking. They are often security experts who are paid to hack systems. Black-hat hackers, sometimes referred to as “crackers,” hack into systems for malicious purposes, such as theft or vandalism. Gray-hat hackers hack into systems illegally but not for malicious intent.</a:t>
            </a:r>
          </a:p>
          <a:p>
            <a:endParaRPr lang="en-US" dirty="0"/>
          </a:p>
        </p:txBody>
      </p:sp>
      <p:sp>
        <p:nvSpPr>
          <p:cNvPr id="4" name="Footer Placeholder 3"/>
          <p:cNvSpPr>
            <a:spLocks noGrp="1"/>
          </p:cNvSpPr>
          <p:nvPr>
            <p:ph type="ftr" sz="quarter" idx="10"/>
          </p:nvPr>
        </p:nvSpPr>
        <p:spPr/>
        <p:txBody>
          <a:bodyPr/>
          <a:lstStyle/>
          <a:p>
            <a:pPr>
              <a:defRPr/>
            </a:pPr>
            <a:r>
              <a:rPr lang="en-US" dirty="0"/>
              <a:t>&lt;#&gt;</a:t>
            </a:r>
          </a:p>
        </p:txBody>
      </p:sp>
      <p:sp>
        <p:nvSpPr>
          <p:cNvPr id="5" name="Slide Number Placeholder 4"/>
          <p:cNvSpPr>
            <a:spLocks noGrp="1"/>
          </p:cNvSpPr>
          <p:nvPr>
            <p:ph type="sldNum" sz="quarter" idx="11"/>
          </p:nvPr>
        </p:nvSpPr>
        <p:spPr/>
        <p:txBody>
          <a:bodyPr/>
          <a:lstStyle/>
          <a:p>
            <a:pPr>
              <a:defRPr/>
            </a:pPr>
            <a:fld id="{CCCF6A16-1AFE-423C-8BB8-BDB09A2EAFFF}" type="slidenum">
              <a:rPr lang="en-US" smtClean="0"/>
              <a:pPr>
                <a:defRPr/>
              </a:pPr>
              <a:t>9</a:t>
            </a:fld>
            <a:endParaRPr lang="en-US" dirty="0"/>
          </a:p>
        </p:txBody>
      </p:sp>
    </p:spTree>
    <p:extLst>
      <p:ext uri="{BB962C8B-B14F-4D97-AF65-F5344CB8AC3E}">
        <p14:creationId xmlns:p14="http://schemas.microsoft.com/office/powerpoint/2010/main" xmlns="" val="25105535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cid:3287383400_2177562" TargetMode="External"/><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762001"/>
            <a:ext cx="10363200" cy="2838451"/>
          </a:xfrm>
        </p:spPr>
        <p:txBody>
          <a:bodyPr anchor="b">
            <a:noAutofit/>
          </a:bodyPr>
          <a:lstStyle>
            <a:lvl1pPr algn="l">
              <a:defRPr sz="3600">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899583" y="3962400"/>
            <a:ext cx="10392835" cy="1752600"/>
          </a:xfrm>
        </p:spPr>
        <p:txBody>
          <a:bodyPr>
            <a:noAutofit/>
          </a:bodyPr>
          <a:lstStyle>
            <a:lvl1pPr marL="0" indent="0" algn="l">
              <a:spcBef>
                <a:spcPts val="0"/>
              </a:spcBef>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2" name="Footer Placeholder 4"/>
          <p:cNvSpPr>
            <a:spLocks noGrp="1"/>
          </p:cNvSpPr>
          <p:nvPr>
            <p:ph type="ftr" sz="quarter" idx="11"/>
          </p:nvPr>
        </p:nvSpPr>
        <p:spPr>
          <a:xfrm>
            <a:off x="125292" y="6172201"/>
            <a:ext cx="11460480" cy="235463"/>
          </a:xfrm>
        </p:spPr>
        <p:txBody>
          <a:bodyPr/>
          <a:lstStyle/>
          <a:p>
            <a:endParaRPr lang="en-US" dirty="0"/>
          </a:p>
        </p:txBody>
      </p:sp>
      <p:sp>
        <p:nvSpPr>
          <p:cNvPr id="8" name="TextBox 7"/>
          <p:cNvSpPr txBox="1"/>
          <p:nvPr/>
        </p:nvSpPr>
        <p:spPr>
          <a:xfrm>
            <a:off x="2133600" y="6429346"/>
            <a:ext cx="9550400" cy="276999"/>
          </a:xfrm>
          <a:prstGeom prst="rect">
            <a:avLst/>
          </a:prstGeom>
          <a:noFill/>
        </p:spPr>
        <p:txBody>
          <a:bodyPr wrap="square" rtlCol="0">
            <a:spAutoFit/>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altLang="en-US" sz="1200" b="0" dirty="0">
                <a:latin typeface="Verdana" panose="020B0604030504040204" pitchFamily="34" charset="0"/>
                <a:ea typeface="Verdana" panose="020B0604030504040204" pitchFamily="34" charset="0"/>
                <a:cs typeface="Verdana" panose="020B0604030504040204" pitchFamily="34" charset="0"/>
              </a:rPr>
              <a:t>Copyright © 2018, 2017, 2016 Pearson Education, Inc. All Rights Reserved</a:t>
            </a:r>
          </a:p>
        </p:txBody>
      </p:sp>
    </p:spTree>
    <p:extLst>
      <p:ext uri="{BB962C8B-B14F-4D97-AF65-F5344CB8AC3E}">
        <p14:creationId xmlns:p14="http://schemas.microsoft.com/office/powerpoint/2010/main" xmlns="" val="383191865"/>
      </p:ext>
    </p:extLst>
  </p:cSld>
  <p:clrMapOvr>
    <a:masterClrMapping/>
  </p:clrMapOvr>
  <p:hf hdr="0" dt="0"/>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Blank">
    <p:spTree>
      <p:nvGrpSpPr>
        <p:cNvPr id="1" name=""/>
        <p:cNvGrpSpPr/>
        <p:nvPr/>
      </p:nvGrpSpPr>
      <p:grpSpPr>
        <a:xfrm>
          <a:off x="0" y="0"/>
          <a:ext cx="0" cy="0"/>
          <a:chOff x="0" y="0"/>
          <a:chExt cx="0" cy="0"/>
        </a:xfrm>
      </p:grpSpPr>
      <p:sp>
        <p:nvSpPr>
          <p:cNvPr id="8" name="Footer Placeholder 2"/>
          <p:cNvSpPr>
            <a:spLocks noGrp="1"/>
          </p:cNvSpPr>
          <p:nvPr>
            <p:ph type="ftr" sz="quarter" idx="11"/>
          </p:nvPr>
        </p:nvSpPr>
        <p:spPr>
          <a:xfrm>
            <a:off x="125292" y="6172201"/>
            <a:ext cx="11460480" cy="235463"/>
          </a:xfrm>
        </p:spPr>
        <p:txBody>
          <a:bodyPr/>
          <a:lstStyle/>
          <a:p>
            <a:endParaRPr lang="en-US" dirty="0"/>
          </a:p>
        </p:txBody>
      </p:sp>
      <p:pic>
        <p:nvPicPr>
          <p:cNvPr id="9" name="Picture 8" descr="Pearson Logo"/>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67213" y="6376790"/>
            <a:ext cx="1224000" cy="279915"/>
          </a:xfrm>
          <a:prstGeom prst="rect">
            <a:avLst/>
          </a:prstGeom>
        </p:spPr>
      </p:pic>
      <p:sp>
        <p:nvSpPr>
          <p:cNvPr id="7" name="TextBox 6"/>
          <p:cNvSpPr txBox="1"/>
          <p:nvPr/>
        </p:nvSpPr>
        <p:spPr>
          <a:xfrm>
            <a:off x="2133600" y="6429346"/>
            <a:ext cx="9550400" cy="276999"/>
          </a:xfrm>
          <a:prstGeom prst="rect">
            <a:avLst/>
          </a:prstGeom>
          <a:noFill/>
        </p:spPr>
        <p:txBody>
          <a:bodyPr wrap="square" rtlCol="0">
            <a:spAutoFit/>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altLang="en-US" sz="1200" b="0" dirty="0">
                <a:latin typeface="Verdana" panose="020B0604030504040204" pitchFamily="34" charset="0"/>
                <a:ea typeface="Verdana" panose="020B0604030504040204" pitchFamily="34" charset="0"/>
                <a:cs typeface="Verdana" panose="020B0604030504040204" pitchFamily="34" charset="0"/>
              </a:rPr>
              <a:t>Copyright © 2018, 2017, 2016 Pearson Education, Inc. All Rights Reserved</a:t>
            </a:r>
          </a:p>
        </p:txBody>
      </p:sp>
    </p:spTree>
    <p:extLst>
      <p:ext uri="{BB962C8B-B14F-4D97-AF65-F5344CB8AC3E}">
        <p14:creationId xmlns:p14="http://schemas.microsoft.com/office/powerpoint/2010/main" xmlns="" val="2302772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hasCustomPrompt="1"/>
          </p:nvPr>
        </p:nvSpPr>
        <p:spPr>
          <a:xfrm>
            <a:off x="530352" y="1295400"/>
            <a:ext cx="5384800" cy="4876800"/>
          </a:xfrm>
        </p:spPr>
        <p:txBody>
          <a:bodyPr/>
          <a:lstStyle>
            <a:lvl1pPr marL="228600" indent="-228600">
              <a:spcBef>
                <a:spcPts val="0"/>
              </a:spcBef>
              <a:defRPr sz="3200"/>
            </a:lvl1pPr>
            <a:lvl2pPr marL="685800" indent="-228600">
              <a:spcBef>
                <a:spcPts val="0"/>
              </a:spcBef>
              <a:buFont typeface="Wingdings" panose="05000000000000000000" pitchFamily="2" charset="2"/>
              <a:buChar char="ü"/>
              <a:defRPr sz="2800"/>
            </a:lvl2pPr>
            <a:lvl3pPr>
              <a:spcBef>
                <a:spcPts val="0"/>
              </a:spcBef>
              <a:defRPr sz="24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p:txBody>
      </p:sp>
      <p:sp>
        <p:nvSpPr>
          <p:cNvPr id="4" name="Content Placeholder 3"/>
          <p:cNvSpPr>
            <a:spLocks noGrp="1"/>
          </p:cNvSpPr>
          <p:nvPr>
            <p:ph sz="half" idx="2" hasCustomPrompt="1"/>
          </p:nvPr>
        </p:nvSpPr>
        <p:spPr>
          <a:xfrm>
            <a:off x="6096000" y="1304926"/>
            <a:ext cx="5943600" cy="4867274"/>
          </a:xfrm>
        </p:spPr>
        <p:txBody>
          <a:bodyPr/>
          <a:lstStyle>
            <a:lvl1pPr marL="228600" indent="-228600">
              <a:spcBef>
                <a:spcPts val="0"/>
              </a:spcBef>
              <a:defRPr sz="3200"/>
            </a:lvl1pPr>
            <a:lvl2pPr marL="685800" indent="-228600">
              <a:spcBef>
                <a:spcPts val="0"/>
              </a:spcBef>
              <a:buFont typeface="Wingdings" panose="05000000000000000000" pitchFamily="2" charset="2"/>
              <a:buChar char="ü"/>
              <a:defRPr sz="2800"/>
            </a:lvl2pPr>
            <a:lvl3pPr>
              <a:spcBef>
                <a:spcPts val="0"/>
              </a:spcBef>
              <a:defRPr sz="24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xmlns="" val="9568345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Objective Overview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791200" y="271272"/>
            <a:ext cx="406400" cy="792162"/>
          </a:xfrm>
        </p:spPr>
        <p:txBody>
          <a:bodyPr/>
          <a:lstStyle>
            <a:lvl1pPr>
              <a:defRPr/>
            </a:lvl1pPr>
          </a:lstStyle>
          <a:p>
            <a:r>
              <a:rPr lang="en-US" dirty="0"/>
              <a:t>?</a:t>
            </a:r>
          </a:p>
        </p:txBody>
      </p:sp>
      <p:sp>
        <p:nvSpPr>
          <p:cNvPr id="7" name="Text Placeholder 6"/>
          <p:cNvSpPr>
            <a:spLocks noGrp="1"/>
          </p:cNvSpPr>
          <p:nvPr>
            <p:ph type="body" sz="quarter" idx="13" hasCustomPrompt="1"/>
          </p:nvPr>
        </p:nvSpPr>
        <p:spPr>
          <a:xfrm>
            <a:off x="609600" y="1219200"/>
            <a:ext cx="10972800" cy="609600"/>
          </a:xfrm>
        </p:spPr>
        <p:txBody>
          <a:bodyPr>
            <a:normAutofit/>
          </a:bodyPr>
          <a:lstStyle>
            <a:lvl1pPr>
              <a:buFontTx/>
              <a:buNone/>
              <a:defRPr sz="2800" i="1">
                <a:latin typeface="Georgia" pitchFamily="18" charset="0"/>
              </a:defRPr>
            </a:lvl1pPr>
          </a:lstStyle>
          <a:p>
            <a:pPr lvl="0"/>
            <a:r>
              <a:rPr lang="en-US" dirty="0"/>
              <a:t>Click to type objective text</a:t>
            </a:r>
          </a:p>
        </p:txBody>
      </p:sp>
      <p:sp>
        <p:nvSpPr>
          <p:cNvPr id="10" name="Text Placeholder 9"/>
          <p:cNvSpPr>
            <a:spLocks noGrp="1"/>
          </p:cNvSpPr>
          <p:nvPr>
            <p:ph type="body" sz="quarter" idx="14" hasCustomPrompt="1"/>
          </p:nvPr>
        </p:nvSpPr>
        <p:spPr>
          <a:xfrm>
            <a:off x="609600" y="2057400"/>
            <a:ext cx="10972800" cy="1676400"/>
          </a:xfrm>
        </p:spPr>
        <p:txBody>
          <a:bodyPr>
            <a:normAutofit/>
          </a:bodyPr>
          <a:lstStyle>
            <a:lvl1pPr marL="514350" indent="-514350">
              <a:buFont typeface="+mj-lt"/>
              <a:buAutoNum type="arabicPeriod"/>
              <a:defRPr sz="2800"/>
            </a:lvl1pPr>
            <a:lvl2pPr marL="971550" indent="-514350">
              <a:buFont typeface="+mj-lt"/>
              <a:buAutoNum type="arabicPeriod"/>
              <a:defRPr/>
            </a:lvl2pPr>
            <a:lvl3pPr marL="1371600" indent="-457200">
              <a:buFont typeface="+mj-lt"/>
              <a:buAutoNum type="arabicPeriod"/>
              <a:defRPr/>
            </a:lvl3pPr>
            <a:lvl4pPr marL="1828800" indent="-457200">
              <a:buFont typeface="+mj-lt"/>
              <a:buAutoNum type="arabicPeriod"/>
              <a:defRPr/>
            </a:lvl4pPr>
            <a:lvl5pPr marL="2286000" indent="-457200">
              <a:buFont typeface="+mj-lt"/>
              <a:buAutoNum type="arabicPeriod"/>
              <a:defRPr/>
            </a:lvl5pPr>
          </a:lstStyle>
          <a:p>
            <a:pPr lvl="0"/>
            <a:r>
              <a:rPr lang="en-US" dirty="0"/>
              <a:t>Click to edit major points</a:t>
            </a:r>
          </a:p>
        </p:txBody>
      </p:sp>
      <p:cxnSp>
        <p:nvCxnSpPr>
          <p:cNvPr id="16" name="Straight Connector 15"/>
          <p:cNvCxnSpPr/>
          <p:nvPr userDrawn="1"/>
        </p:nvCxnSpPr>
        <p:spPr>
          <a:xfrm>
            <a:off x="2590800" y="1066800"/>
            <a:ext cx="7010400" cy="0"/>
          </a:xfrm>
          <a:prstGeom prst="line">
            <a:avLst/>
          </a:prstGeom>
        </p:spPr>
        <p:style>
          <a:lnRef idx="3">
            <a:schemeClr val="dk1"/>
          </a:lnRef>
          <a:fillRef idx="0">
            <a:schemeClr val="dk1"/>
          </a:fillRef>
          <a:effectRef idx="2">
            <a:schemeClr val="dk1"/>
          </a:effectRef>
          <a:fontRef idx="minor">
            <a:schemeClr val="tx1"/>
          </a:fontRef>
        </p:style>
      </p:cxnSp>
      <p:sp>
        <p:nvSpPr>
          <p:cNvPr id="17" name="TextBox 16"/>
          <p:cNvSpPr txBox="1"/>
          <p:nvPr userDrawn="1"/>
        </p:nvSpPr>
        <p:spPr>
          <a:xfrm>
            <a:off x="3048001" y="348856"/>
            <a:ext cx="2098651" cy="646331"/>
          </a:xfrm>
          <a:prstGeom prst="rect">
            <a:avLst/>
          </a:prstGeom>
          <a:noFill/>
        </p:spPr>
        <p:txBody>
          <a:bodyPr wrap="none" rtlCol="0">
            <a:spAutoFit/>
          </a:bodyPr>
          <a:lstStyle/>
          <a:p>
            <a:r>
              <a:rPr lang="en-US" sz="3600" dirty="0">
                <a:latin typeface="Georgia" pitchFamily="18" charset="0"/>
              </a:rPr>
              <a:t>Objective</a:t>
            </a:r>
            <a:endParaRPr lang="en-US" sz="1800" dirty="0">
              <a:latin typeface="Georgia" pitchFamily="18" charset="0"/>
            </a:endParaRPr>
          </a:p>
        </p:txBody>
      </p:sp>
      <p:sp>
        <p:nvSpPr>
          <p:cNvPr id="19" name="TextBox 18"/>
          <p:cNvSpPr txBox="1"/>
          <p:nvPr userDrawn="1"/>
        </p:nvSpPr>
        <p:spPr>
          <a:xfrm>
            <a:off x="6096001" y="345490"/>
            <a:ext cx="3133764" cy="646331"/>
          </a:xfrm>
          <a:prstGeom prst="rect">
            <a:avLst/>
          </a:prstGeom>
          <a:noFill/>
        </p:spPr>
        <p:txBody>
          <a:bodyPr wrap="square" rtlCol="0">
            <a:spAutoFit/>
          </a:bodyPr>
          <a:lstStyle/>
          <a:p>
            <a:r>
              <a:rPr lang="en-US" sz="3600" dirty="0">
                <a:latin typeface="Georgia" pitchFamily="18" charset="0"/>
              </a:rPr>
              <a:t>: Overview</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Final Slide - DO NOT CHANGE ANYTHING!">
    <p:spTree>
      <p:nvGrpSpPr>
        <p:cNvPr id="1" name=""/>
        <p:cNvGrpSpPr/>
        <p:nvPr/>
      </p:nvGrpSpPr>
      <p:grpSpPr>
        <a:xfrm>
          <a:off x="0" y="0"/>
          <a:ext cx="0" cy="0"/>
          <a:chOff x="0" y="0"/>
          <a:chExt cx="0" cy="0"/>
        </a:xfrm>
      </p:grpSpPr>
      <p:pic>
        <p:nvPicPr>
          <p:cNvPr id="6" name="Picture 4" descr="cid:3287383400_2177562"/>
          <p:cNvPicPr>
            <a:picLocks noChangeAspect="1" noChangeArrowheads="1"/>
          </p:cNvPicPr>
          <p:nvPr userDrawn="1"/>
        </p:nvPicPr>
        <p:blipFill>
          <a:blip r:embed="rId2" r:link="rId3" cstate="screen"/>
          <a:srcRect/>
          <a:stretch>
            <a:fillRect/>
          </a:stretch>
        </p:blipFill>
        <p:spPr bwMode="auto">
          <a:xfrm>
            <a:off x="609601" y="838201"/>
            <a:ext cx="11231033" cy="2747963"/>
          </a:xfrm>
          <a:prstGeom prst="rect">
            <a:avLst/>
          </a:prstGeom>
          <a:solidFill>
            <a:schemeClr val="hlink"/>
          </a:solidFill>
          <a:ln w="9525">
            <a:solidFill>
              <a:schemeClr val="bg1"/>
            </a:solidFill>
            <a:miter lim="800000"/>
            <a:headEnd/>
            <a:tailEnd/>
          </a:ln>
        </p:spPr>
      </p:pic>
      <p:sp>
        <p:nvSpPr>
          <p:cNvPr id="7" name="Rectangle 5"/>
          <p:cNvSpPr>
            <a:spLocks noChangeArrowheads="1"/>
          </p:cNvSpPr>
          <p:nvPr userDrawn="1"/>
        </p:nvSpPr>
        <p:spPr bwMode="auto">
          <a:xfrm>
            <a:off x="1036108" y="4013628"/>
            <a:ext cx="10119784" cy="830997"/>
          </a:xfrm>
          <a:prstGeom prst="rect">
            <a:avLst/>
          </a:prstGeom>
          <a:noFill/>
          <a:ln w="25400">
            <a:noFill/>
            <a:miter lim="800000"/>
            <a:headEnd/>
            <a:tailEnd/>
          </a:ln>
        </p:spPr>
        <p:txBody>
          <a:bodyPr anchor="ctr">
            <a:spAutoFit/>
          </a:bodyPr>
          <a:lstStyle/>
          <a:p>
            <a:pPr algn="ctr"/>
            <a:r>
              <a:rPr lang="en-US" sz="1600" dirty="0">
                <a:solidFill>
                  <a:srgbClr val="000000"/>
                </a:solidFill>
                <a:cs typeface="Times New Roman" pitchFamily="18" charset="0"/>
              </a:rPr>
              <a:t>All rights reserved. No part of this publication may be reproduced, stored in a retrieval system, or transmitted, in any form or by any means, electronic, mechanical, photocopying, recording, or otherwise, without the prior written permission of the publisher. Printed in the United States of America.</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Chapter Opener">
    <p:spTree>
      <p:nvGrpSpPr>
        <p:cNvPr id="1" name=""/>
        <p:cNvGrpSpPr/>
        <p:nvPr/>
      </p:nvGrpSpPr>
      <p:grpSpPr>
        <a:xfrm>
          <a:off x="0" y="0"/>
          <a:ext cx="0" cy="0"/>
          <a:chOff x="0" y="0"/>
          <a:chExt cx="0" cy="0"/>
        </a:xfrm>
      </p:grpSpPr>
      <p:sp>
        <p:nvSpPr>
          <p:cNvPr id="11" name="Title 10"/>
          <p:cNvSpPr>
            <a:spLocks noGrp="1"/>
          </p:cNvSpPr>
          <p:nvPr>
            <p:ph type="title"/>
          </p:nvPr>
        </p:nvSpPr>
        <p:spPr>
          <a:xfrm>
            <a:off x="609600" y="215372"/>
            <a:ext cx="10972800" cy="622828"/>
          </a:xfrm>
        </p:spPr>
        <p:txBody>
          <a:bodyPr anchor="t"/>
          <a:lstStyle/>
          <a:p>
            <a:r>
              <a:rPr lang="en-US"/>
              <a:t>Click to edit Master title style</a:t>
            </a:r>
            <a:endParaRPr lang="en-US" dirty="0"/>
          </a:p>
        </p:txBody>
      </p:sp>
      <p:sp>
        <p:nvSpPr>
          <p:cNvPr id="7" name="Text Placeholder 6"/>
          <p:cNvSpPr>
            <a:spLocks noGrp="1"/>
          </p:cNvSpPr>
          <p:nvPr>
            <p:ph type="body" sz="quarter" idx="13" hasCustomPrompt="1"/>
          </p:nvPr>
        </p:nvSpPr>
        <p:spPr>
          <a:xfrm>
            <a:off x="609600" y="816430"/>
            <a:ext cx="10972800" cy="478970"/>
          </a:xfrm>
        </p:spPr>
        <p:txBody>
          <a:bodyPr>
            <a:noAutofit/>
          </a:bodyPr>
          <a:lstStyle>
            <a:lvl1pPr marL="0" indent="0">
              <a:spcBef>
                <a:spcPts val="0"/>
              </a:spcBef>
              <a:buNone/>
              <a:defRPr sz="20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Add edition here</a:t>
            </a:r>
          </a:p>
        </p:txBody>
      </p:sp>
      <p:sp>
        <p:nvSpPr>
          <p:cNvPr id="9" name="Text Placeholder 8"/>
          <p:cNvSpPr>
            <a:spLocks noGrp="1"/>
          </p:cNvSpPr>
          <p:nvPr>
            <p:ph type="body" sz="quarter" idx="14" hasCustomPrompt="1"/>
          </p:nvPr>
        </p:nvSpPr>
        <p:spPr>
          <a:xfrm>
            <a:off x="6705600" y="1600202"/>
            <a:ext cx="4876800" cy="1600199"/>
          </a:xfrm>
        </p:spPr>
        <p:txBody>
          <a:bodyPr anchor="b">
            <a:noAutofit/>
          </a:bodyPr>
          <a:lstStyle>
            <a:lvl1pPr marL="0" indent="0">
              <a:spcBef>
                <a:spcPts val="0"/>
              </a:spcBef>
              <a:buNone/>
              <a:defRPr sz="30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a:t>Chapter ##</a:t>
            </a:r>
          </a:p>
        </p:txBody>
      </p:sp>
      <p:sp>
        <p:nvSpPr>
          <p:cNvPr id="10" name="Text Placeholder 8"/>
          <p:cNvSpPr>
            <a:spLocks noGrp="1"/>
          </p:cNvSpPr>
          <p:nvPr>
            <p:ph type="body" sz="quarter" idx="15" hasCustomPrompt="1"/>
          </p:nvPr>
        </p:nvSpPr>
        <p:spPr>
          <a:xfrm>
            <a:off x="6705600" y="3200401"/>
            <a:ext cx="4876800" cy="2925763"/>
          </a:xfrm>
        </p:spPr>
        <p:txBody>
          <a:bodyPr>
            <a:noAutofit/>
          </a:bodyPr>
          <a:lstStyle>
            <a:lvl1pPr marL="0" indent="0">
              <a:spcBef>
                <a:spcPts val="0"/>
              </a:spcBef>
              <a:buNone/>
              <a:defRPr sz="2200"/>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a:t>Chapter title</a:t>
            </a:r>
          </a:p>
        </p:txBody>
      </p:sp>
      <p:sp>
        <p:nvSpPr>
          <p:cNvPr id="16" name="Footer Placeholder 2"/>
          <p:cNvSpPr>
            <a:spLocks noGrp="1"/>
          </p:cNvSpPr>
          <p:nvPr>
            <p:ph type="ftr" sz="quarter" idx="10"/>
          </p:nvPr>
        </p:nvSpPr>
        <p:spPr>
          <a:xfrm>
            <a:off x="125292" y="6165338"/>
            <a:ext cx="11460480" cy="235463"/>
          </a:xfrm>
        </p:spPr>
        <p:txBody>
          <a:bodyPr/>
          <a:lstStyle/>
          <a:p>
            <a:endParaRPr lang="en-US" dirty="0"/>
          </a:p>
        </p:txBody>
      </p:sp>
      <p:pic>
        <p:nvPicPr>
          <p:cNvPr id="12" name="Picture 11" descr="Pearson Logo"/>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09600" y="6376790"/>
            <a:ext cx="1224000" cy="279915"/>
          </a:xfrm>
          <a:prstGeom prst="rect">
            <a:avLst/>
          </a:prstGeom>
        </p:spPr>
      </p:pic>
      <p:sp>
        <p:nvSpPr>
          <p:cNvPr id="14" name="TextBox 13"/>
          <p:cNvSpPr txBox="1"/>
          <p:nvPr/>
        </p:nvSpPr>
        <p:spPr>
          <a:xfrm>
            <a:off x="2133600" y="6429346"/>
            <a:ext cx="9550400" cy="276999"/>
          </a:xfrm>
          <a:prstGeom prst="rect">
            <a:avLst/>
          </a:prstGeom>
          <a:noFill/>
        </p:spPr>
        <p:txBody>
          <a:bodyPr wrap="square" rtlCol="0">
            <a:spAutoFit/>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altLang="en-US" sz="1200" b="0" dirty="0">
                <a:latin typeface="Verdana" panose="020B0604030504040204" pitchFamily="34" charset="0"/>
                <a:ea typeface="Verdana" panose="020B0604030504040204" pitchFamily="34" charset="0"/>
                <a:cs typeface="Verdana" panose="020B0604030504040204" pitchFamily="34" charset="0"/>
              </a:rPr>
              <a:t>Copyright © 2018, 2017, 2016 Pearson Education, Inc. All Rights Reserved</a:t>
            </a:r>
          </a:p>
        </p:txBody>
      </p:sp>
    </p:spTree>
    <p:extLst>
      <p:ext uri="{BB962C8B-B14F-4D97-AF65-F5344CB8AC3E}">
        <p14:creationId xmlns:p14="http://schemas.microsoft.com/office/powerpoint/2010/main" xmlns="" val="4152731745"/>
      </p:ext>
    </p:extLst>
  </p:cSld>
  <p:clrMapOvr>
    <a:masterClrMapping/>
  </p:clrMapOvr>
  <p:hf hd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609600" y="215372"/>
            <a:ext cx="10972800" cy="622828"/>
          </a:xfrm>
        </p:spPr>
        <p:txBody>
          <a:bodyPr anchor="t"/>
          <a:lstStyle/>
          <a:p>
            <a:r>
              <a:rPr lang="en-US"/>
              <a:t>Click to edit Master title style</a:t>
            </a:r>
            <a:endParaRPr lang="en-US" dirty="0"/>
          </a:p>
        </p:txBody>
      </p:sp>
      <p:sp>
        <p:nvSpPr>
          <p:cNvPr id="7" name="Learning Objectives Placeholder 6"/>
          <p:cNvSpPr>
            <a:spLocks noGrp="1"/>
          </p:cNvSpPr>
          <p:nvPr>
            <p:ph type="body" sz="quarter" idx="13" hasCustomPrompt="1"/>
          </p:nvPr>
        </p:nvSpPr>
        <p:spPr>
          <a:xfrm>
            <a:off x="609600" y="816430"/>
            <a:ext cx="10972800" cy="402770"/>
          </a:xfrm>
        </p:spPr>
        <p:txBody>
          <a:bodyPr>
            <a:noAutofit/>
          </a:bodyPr>
          <a:lstStyle>
            <a:lvl1pPr marL="0" indent="0">
              <a:spcBef>
                <a:spcPts val="0"/>
              </a:spcBef>
              <a:buNone/>
              <a:defRPr sz="16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Click to add Learning Objective(s)</a:t>
            </a:r>
          </a:p>
        </p:txBody>
      </p:sp>
      <p:sp>
        <p:nvSpPr>
          <p:cNvPr id="9" name="Content Placeholder 8"/>
          <p:cNvSpPr>
            <a:spLocks noGrp="1"/>
          </p:cNvSpPr>
          <p:nvPr>
            <p:ph sz="quarter" idx="14"/>
          </p:nvPr>
        </p:nvSpPr>
        <p:spPr>
          <a:xfrm>
            <a:off x="609600" y="1600201"/>
            <a:ext cx="10972800" cy="4525963"/>
          </a:xfrm>
        </p:spPr>
        <p:txBody>
          <a:bodyPr/>
          <a:lstStyle>
            <a:lvl5pPr>
              <a:defRPr/>
            </a:lvl5pPr>
            <a:lvl6pPr>
              <a:defRPr/>
            </a:lvl6pPr>
            <a:lvl7pPr>
              <a:defRPr/>
            </a:lvl7pPr>
            <a:lvl8pPr>
              <a:defRPr/>
            </a:lvl8pPr>
            <a:lvl9pPr>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Footer Placeholder 2"/>
          <p:cNvSpPr>
            <a:spLocks noGrp="1"/>
          </p:cNvSpPr>
          <p:nvPr>
            <p:ph type="ftr" sz="quarter" idx="10"/>
          </p:nvPr>
        </p:nvSpPr>
        <p:spPr>
          <a:xfrm>
            <a:off x="125292" y="6172201"/>
            <a:ext cx="11460480" cy="235463"/>
          </a:xfrm>
        </p:spPr>
        <p:txBody>
          <a:bodyPr/>
          <a:lstStyle/>
          <a:p>
            <a:endParaRPr lang="en-US" dirty="0"/>
          </a:p>
        </p:txBody>
      </p:sp>
    </p:spTree>
    <p:extLst>
      <p:ext uri="{BB962C8B-B14F-4D97-AF65-F5344CB8AC3E}">
        <p14:creationId xmlns:p14="http://schemas.microsoft.com/office/powerpoint/2010/main" xmlns="" val="1721551260"/>
      </p:ext>
    </p:extLst>
  </p:cSld>
  <p:clrMapOvr>
    <a:masterClrMapping/>
  </p:clrMapOvr>
  <p:hf hd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buClr>
                <a:srgbClr val="007FA3"/>
              </a:buClr>
              <a:buSzPct val="100000"/>
              <a:defRPr/>
            </a:lvl1pPr>
            <a:lvl2pPr>
              <a:buClr>
                <a:srgbClr val="007FA3"/>
              </a:buClr>
              <a:defRPr/>
            </a:lvl2pPr>
            <a:lvl3pPr>
              <a:buClr>
                <a:srgbClr val="007FA3"/>
              </a:buClr>
              <a:defRPr/>
            </a:lvl3pPr>
            <a:lvl4pPr>
              <a:buClr>
                <a:srgbClr val="007FA3"/>
              </a:buClr>
              <a:defRPr/>
            </a:lvl4pPr>
            <a:lvl5pPr>
              <a:buClr>
                <a:srgbClr val="007FA3"/>
              </a:buClr>
              <a:defRPr/>
            </a:lvl5pPr>
            <a:lvl6pPr>
              <a:buClr>
                <a:srgbClr val="007FA3"/>
              </a:buClr>
              <a:defRPr/>
            </a:lvl6pPr>
            <a:lvl7pPr>
              <a:buClr>
                <a:srgbClr val="007FA3"/>
              </a:buClr>
              <a:defRPr/>
            </a:lvl7pPr>
            <a:lvl8pPr>
              <a:buClr>
                <a:srgbClr val="007FA3"/>
              </a:buClr>
              <a:defRPr/>
            </a:lvl8pPr>
            <a:lvl9pPr>
              <a:buClr>
                <a:srgbClr val="007FA3"/>
              </a:buClr>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4"/>
          <p:cNvSpPr>
            <a:spLocks noGrp="1"/>
          </p:cNvSpPr>
          <p:nvPr>
            <p:ph type="ftr" sz="quarter" idx="11"/>
          </p:nvPr>
        </p:nvSpPr>
        <p:spPr>
          <a:xfrm>
            <a:off x="125292" y="6172201"/>
            <a:ext cx="11460480" cy="235463"/>
          </a:xfrm>
        </p:spPr>
        <p:txBody>
          <a:bodyPr/>
          <a:lstStyle/>
          <a:p>
            <a:endParaRPr lang="en-US" dirty="0"/>
          </a:p>
        </p:txBody>
      </p:sp>
    </p:spTree>
    <p:extLst>
      <p:ext uri="{BB962C8B-B14F-4D97-AF65-F5344CB8AC3E}">
        <p14:creationId xmlns:p14="http://schemas.microsoft.com/office/powerpoint/2010/main" xmlns="" val="40418297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marL="118872" indent="-118872">
              <a:buClr>
                <a:srgbClr val="007FA3"/>
              </a:buClr>
              <a:buSzPct val="25000"/>
              <a:defRPr sz="1600"/>
            </a:lvl1pPr>
            <a:lvl2pPr marL="569913" indent="-285750">
              <a:buClr>
                <a:srgbClr val="007FA3"/>
              </a:buClr>
              <a:defRPr sz="1600"/>
            </a:lvl2pPr>
            <a:lvl3pPr>
              <a:buClr>
                <a:srgbClr val="007FA3"/>
              </a:buClr>
              <a:defRPr sz="1600"/>
            </a:lvl3pPr>
            <a:lvl4pPr>
              <a:buClr>
                <a:srgbClr val="007FA3"/>
              </a:buClr>
              <a:defRPr sz="1600"/>
            </a:lvl4pPr>
            <a:lvl5pPr>
              <a:buClr>
                <a:srgbClr val="007FA3"/>
              </a:buClr>
              <a:defRPr sz="1600"/>
            </a:lvl5pPr>
            <a:lvl6pPr>
              <a:buClr>
                <a:srgbClr val="007FA3"/>
              </a:buClr>
              <a:defRPr sz="1600"/>
            </a:lvl6pPr>
            <a:lvl7pPr>
              <a:buClr>
                <a:srgbClr val="007FA3"/>
              </a:buClr>
              <a:defRPr sz="1600"/>
            </a:lvl7pPr>
            <a:lvl8pPr>
              <a:buClr>
                <a:srgbClr val="007FA3"/>
              </a:buClr>
              <a:defRPr sz="1600"/>
            </a:lvl8pPr>
            <a:lvl9pPr>
              <a:buClr>
                <a:srgbClr val="007FA3"/>
              </a:buCl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Footer Placeholder 4"/>
          <p:cNvSpPr>
            <a:spLocks noGrp="1"/>
          </p:cNvSpPr>
          <p:nvPr>
            <p:ph type="ftr" sz="quarter" idx="11"/>
          </p:nvPr>
        </p:nvSpPr>
        <p:spPr>
          <a:xfrm>
            <a:off x="125292" y="6172201"/>
            <a:ext cx="11460480" cy="235463"/>
          </a:xfrm>
        </p:spPr>
        <p:txBody>
          <a:bodyPr/>
          <a:lstStyle/>
          <a:p>
            <a:endParaRPr lang="en-US" dirty="0"/>
          </a:p>
        </p:txBody>
      </p:sp>
    </p:spTree>
    <p:extLst>
      <p:ext uri="{BB962C8B-B14F-4D97-AF65-F5344CB8AC3E}">
        <p14:creationId xmlns:p14="http://schemas.microsoft.com/office/powerpoint/2010/main" xmlns="" val="120498175"/>
      </p:ext>
    </p:extLst>
  </p:cSld>
  <p:clrMapOvr>
    <a:masterClrMapping/>
  </p:clrMapOvr>
  <p:hf hdr="0" dt="0"/>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609600" y="228600"/>
            <a:ext cx="10972800" cy="1066800"/>
          </a:xfrm>
        </p:spPr>
        <p:txBody>
          <a:bodyPr anchor="t"/>
          <a:lstStyle>
            <a:lvl1pPr>
              <a:defRPr sz="3400">
                <a:solidFill>
                  <a:srgbClr val="007FA3"/>
                </a:solidFill>
              </a:defRPr>
            </a:lvl1pPr>
          </a:lstStyle>
          <a:p>
            <a:r>
              <a:rPr lang="en-US" dirty="0"/>
              <a:t>Click to add figure number and title</a:t>
            </a:r>
          </a:p>
        </p:txBody>
      </p:sp>
      <p:sp>
        <p:nvSpPr>
          <p:cNvPr id="10" name="Text Placeholder 9"/>
          <p:cNvSpPr>
            <a:spLocks noGrp="1"/>
          </p:cNvSpPr>
          <p:nvPr>
            <p:ph type="body" sz="quarter" idx="13" hasCustomPrompt="1"/>
          </p:nvPr>
        </p:nvSpPr>
        <p:spPr>
          <a:xfrm>
            <a:off x="609600" y="5368160"/>
            <a:ext cx="10972800" cy="916856"/>
          </a:xfrm>
        </p:spPr>
        <p:txBody>
          <a:bodyPr anchor="b"/>
          <a:lstStyle>
            <a:lvl1pPr marL="0" indent="0">
              <a:spcBef>
                <a:spcPts val="0"/>
              </a:spcBef>
              <a:buNone/>
              <a:defRPr sz="8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a:t>Click to add caption</a:t>
            </a:r>
          </a:p>
        </p:txBody>
      </p:sp>
      <p:sp>
        <p:nvSpPr>
          <p:cNvPr id="11" name="Footer Placeholder 2"/>
          <p:cNvSpPr>
            <a:spLocks noGrp="1"/>
          </p:cNvSpPr>
          <p:nvPr>
            <p:ph type="ftr" sz="quarter" idx="11"/>
          </p:nvPr>
        </p:nvSpPr>
        <p:spPr>
          <a:xfrm>
            <a:off x="125292" y="6172201"/>
            <a:ext cx="11460480" cy="235463"/>
          </a:xfrm>
        </p:spPr>
        <p:txBody>
          <a:bodyPr/>
          <a:lstStyle/>
          <a:p>
            <a:endParaRPr lang="en-US" dirty="0"/>
          </a:p>
        </p:txBody>
      </p:sp>
      <p:pic>
        <p:nvPicPr>
          <p:cNvPr id="7" name="Picture 6" descr="Pearson Logo"/>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67213" y="6376790"/>
            <a:ext cx="1224000" cy="279915"/>
          </a:xfrm>
          <a:prstGeom prst="rect">
            <a:avLst/>
          </a:prstGeom>
        </p:spPr>
      </p:pic>
      <p:sp>
        <p:nvSpPr>
          <p:cNvPr id="12" name="TextBox 11"/>
          <p:cNvSpPr txBox="1"/>
          <p:nvPr/>
        </p:nvSpPr>
        <p:spPr>
          <a:xfrm>
            <a:off x="2133600" y="6429346"/>
            <a:ext cx="9550400" cy="276999"/>
          </a:xfrm>
          <a:prstGeom prst="rect">
            <a:avLst/>
          </a:prstGeom>
          <a:noFill/>
        </p:spPr>
        <p:txBody>
          <a:bodyPr wrap="square" rtlCol="0">
            <a:spAutoFit/>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altLang="en-US" sz="1200" b="0" dirty="0">
                <a:latin typeface="Verdana" panose="020B0604030504040204" pitchFamily="34" charset="0"/>
                <a:ea typeface="Verdana" panose="020B0604030504040204" pitchFamily="34" charset="0"/>
                <a:cs typeface="Verdana" panose="020B0604030504040204" pitchFamily="34" charset="0"/>
              </a:rPr>
              <a:t>Copyright © 2018, 2017, 2016 Pearson Education, Inc. All Rights Reserved</a:t>
            </a:r>
          </a:p>
        </p:txBody>
      </p:sp>
    </p:spTree>
    <p:extLst>
      <p:ext uri="{BB962C8B-B14F-4D97-AF65-F5344CB8AC3E}">
        <p14:creationId xmlns:p14="http://schemas.microsoft.com/office/powerpoint/2010/main" xmlns="" val="1126368086"/>
      </p:ext>
    </p:extLst>
  </p:cSld>
  <p:clrMapOvr>
    <a:masterClrMapping/>
  </p:clrMapOvr>
  <p:hf hd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609600" y="1600201"/>
            <a:ext cx="109728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ontent Placeholder 2"/>
          <p:cNvSpPr>
            <a:spLocks noGrp="1"/>
          </p:cNvSpPr>
          <p:nvPr>
            <p:ph idx="13"/>
          </p:nvPr>
        </p:nvSpPr>
        <p:spPr>
          <a:xfrm>
            <a:off x="609600" y="3962401"/>
            <a:ext cx="109728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Footer Placeholder 4"/>
          <p:cNvSpPr>
            <a:spLocks noGrp="1"/>
          </p:cNvSpPr>
          <p:nvPr>
            <p:ph type="ftr" sz="quarter" idx="11"/>
          </p:nvPr>
        </p:nvSpPr>
        <p:spPr>
          <a:xfrm>
            <a:off x="125292" y="6172201"/>
            <a:ext cx="11460480" cy="235463"/>
          </a:xfrm>
        </p:spPr>
        <p:txBody>
          <a:bodyPr/>
          <a:lstStyle/>
          <a:p>
            <a:endParaRPr lang="en-US" dirty="0"/>
          </a:p>
        </p:txBody>
      </p:sp>
    </p:spTree>
    <p:extLst>
      <p:ext uri="{BB962C8B-B14F-4D97-AF65-F5344CB8AC3E}">
        <p14:creationId xmlns:p14="http://schemas.microsoft.com/office/powerpoint/2010/main" xmlns="" val="1227588792"/>
      </p:ext>
    </p:extLst>
  </p:cSld>
  <p:clrMapOvr>
    <a:masterClrMapping/>
  </p:clrMapOvr>
  <p:hf hdr="0" dt="0"/>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14400" y="1447801"/>
            <a:ext cx="10363200" cy="2152651"/>
          </a:xfrm>
        </p:spPr>
        <p:txBody>
          <a:bodyPr anchor="b">
            <a:noAutofit/>
          </a:bodyPr>
          <a:lstStyle>
            <a:lvl1pPr algn="l">
              <a:defRPr sz="3400" b="1" cap="none" baseline="0">
                <a:solidFill>
                  <a:srgbClr val="007FA3"/>
                </a:solidFill>
              </a:defRPr>
            </a:lvl1pPr>
          </a:lstStyle>
          <a:p>
            <a:r>
              <a:rPr lang="en-US"/>
              <a:t>Click to edit Master title style</a:t>
            </a:r>
            <a:endParaRPr lang="en-US" dirty="0"/>
          </a:p>
        </p:txBody>
      </p:sp>
      <p:sp>
        <p:nvSpPr>
          <p:cNvPr id="3" name="Text Placeholder 2"/>
          <p:cNvSpPr>
            <a:spLocks noGrp="1"/>
          </p:cNvSpPr>
          <p:nvPr>
            <p:ph type="body" idx="1"/>
          </p:nvPr>
        </p:nvSpPr>
        <p:spPr>
          <a:xfrm>
            <a:off x="899583" y="3962400"/>
            <a:ext cx="10392836" cy="1752600"/>
          </a:xfrm>
        </p:spPr>
        <p:txBody>
          <a:bodyPr anchor="t">
            <a:noAutofit/>
          </a:bodyPr>
          <a:lstStyle>
            <a:lvl1pPr marL="0" indent="0">
              <a:spcBef>
                <a:spcPts val="0"/>
              </a:spcBef>
              <a:buNone/>
              <a:defRPr sz="1600">
                <a:solidFill>
                  <a:srgbClr val="007FA3"/>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9" name="Footer Placeholder 4"/>
          <p:cNvSpPr>
            <a:spLocks noGrp="1"/>
          </p:cNvSpPr>
          <p:nvPr>
            <p:ph type="ftr" sz="quarter" idx="11"/>
          </p:nvPr>
        </p:nvSpPr>
        <p:spPr>
          <a:xfrm>
            <a:off x="125292" y="6172201"/>
            <a:ext cx="11460480" cy="235463"/>
          </a:xfrm>
        </p:spPr>
        <p:txBody>
          <a:bodyPr/>
          <a:lstStyle/>
          <a:p>
            <a:endParaRPr lang="en-US" dirty="0"/>
          </a:p>
        </p:txBody>
      </p:sp>
    </p:spTree>
    <p:extLst>
      <p:ext uri="{BB962C8B-B14F-4D97-AF65-F5344CB8AC3E}">
        <p14:creationId xmlns:p14="http://schemas.microsoft.com/office/powerpoint/2010/main" xmlns="" val="1399531557"/>
      </p:ext>
    </p:extLst>
  </p:cSld>
  <p:clrMapOvr>
    <a:masterClrMapping/>
  </p:clrMapOvr>
  <p:hf hd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a:t>Click to edit Master title style</a:t>
            </a:r>
            <a:endParaRPr lang="en-US" dirty="0"/>
          </a:p>
        </p:txBody>
      </p:sp>
      <p:sp>
        <p:nvSpPr>
          <p:cNvPr id="9" name="Footer Placeholder 3"/>
          <p:cNvSpPr>
            <a:spLocks noGrp="1"/>
          </p:cNvSpPr>
          <p:nvPr>
            <p:ph type="ftr" sz="quarter" idx="11"/>
          </p:nvPr>
        </p:nvSpPr>
        <p:spPr>
          <a:xfrm>
            <a:off x="125292" y="6172201"/>
            <a:ext cx="11460480" cy="235463"/>
          </a:xfrm>
        </p:spPr>
        <p:txBody>
          <a:bodyPr/>
          <a:lstStyle/>
          <a:p>
            <a:endParaRPr lang="en-US" dirty="0"/>
          </a:p>
        </p:txBody>
      </p:sp>
    </p:spTree>
    <p:extLst>
      <p:ext uri="{BB962C8B-B14F-4D97-AF65-F5344CB8AC3E}">
        <p14:creationId xmlns:p14="http://schemas.microsoft.com/office/powerpoint/2010/main" xmlns="" val="2475191474"/>
      </p:ext>
    </p:extLst>
  </p:cSld>
  <p:clrMapOvr>
    <a:masterClrMapping/>
  </p:clrMapOvr>
  <p:hf hd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15372"/>
            <a:ext cx="10972800" cy="1097280"/>
          </a:xfrm>
          <a:prstGeom prst="rect">
            <a:avLst/>
          </a:prstGeom>
        </p:spPr>
        <p:txBody>
          <a:bodyPr vert="horz" lIns="0" tIns="0" rIns="0" bIns="0" rtlCol="0" anchor="b">
            <a:noAutofit/>
          </a:bodyPr>
          <a:lstStyle/>
          <a:p>
            <a:r>
              <a:rPr lang="en-US" dirty="0"/>
              <a:t>Click to edit </a:t>
            </a:r>
            <a:br>
              <a:rPr lang="en-US" dirty="0"/>
            </a:br>
            <a:r>
              <a:rPr lang="en-US" dirty="0"/>
              <a:t>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0" tIns="0" rIns="0" bIns="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ooter Placeholder 4"/>
          <p:cNvSpPr>
            <a:spLocks noGrp="1"/>
          </p:cNvSpPr>
          <p:nvPr>
            <p:ph type="ftr" sz="quarter" idx="3"/>
          </p:nvPr>
        </p:nvSpPr>
        <p:spPr>
          <a:xfrm>
            <a:off x="125292" y="6172201"/>
            <a:ext cx="11460480" cy="235463"/>
          </a:xfrm>
          <a:prstGeom prst="rect">
            <a:avLst/>
          </a:prstGeom>
        </p:spPr>
        <p:txBody>
          <a:bodyPr vert="horz" lIns="0" tIns="0" rIns="0" bIns="0" rtlCol="0" anchor="b"/>
          <a:lstStyle>
            <a:lvl1pPr algn="l">
              <a:defRPr sz="1100">
                <a:solidFill>
                  <a:schemeClr val="tx1"/>
                </a:solidFill>
              </a:defRPr>
            </a:lvl1pPr>
          </a:lstStyle>
          <a:p>
            <a:endParaRPr lang="en-US" dirty="0"/>
          </a:p>
        </p:txBody>
      </p:sp>
      <p:pic>
        <p:nvPicPr>
          <p:cNvPr id="7" name="Picture 6" descr="Pearson Logo"/>
          <p:cNvPicPr>
            <a:picLocks noChangeAspect="1"/>
          </p:cNvPicPr>
          <p:nvPr/>
        </p:nvPicPr>
        <p:blipFill>
          <a:blip r:embed="rId15" cstate="print">
            <a:extLst>
              <a:ext uri="{28A0092B-C50C-407E-A947-70E740481C1C}">
                <a14:useLocalDpi xmlns:a14="http://schemas.microsoft.com/office/drawing/2010/main" xmlns="" val="0"/>
              </a:ext>
            </a:extLst>
          </a:blip>
          <a:stretch>
            <a:fillRect/>
          </a:stretch>
        </p:blipFill>
        <p:spPr>
          <a:xfrm>
            <a:off x="609600" y="6376790"/>
            <a:ext cx="1224000" cy="279915"/>
          </a:xfrm>
          <a:prstGeom prst="rect">
            <a:avLst/>
          </a:prstGeom>
        </p:spPr>
      </p:pic>
      <p:sp>
        <p:nvSpPr>
          <p:cNvPr id="8" name="TextBox 7"/>
          <p:cNvSpPr txBox="1"/>
          <p:nvPr/>
        </p:nvSpPr>
        <p:spPr>
          <a:xfrm>
            <a:off x="2133600" y="6429346"/>
            <a:ext cx="9550400" cy="276999"/>
          </a:xfrm>
          <a:prstGeom prst="rect">
            <a:avLst/>
          </a:prstGeom>
          <a:noFill/>
        </p:spPr>
        <p:txBody>
          <a:bodyPr wrap="square" rtlCol="0">
            <a:spAutoFit/>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altLang="en-US" sz="1200" b="0" dirty="0">
                <a:latin typeface="Verdana" panose="020B0604030504040204" pitchFamily="34" charset="0"/>
                <a:ea typeface="Verdana" panose="020B0604030504040204" pitchFamily="34" charset="0"/>
                <a:cs typeface="Verdana" panose="020B0604030504040204" pitchFamily="34" charset="0"/>
              </a:rPr>
              <a:t>Copyright © 2018, 2017, 2016 Pearson Education, Inc. All Rights Reserved</a:t>
            </a:r>
          </a:p>
        </p:txBody>
      </p:sp>
    </p:spTree>
    <p:extLst>
      <p:ext uri="{BB962C8B-B14F-4D97-AF65-F5344CB8AC3E}">
        <p14:creationId xmlns:p14="http://schemas.microsoft.com/office/powerpoint/2010/main" xmlns="" val="264917093"/>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7" r:id="rId11"/>
    <p:sldLayoutId id="2147483661" r:id="rId12"/>
    <p:sldLayoutId id="2147483663" r:id="rId13"/>
  </p:sldLayoutIdLst>
  <p:hf hdr="0" dt="0"/>
  <p:txStyles>
    <p:titleStyle>
      <a:lvl1pPr algn="l" defTabSz="914400" rtl="0" eaLnBrk="1" latinLnBrk="0" hangingPunct="1">
        <a:lnSpc>
          <a:spcPct val="100000"/>
        </a:lnSpc>
        <a:spcBef>
          <a:spcPct val="0"/>
        </a:spcBef>
        <a:buNone/>
        <a:defRPr sz="3400" b="1" kern="1200">
          <a:solidFill>
            <a:srgbClr val="007FA3"/>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rgbClr val="007FA3"/>
        </a:buClr>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16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11.jpeg"/></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3.xml"/><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5.xml"/><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6.xml"/><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9.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443972"/>
            <a:ext cx="10972800" cy="622828"/>
          </a:xfrm>
        </p:spPr>
        <p:txBody>
          <a:bodyPr/>
          <a:lstStyle/>
          <a:p>
            <a:r>
              <a:rPr lang="en-US" sz="4000" b="1" dirty="0"/>
              <a:t>Introductory Visualizing Technology</a:t>
            </a:r>
          </a:p>
        </p:txBody>
      </p:sp>
      <p:sp>
        <p:nvSpPr>
          <p:cNvPr id="3" name="Text Placeholder 2"/>
          <p:cNvSpPr>
            <a:spLocks noGrp="1"/>
          </p:cNvSpPr>
          <p:nvPr>
            <p:ph type="body" sz="quarter" idx="13"/>
          </p:nvPr>
        </p:nvSpPr>
        <p:spPr>
          <a:xfrm>
            <a:off x="914400" y="1139622"/>
            <a:ext cx="10972800" cy="478970"/>
          </a:xfrm>
        </p:spPr>
        <p:txBody>
          <a:bodyPr/>
          <a:lstStyle/>
          <a:p>
            <a:r>
              <a:rPr lang="en-US" dirty="0"/>
              <a:t>Sixth Edition</a:t>
            </a:r>
          </a:p>
        </p:txBody>
      </p:sp>
      <p:sp>
        <p:nvSpPr>
          <p:cNvPr id="4" name="Text Placeholder 3"/>
          <p:cNvSpPr>
            <a:spLocks noGrp="1"/>
          </p:cNvSpPr>
          <p:nvPr>
            <p:ph type="body" sz="quarter" idx="14"/>
          </p:nvPr>
        </p:nvSpPr>
        <p:spPr/>
        <p:txBody>
          <a:bodyPr/>
          <a:lstStyle/>
          <a:p>
            <a:r>
              <a:rPr lang="en-US" dirty="0"/>
              <a:t>Chapter 10</a:t>
            </a:r>
          </a:p>
        </p:txBody>
      </p:sp>
      <p:sp>
        <p:nvSpPr>
          <p:cNvPr id="5" name="Text Placeholder 4"/>
          <p:cNvSpPr>
            <a:spLocks noGrp="1"/>
          </p:cNvSpPr>
          <p:nvPr>
            <p:ph type="body" sz="quarter" idx="15"/>
          </p:nvPr>
        </p:nvSpPr>
        <p:spPr/>
        <p:txBody>
          <a:bodyPr/>
          <a:lstStyle/>
          <a:p>
            <a:r>
              <a:rPr lang="en-US" dirty="0"/>
              <a:t>Security and Privacy</a:t>
            </a:r>
          </a:p>
        </p:txBody>
      </p:sp>
      <p:pic>
        <p:nvPicPr>
          <p:cNvPr id="6" name="Picture 5"/>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275138" y="2088757"/>
            <a:ext cx="3807724" cy="4037407"/>
          </a:xfrm>
          <a:prstGeom prst="rect">
            <a:avLst/>
          </a:prstGeom>
          <a:ln w="6350">
            <a:solidFill>
              <a:schemeClr val="tx1"/>
            </a:solidFill>
          </a:ln>
          <a:effectLst>
            <a:outerShdw blurRad="50800" dist="114300" dir="2700000" algn="tl" rotWithShape="0">
              <a:prstClr val="black">
                <a:alpha val="40000"/>
              </a:prstClr>
            </a:outerShdw>
          </a:effectLst>
        </p:spPr>
      </p:pic>
    </p:spTree>
    <p:extLst>
      <p:ext uri="{BB962C8B-B14F-4D97-AF65-F5344CB8AC3E}">
        <p14:creationId xmlns:p14="http://schemas.microsoft.com/office/powerpoint/2010/main" xmlns="" val="31301521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1985" y="-70340"/>
            <a:ext cx="10668000" cy="1097280"/>
          </a:xfrm>
        </p:spPr>
        <p:txBody>
          <a:bodyPr>
            <a:noAutofit/>
          </a:bodyPr>
          <a:lstStyle/>
          <a:p>
            <a:pPr>
              <a:lnSpc>
                <a:spcPts val="3600"/>
              </a:lnSpc>
            </a:pPr>
            <a:r>
              <a:rPr lang="en-US" sz="3600" dirty="0"/>
              <a:t>Cybercrime: They Are Out to Get You – Cybercrime Against Organizations (2 of 2)</a:t>
            </a:r>
          </a:p>
        </p:txBody>
      </p:sp>
      <p:sp>
        <p:nvSpPr>
          <p:cNvPr id="3" name="Content Placeholder 2"/>
          <p:cNvSpPr>
            <a:spLocks noGrp="1"/>
          </p:cNvSpPr>
          <p:nvPr>
            <p:ph sz="half" idx="1"/>
          </p:nvPr>
        </p:nvSpPr>
        <p:spPr>
          <a:xfrm>
            <a:off x="931985" y="1296943"/>
            <a:ext cx="11658600" cy="5638800"/>
          </a:xfrm>
        </p:spPr>
        <p:txBody>
          <a:bodyPr>
            <a:normAutofit/>
          </a:bodyPr>
          <a:lstStyle/>
          <a:p>
            <a:pPr>
              <a:spcAft>
                <a:spcPts val="1200"/>
              </a:spcAft>
            </a:pPr>
            <a:r>
              <a:rPr lang="en-US" dirty="0"/>
              <a:t>Hacktivism</a:t>
            </a:r>
          </a:p>
          <a:p>
            <a:pPr lvl="1">
              <a:spcAft>
                <a:spcPts val="1200"/>
              </a:spcAft>
            </a:pPr>
            <a:r>
              <a:rPr lang="en-US" dirty="0"/>
              <a:t>Hacking to make a political statement</a:t>
            </a:r>
          </a:p>
          <a:p>
            <a:pPr>
              <a:spcAft>
                <a:spcPts val="1200"/>
              </a:spcAft>
            </a:pPr>
            <a:r>
              <a:rPr lang="en-US" dirty="0"/>
              <a:t>Data breach</a:t>
            </a:r>
          </a:p>
          <a:p>
            <a:pPr lvl="1">
              <a:spcAft>
                <a:spcPts val="1200"/>
              </a:spcAft>
            </a:pPr>
            <a:r>
              <a:rPr lang="en-US" dirty="0"/>
              <a:t>Sensitive data is stolen or viewed by someone not authorized</a:t>
            </a:r>
          </a:p>
          <a:p>
            <a:pPr>
              <a:spcAft>
                <a:spcPts val="1200"/>
              </a:spcAft>
            </a:pPr>
            <a:r>
              <a:rPr lang="en-US" dirty="0" smtClean="0"/>
              <a:t>Cyber-terrorism</a:t>
            </a:r>
          </a:p>
          <a:p>
            <a:pPr lvl="1">
              <a:spcAft>
                <a:spcPts val="1200"/>
              </a:spcAft>
            </a:pPr>
            <a:r>
              <a:rPr lang="en-US" dirty="0" smtClean="0"/>
              <a:t>unlawful attack on computers </a:t>
            </a:r>
            <a:r>
              <a:rPr lang="en-US" dirty="0" smtClean="0"/>
              <a:t>to </a:t>
            </a:r>
            <a:r>
              <a:rPr lang="en-US" dirty="0" smtClean="0"/>
              <a:t>intimidate a government or its </a:t>
            </a:r>
            <a:r>
              <a:rPr lang="en-US" dirty="0" smtClean="0"/>
              <a:t>people</a:t>
            </a:r>
            <a:endParaRPr lang="en-US" dirty="0"/>
          </a:p>
        </p:txBody>
      </p:sp>
    </p:spTree>
    <p:extLst>
      <p:ext uri="{BB962C8B-B14F-4D97-AF65-F5344CB8AC3E}">
        <p14:creationId xmlns:p14="http://schemas.microsoft.com/office/powerpoint/2010/main" xmlns="" val="21000353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31985" y="398585"/>
            <a:ext cx="10744200" cy="626852"/>
          </a:xfrm>
        </p:spPr>
        <p:txBody>
          <a:bodyPr>
            <a:noAutofit/>
          </a:bodyPr>
          <a:lstStyle/>
          <a:p>
            <a:r>
              <a:rPr lang="en-US" sz="3600" dirty="0"/>
              <a:t>Differentiate between Various Types of Malware</a:t>
            </a:r>
          </a:p>
        </p:txBody>
      </p:sp>
      <p:pic>
        <p:nvPicPr>
          <p:cNvPr id="5" name="Picture 4"/>
          <p:cNvPicPr>
            <a:picLocks noChangeAspect="1"/>
          </p:cNvPicPr>
          <p:nvPr/>
        </p:nvPicPr>
        <p:blipFill>
          <a:blip r:embed="rId3" cstate="screen">
            <a:extLst>
              <a:ext uri="{28A0092B-C50C-407E-A947-70E740481C1C}">
                <a14:useLocalDpi xmlns:a14="http://schemas.microsoft.com/office/drawing/2010/main" xmlns=""/>
              </a:ext>
            </a:extLst>
          </a:blip>
          <a:stretch>
            <a:fillRect/>
          </a:stretch>
        </p:blipFill>
        <p:spPr>
          <a:xfrm>
            <a:off x="2772523" y="1295400"/>
            <a:ext cx="7031877" cy="5197474"/>
          </a:xfrm>
          <a:prstGeom prst="rect">
            <a:avLst/>
          </a:prstGeom>
        </p:spPr>
      </p:pic>
    </p:spTree>
    <p:extLst>
      <p:ext uri="{BB962C8B-B14F-4D97-AF65-F5344CB8AC3E}">
        <p14:creationId xmlns:p14="http://schemas.microsoft.com/office/powerpoint/2010/main" xmlns="" val="18376024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26125" y="-76200"/>
            <a:ext cx="10884875" cy="1097280"/>
          </a:xfrm>
        </p:spPr>
        <p:txBody>
          <a:bodyPr>
            <a:noAutofit/>
          </a:bodyPr>
          <a:lstStyle/>
          <a:p>
            <a:r>
              <a:rPr lang="en-US" sz="3600" dirty="0"/>
              <a:t>Malware:</a:t>
            </a:r>
            <a:r>
              <a:rPr lang="en-US" sz="2000" dirty="0"/>
              <a:t> </a:t>
            </a:r>
            <a:r>
              <a:rPr lang="en-US" sz="3600" dirty="0"/>
              <a:t>Pick Your Poison</a:t>
            </a:r>
            <a:r>
              <a:rPr lang="en-US" sz="2000" dirty="0"/>
              <a:t> </a:t>
            </a:r>
            <a:r>
              <a:rPr lang="en-US" sz="3600" dirty="0"/>
              <a:t>–</a:t>
            </a:r>
            <a:r>
              <a:rPr lang="en-US" sz="2000" dirty="0"/>
              <a:t> </a:t>
            </a:r>
            <a:r>
              <a:rPr lang="en-US" sz="3600" dirty="0"/>
              <a:t>Spam and Cookies (1</a:t>
            </a:r>
            <a:r>
              <a:rPr lang="en-US" sz="2400" dirty="0"/>
              <a:t> </a:t>
            </a:r>
            <a:r>
              <a:rPr lang="en-US" sz="3600" dirty="0"/>
              <a:t>of</a:t>
            </a:r>
            <a:r>
              <a:rPr lang="en-US" sz="2400" dirty="0"/>
              <a:t> </a:t>
            </a:r>
            <a:r>
              <a:rPr lang="en-US" sz="3600" dirty="0"/>
              <a:t>3) </a:t>
            </a:r>
          </a:p>
        </p:txBody>
      </p:sp>
      <p:sp>
        <p:nvSpPr>
          <p:cNvPr id="2" name="Content Placeholder 1"/>
          <p:cNvSpPr>
            <a:spLocks noGrp="1"/>
          </p:cNvSpPr>
          <p:nvPr>
            <p:ph idx="1"/>
          </p:nvPr>
        </p:nvSpPr>
        <p:spPr>
          <a:xfrm>
            <a:off x="931985" y="1354015"/>
            <a:ext cx="9906000" cy="4953000"/>
          </a:xfrm>
        </p:spPr>
        <p:txBody>
          <a:bodyPr>
            <a:normAutofit lnSpcReduction="10000"/>
          </a:bodyPr>
          <a:lstStyle/>
          <a:p>
            <a:pPr>
              <a:spcAft>
                <a:spcPts val="1200"/>
              </a:spcAft>
            </a:pPr>
            <a:r>
              <a:rPr lang="en-US" sz="3200" dirty="0"/>
              <a:t>Includes different types of programs designed to be harmful or malicious</a:t>
            </a:r>
          </a:p>
          <a:p>
            <a:pPr lvl="1">
              <a:spcAft>
                <a:spcPts val="1200"/>
              </a:spcAft>
              <a:buFont typeface="Wingdings" panose="05000000000000000000" pitchFamily="2" charset="2"/>
              <a:buChar char="ü"/>
            </a:pPr>
            <a:r>
              <a:rPr lang="en-US" sz="2800" dirty="0"/>
              <a:t>Spam</a:t>
            </a:r>
          </a:p>
          <a:p>
            <a:pPr lvl="1">
              <a:spcAft>
                <a:spcPts val="1200"/>
              </a:spcAft>
              <a:buFont typeface="Wingdings" panose="05000000000000000000" pitchFamily="2" charset="2"/>
              <a:buChar char="ü"/>
            </a:pPr>
            <a:r>
              <a:rPr lang="en-US" sz="2800" dirty="0"/>
              <a:t>Adware and spyware</a:t>
            </a:r>
          </a:p>
          <a:p>
            <a:pPr lvl="1">
              <a:spcAft>
                <a:spcPts val="1200"/>
              </a:spcAft>
              <a:buFont typeface="Wingdings" panose="05000000000000000000" pitchFamily="2" charset="2"/>
              <a:buChar char="ü"/>
            </a:pPr>
            <a:r>
              <a:rPr lang="en-US" sz="2800" dirty="0"/>
              <a:t>Viruses</a:t>
            </a:r>
          </a:p>
          <a:p>
            <a:pPr lvl="1">
              <a:spcAft>
                <a:spcPts val="1200"/>
              </a:spcAft>
              <a:buFont typeface="Wingdings" panose="05000000000000000000" pitchFamily="2" charset="2"/>
              <a:buChar char="ü"/>
            </a:pPr>
            <a:r>
              <a:rPr lang="en-US" sz="2800" dirty="0"/>
              <a:t>Worms</a:t>
            </a:r>
          </a:p>
          <a:p>
            <a:pPr lvl="1">
              <a:spcAft>
                <a:spcPts val="1200"/>
              </a:spcAft>
              <a:buFont typeface="Wingdings" panose="05000000000000000000" pitchFamily="2" charset="2"/>
              <a:buChar char="ü"/>
            </a:pPr>
            <a:r>
              <a:rPr lang="en-US" sz="2800" dirty="0"/>
              <a:t>Trojan horses</a:t>
            </a:r>
          </a:p>
          <a:p>
            <a:pPr lvl="1">
              <a:spcAft>
                <a:spcPts val="1200"/>
              </a:spcAft>
              <a:buFont typeface="Wingdings" panose="05000000000000000000" pitchFamily="2" charset="2"/>
              <a:buChar char="ü"/>
            </a:pPr>
            <a:r>
              <a:rPr lang="en-US" sz="2800" dirty="0"/>
              <a:t>Rootkits</a:t>
            </a:r>
          </a:p>
          <a:p>
            <a:endParaRPr lang="en-US" sz="2800" dirty="0"/>
          </a:p>
        </p:txBody>
      </p:sp>
    </p:spTree>
    <p:extLst>
      <p:ext uri="{BB962C8B-B14F-4D97-AF65-F5344CB8AC3E}">
        <p14:creationId xmlns:p14="http://schemas.microsoft.com/office/powerpoint/2010/main" xmlns="" val="40330545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2"/>
          <p:cNvSpPr>
            <a:spLocks noGrp="1"/>
          </p:cNvSpPr>
          <p:nvPr>
            <p:ph type="title"/>
          </p:nvPr>
        </p:nvSpPr>
        <p:spPr>
          <a:xfrm>
            <a:off x="926125" y="-70340"/>
            <a:ext cx="10896600" cy="1097280"/>
          </a:xfrm>
        </p:spPr>
        <p:txBody>
          <a:bodyPr>
            <a:noAutofit/>
          </a:bodyPr>
          <a:lstStyle/>
          <a:p>
            <a:r>
              <a:rPr lang="en-US" sz="3600" dirty="0"/>
              <a:t>Malware:</a:t>
            </a:r>
            <a:r>
              <a:rPr lang="en-US" sz="2000" dirty="0"/>
              <a:t> </a:t>
            </a:r>
            <a:r>
              <a:rPr lang="en-US" sz="3600" dirty="0"/>
              <a:t>Pick Your Poison</a:t>
            </a:r>
            <a:r>
              <a:rPr lang="en-US" sz="2000" dirty="0"/>
              <a:t> </a:t>
            </a:r>
            <a:r>
              <a:rPr lang="en-US" sz="3600" dirty="0"/>
              <a:t>–</a:t>
            </a:r>
            <a:r>
              <a:rPr lang="en-US" sz="2000" dirty="0"/>
              <a:t> </a:t>
            </a:r>
            <a:r>
              <a:rPr lang="en-US" sz="3600" dirty="0"/>
              <a:t>Spam and Cookies (2</a:t>
            </a:r>
            <a:r>
              <a:rPr lang="en-US" sz="2400" dirty="0"/>
              <a:t> </a:t>
            </a:r>
            <a:r>
              <a:rPr lang="en-US" sz="3600" dirty="0"/>
              <a:t>of</a:t>
            </a:r>
            <a:r>
              <a:rPr lang="en-US" sz="2400" dirty="0"/>
              <a:t> </a:t>
            </a:r>
            <a:r>
              <a:rPr lang="en-US" sz="3600" dirty="0"/>
              <a:t>3)</a:t>
            </a:r>
          </a:p>
        </p:txBody>
      </p:sp>
      <p:sp>
        <p:nvSpPr>
          <p:cNvPr id="2" name="Content Placeholder 1"/>
          <p:cNvSpPr>
            <a:spLocks noGrp="1"/>
          </p:cNvSpPr>
          <p:nvPr>
            <p:ph idx="1"/>
          </p:nvPr>
        </p:nvSpPr>
        <p:spPr>
          <a:xfrm>
            <a:off x="931985" y="1312985"/>
            <a:ext cx="10591800" cy="4876800"/>
          </a:xfrm>
        </p:spPr>
        <p:txBody>
          <a:bodyPr>
            <a:normAutofit/>
          </a:bodyPr>
          <a:lstStyle/>
          <a:p>
            <a:pPr>
              <a:spcAft>
                <a:spcPts val="1200"/>
              </a:spcAft>
            </a:pPr>
            <a:r>
              <a:rPr lang="en-US" sz="3200" dirty="0"/>
              <a:t>Spam</a:t>
            </a:r>
          </a:p>
          <a:p>
            <a:pPr lvl="1">
              <a:spcAft>
                <a:spcPts val="1200"/>
              </a:spcAft>
              <a:buFont typeface="Segoe UI Symbol" panose="020B0502040204020203" pitchFamily="34" charset="0"/>
              <a:buChar char="✓"/>
            </a:pPr>
            <a:r>
              <a:rPr lang="en-US" sz="2800" dirty="0"/>
              <a:t>Spamming is sending mass unsolicited emails</a:t>
            </a:r>
          </a:p>
          <a:p>
            <a:pPr lvl="1">
              <a:spcAft>
                <a:spcPts val="1200"/>
              </a:spcAft>
              <a:buFont typeface="Segoe UI Symbol" panose="020B0502040204020203" pitchFamily="34" charset="0"/>
              <a:buChar char="✓"/>
            </a:pPr>
            <a:r>
              <a:rPr lang="en-US" sz="2800" dirty="0"/>
              <a:t>Messages are called spam</a:t>
            </a:r>
          </a:p>
          <a:p>
            <a:pPr lvl="1">
              <a:spcAft>
                <a:spcPts val="1200"/>
              </a:spcAft>
              <a:buFont typeface="Segoe UI Symbol" panose="020B0502040204020203" pitchFamily="34" charset="0"/>
              <a:buChar char="✓"/>
            </a:pPr>
            <a:r>
              <a:rPr lang="en-US" sz="2800" dirty="0"/>
              <a:t>Other forms:</a:t>
            </a:r>
          </a:p>
          <a:p>
            <a:pPr lvl="2">
              <a:spcAft>
                <a:spcPts val="1200"/>
              </a:spcAft>
              <a:buFont typeface="Arial" panose="020B0604020202020204" pitchFamily="34" charset="0"/>
              <a:buChar char="•"/>
            </a:pPr>
            <a:r>
              <a:rPr lang="en-US" sz="2400" dirty="0"/>
              <a:t>Fax spam</a:t>
            </a:r>
          </a:p>
          <a:p>
            <a:pPr lvl="2">
              <a:spcAft>
                <a:spcPts val="1200"/>
              </a:spcAft>
              <a:buFont typeface="Arial" panose="020B0604020202020204" pitchFamily="34" charset="0"/>
              <a:buChar char="•"/>
            </a:pPr>
            <a:r>
              <a:rPr lang="en-US" sz="2400" dirty="0"/>
              <a:t>IM spam</a:t>
            </a:r>
          </a:p>
          <a:p>
            <a:pPr lvl="2">
              <a:spcAft>
                <a:spcPts val="1200"/>
              </a:spcAft>
              <a:buFont typeface="Arial" panose="020B0604020202020204" pitchFamily="34" charset="0"/>
              <a:buChar char="•"/>
            </a:pPr>
            <a:r>
              <a:rPr lang="en-US" sz="2400" dirty="0"/>
              <a:t>Text spam</a:t>
            </a:r>
          </a:p>
        </p:txBody>
      </p:sp>
      <p:pic>
        <p:nvPicPr>
          <p:cNvPr id="10" name="Picture 9"/>
          <p:cNvPicPr>
            <a:picLocks noChangeAspect="1"/>
          </p:cNvPicPr>
          <p:nvPr/>
        </p:nvPicPr>
        <p:blipFill>
          <a:blip r:embed="rId3" cstate="screen">
            <a:extLst>
              <a:ext uri="{28A0092B-C50C-407E-A947-70E740481C1C}">
                <a14:useLocalDpi xmlns:a14="http://schemas.microsoft.com/office/drawing/2010/main" xmlns=""/>
              </a:ext>
            </a:extLst>
          </a:blip>
          <a:stretch>
            <a:fillRect/>
          </a:stretch>
        </p:blipFill>
        <p:spPr>
          <a:xfrm>
            <a:off x="4267200" y="3276600"/>
            <a:ext cx="7653731" cy="2971800"/>
          </a:xfrm>
          <a:prstGeom prst="rect">
            <a:avLst/>
          </a:prstGeom>
          <a:ln w="6350">
            <a:solidFill>
              <a:schemeClr val="tx1"/>
            </a:solidFill>
          </a:ln>
        </p:spPr>
      </p:pic>
      <p:pic>
        <p:nvPicPr>
          <p:cNvPr id="11" name="Picture 10"/>
          <p:cNvPicPr>
            <a:picLocks noChangeAspect="1"/>
          </p:cNvPicPr>
          <p:nvPr/>
        </p:nvPicPr>
        <p:blipFill>
          <a:blip r:embed="rId4" cstate="screen">
            <a:extLst>
              <a:ext uri="{28A0092B-C50C-407E-A947-70E740481C1C}">
                <a14:useLocalDpi xmlns:a14="http://schemas.microsoft.com/office/drawing/2010/main" xmlns=""/>
              </a:ext>
            </a:extLst>
          </a:blip>
          <a:stretch>
            <a:fillRect/>
          </a:stretch>
        </p:blipFill>
        <p:spPr>
          <a:xfrm>
            <a:off x="9677400" y="1143000"/>
            <a:ext cx="1857375" cy="1857375"/>
          </a:xfrm>
          <a:prstGeom prst="rect">
            <a:avLst/>
          </a:prstGeom>
        </p:spPr>
      </p:pic>
    </p:spTree>
    <p:extLst>
      <p:ext uri="{BB962C8B-B14F-4D97-AF65-F5344CB8AC3E}">
        <p14:creationId xmlns:p14="http://schemas.microsoft.com/office/powerpoint/2010/main" xmlns="" val="29020769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2"/>
          <p:cNvSpPr>
            <a:spLocks noGrp="1"/>
          </p:cNvSpPr>
          <p:nvPr>
            <p:ph type="title"/>
          </p:nvPr>
        </p:nvSpPr>
        <p:spPr>
          <a:xfrm>
            <a:off x="931985" y="-123095"/>
            <a:ext cx="10896600" cy="1143000"/>
          </a:xfrm>
        </p:spPr>
        <p:txBody>
          <a:bodyPr>
            <a:noAutofit/>
          </a:bodyPr>
          <a:lstStyle/>
          <a:p>
            <a:r>
              <a:rPr lang="en-US" sz="3600" dirty="0"/>
              <a:t>Malware:</a:t>
            </a:r>
            <a:r>
              <a:rPr lang="en-US" sz="2000" dirty="0"/>
              <a:t> </a:t>
            </a:r>
            <a:r>
              <a:rPr lang="en-US" sz="3600" dirty="0"/>
              <a:t>Pick Your Poison</a:t>
            </a:r>
            <a:r>
              <a:rPr lang="en-US" sz="2000" dirty="0"/>
              <a:t> </a:t>
            </a:r>
            <a:r>
              <a:rPr lang="en-US" sz="3600" dirty="0"/>
              <a:t>–</a:t>
            </a:r>
            <a:r>
              <a:rPr lang="en-US" sz="2000" dirty="0"/>
              <a:t> </a:t>
            </a:r>
            <a:r>
              <a:rPr lang="en-US" sz="3600" dirty="0"/>
              <a:t>Spam and Cookies (3</a:t>
            </a:r>
            <a:r>
              <a:rPr lang="en-US" sz="2400" dirty="0"/>
              <a:t> </a:t>
            </a:r>
            <a:r>
              <a:rPr lang="en-US" sz="3600" dirty="0"/>
              <a:t>of</a:t>
            </a:r>
            <a:r>
              <a:rPr lang="en-US" sz="2400" dirty="0"/>
              <a:t> </a:t>
            </a:r>
            <a:r>
              <a:rPr lang="en-US" sz="3600" dirty="0"/>
              <a:t>3)</a:t>
            </a:r>
          </a:p>
        </p:txBody>
      </p:sp>
      <p:sp>
        <p:nvSpPr>
          <p:cNvPr id="2" name="Content Placeholder 1"/>
          <p:cNvSpPr>
            <a:spLocks noGrp="1"/>
          </p:cNvSpPr>
          <p:nvPr>
            <p:ph idx="1"/>
          </p:nvPr>
        </p:nvSpPr>
        <p:spPr>
          <a:xfrm>
            <a:off x="931985" y="1312985"/>
            <a:ext cx="5791200" cy="5197474"/>
          </a:xfrm>
        </p:spPr>
        <p:txBody>
          <a:bodyPr>
            <a:normAutofit/>
          </a:bodyPr>
          <a:lstStyle/>
          <a:p>
            <a:pPr>
              <a:spcAft>
                <a:spcPts val="1200"/>
              </a:spcAft>
            </a:pPr>
            <a:r>
              <a:rPr lang="en-US" sz="3200" dirty="0"/>
              <a:t>Cookies</a:t>
            </a:r>
          </a:p>
          <a:p>
            <a:pPr lvl="1">
              <a:spcAft>
                <a:spcPts val="1200"/>
              </a:spcAft>
              <a:buFont typeface="Segoe UI Symbol" panose="020B0502040204020203" pitchFamily="34" charset="0"/>
              <a:buChar char="✓"/>
            </a:pPr>
            <a:r>
              <a:rPr lang="en-US" sz="2800" dirty="0"/>
              <a:t>Installed without your permission</a:t>
            </a:r>
          </a:p>
          <a:p>
            <a:pPr lvl="1">
              <a:spcAft>
                <a:spcPts val="1200"/>
              </a:spcAft>
              <a:buFont typeface="Segoe UI Symbol" panose="020B0502040204020203" pitchFamily="34" charset="0"/>
              <a:buChar char="✓"/>
            </a:pPr>
            <a:r>
              <a:rPr lang="en-US" sz="2800" dirty="0"/>
              <a:t>Help websites identify you when you return</a:t>
            </a:r>
          </a:p>
          <a:p>
            <a:pPr lvl="2">
              <a:spcAft>
                <a:spcPts val="1200"/>
              </a:spcAft>
            </a:pPr>
            <a:r>
              <a:rPr lang="en-US" sz="2400" dirty="0"/>
              <a:t>Track websites and pages</a:t>
            </a:r>
            <a:br>
              <a:rPr lang="en-US" sz="2400" dirty="0"/>
            </a:br>
            <a:r>
              <a:rPr lang="en-US" sz="2400" dirty="0"/>
              <a:t>you visit to better target ads</a:t>
            </a:r>
          </a:p>
          <a:p>
            <a:pPr lvl="2">
              <a:spcAft>
                <a:spcPts val="1200"/>
              </a:spcAft>
            </a:pPr>
            <a:r>
              <a:rPr lang="en-US" sz="2400" dirty="0"/>
              <a:t>May collect information you don’t want to share</a:t>
            </a:r>
          </a:p>
        </p:txBody>
      </p:sp>
      <p:pic>
        <p:nvPicPr>
          <p:cNvPr id="3" name="Picture 2"/>
          <p:cNvPicPr>
            <a:picLocks noChangeAspect="1"/>
          </p:cNvPicPr>
          <p:nvPr/>
        </p:nvPicPr>
        <p:blipFill>
          <a:blip r:embed="rId3" cstate="screen">
            <a:extLst>
              <a:ext uri="{28A0092B-C50C-407E-A947-70E740481C1C}">
                <a14:useLocalDpi xmlns:a14="http://schemas.microsoft.com/office/drawing/2010/main" xmlns=""/>
              </a:ext>
            </a:extLst>
          </a:blip>
          <a:stretch>
            <a:fillRect/>
          </a:stretch>
        </p:blipFill>
        <p:spPr>
          <a:xfrm>
            <a:off x="5943600" y="1447800"/>
            <a:ext cx="5969198" cy="3356035"/>
          </a:xfrm>
          <a:prstGeom prst="rect">
            <a:avLst/>
          </a:prstGeom>
          <a:ln w="6350">
            <a:solidFill>
              <a:schemeClr val="tx1"/>
            </a:solidFill>
          </a:ln>
        </p:spPr>
      </p:pic>
    </p:spTree>
    <p:extLst>
      <p:ext uri="{BB962C8B-B14F-4D97-AF65-F5344CB8AC3E}">
        <p14:creationId xmlns:p14="http://schemas.microsoft.com/office/powerpoint/2010/main" xmlns="" val="31975258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31985" y="-76200"/>
            <a:ext cx="11430000" cy="1097280"/>
          </a:xfrm>
        </p:spPr>
        <p:txBody>
          <a:bodyPr>
            <a:noAutofit/>
          </a:bodyPr>
          <a:lstStyle/>
          <a:p>
            <a:r>
              <a:rPr lang="en-US" sz="3600" dirty="0"/>
              <a:t>Malware:</a:t>
            </a:r>
            <a:r>
              <a:rPr lang="en-US" sz="2000" dirty="0"/>
              <a:t> </a:t>
            </a:r>
            <a:r>
              <a:rPr lang="en-US" sz="3600" dirty="0"/>
              <a:t>Pick Your Poison</a:t>
            </a:r>
            <a:r>
              <a:rPr lang="en-US" sz="2000" dirty="0"/>
              <a:t> </a:t>
            </a:r>
            <a:r>
              <a:rPr lang="en-US" sz="3600" dirty="0"/>
              <a:t>–</a:t>
            </a:r>
            <a:r>
              <a:rPr lang="en-US" sz="2000" dirty="0"/>
              <a:t> </a:t>
            </a:r>
            <a:r>
              <a:rPr lang="en-US" sz="3600" dirty="0"/>
              <a:t>Adware</a:t>
            </a:r>
            <a:r>
              <a:rPr lang="en-US" sz="2400" dirty="0"/>
              <a:t> </a:t>
            </a:r>
            <a:r>
              <a:rPr lang="en-US" sz="3600" dirty="0"/>
              <a:t>and</a:t>
            </a:r>
            <a:r>
              <a:rPr lang="en-US" sz="2000" dirty="0"/>
              <a:t> </a:t>
            </a:r>
            <a:r>
              <a:rPr lang="en-US" sz="3600" dirty="0"/>
              <a:t>Spyware</a:t>
            </a:r>
            <a:r>
              <a:rPr lang="en-US" sz="2000" dirty="0"/>
              <a:t> </a:t>
            </a:r>
            <a:r>
              <a:rPr lang="en-US" sz="3600" dirty="0"/>
              <a:t>(1</a:t>
            </a:r>
            <a:r>
              <a:rPr lang="en-US" sz="1800" dirty="0"/>
              <a:t> </a:t>
            </a:r>
            <a:r>
              <a:rPr lang="en-US" sz="3600" dirty="0"/>
              <a:t>of</a:t>
            </a:r>
            <a:r>
              <a:rPr lang="en-US" sz="2400" dirty="0"/>
              <a:t> </a:t>
            </a:r>
            <a:r>
              <a:rPr lang="en-US" sz="3600" dirty="0"/>
              <a:t>2)</a:t>
            </a:r>
          </a:p>
        </p:txBody>
      </p:sp>
      <p:sp>
        <p:nvSpPr>
          <p:cNvPr id="2" name="Content Placeholder 1"/>
          <p:cNvSpPr>
            <a:spLocks noGrp="1"/>
          </p:cNvSpPr>
          <p:nvPr>
            <p:ph idx="1"/>
          </p:nvPr>
        </p:nvSpPr>
        <p:spPr>
          <a:xfrm>
            <a:off x="931985" y="1325879"/>
            <a:ext cx="9906000" cy="5166995"/>
          </a:xfrm>
        </p:spPr>
        <p:txBody>
          <a:bodyPr>
            <a:normAutofit/>
          </a:bodyPr>
          <a:lstStyle/>
          <a:p>
            <a:pPr>
              <a:spcAft>
                <a:spcPts val="1200"/>
              </a:spcAft>
            </a:pPr>
            <a:r>
              <a:rPr lang="en-US" sz="3200" dirty="0"/>
              <a:t>Adware </a:t>
            </a:r>
          </a:p>
          <a:p>
            <a:pPr lvl="1">
              <a:spcAft>
                <a:spcPts val="1200"/>
              </a:spcAft>
              <a:buFont typeface="Segoe UI Symbol" panose="020B0502040204020203" pitchFamily="34" charset="0"/>
              <a:buChar char="✓"/>
            </a:pPr>
            <a:r>
              <a:rPr lang="en-US" sz="2800" dirty="0"/>
              <a:t>Pop-ups or banner ads</a:t>
            </a:r>
          </a:p>
          <a:p>
            <a:pPr lvl="1">
              <a:spcAft>
                <a:spcPts val="1200"/>
              </a:spcAft>
              <a:buFont typeface="Segoe UI Symbol" panose="020B0502040204020203" pitchFamily="34" charset="0"/>
              <a:buChar char="✓"/>
            </a:pPr>
            <a:r>
              <a:rPr lang="en-US" sz="2800" dirty="0"/>
              <a:t>Generate income</a:t>
            </a:r>
          </a:p>
          <a:p>
            <a:pPr lvl="1">
              <a:spcAft>
                <a:spcPts val="1200"/>
              </a:spcAft>
              <a:buFont typeface="Segoe UI Symbol" panose="020B0502040204020203" pitchFamily="34" charset="0"/>
              <a:buChar char="✓"/>
            </a:pPr>
            <a:r>
              <a:rPr lang="en-US" sz="2800" dirty="0"/>
              <a:t>Use CPU cycles and Internet bandwidth</a:t>
            </a:r>
          </a:p>
          <a:p>
            <a:pPr lvl="1">
              <a:spcAft>
                <a:spcPts val="1200"/>
              </a:spcAft>
              <a:buFont typeface="Segoe UI Symbol" panose="020B0502040204020203" pitchFamily="34" charset="0"/>
              <a:buChar char="✓"/>
            </a:pPr>
            <a:r>
              <a:rPr lang="en-US" sz="2800" dirty="0"/>
              <a:t>Reduce PC performance</a:t>
            </a:r>
          </a:p>
        </p:txBody>
      </p:sp>
    </p:spTree>
    <p:extLst>
      <p:ext uri="{BB962C8B-B14F-4D97-AF65-F5344CB8AC3E}">
        <p14:creationId xmlns:p14="http://schemas.microsoft.com/office/powerpoint/2010/main" xmlns="" val="17716533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31985" y="-76200"/>
            <a:ext cx="11201400" cy="1097280"/>
          </a:xfrm>
        </p:spPr>
        <p:txBody>
          <a:bodyPr>
            <a:noAutofit/>
          </a:bodyPr>
          <a:lstStyle/>
          <a:p>
            <a:r>
              <a:rPr lang="en-US" sz="3600" dirty="0"/>
              <a:t>Malware:</a:t>
            </a:r>
            <a:r>
              <a:rPr lang="en-US" sz="2000" dirty="0"/>
              <a:t> </a:t>
            </a:r>
            <a:r>
              <a:rPr lang="en-US" sz="3600" dirty="0"/>
              <a:t>Pick Your Poison</a:t>
            </a:r>
            <a:r>
              <a:rPr lang="en-US" sz="2000" dirty="0"/>
              <a:t> </a:t>
            </a:r>
            <a:r>
              <a:rPr lang="en-US" sz="3600" dirty="0"/>
              <a:t>–</a:t>
            </a:r>
            <a:r>
              <a:rPr lang="en-US" sz="2000" dirty="0"/>
              <a:t> </a:t>
            </a:r>
            <a:r>
              <a:rPr lang="en-US" sz="3600" dirty="0"/>
              <a:t>Adware</a:t>
            </a:r>
            <a:r>
              <a:rPr lang="en-US" sz="2400" dirty="0"/>
              <a:t> </a:t>
            </a:r>
            <a:r>
              <a:rPr lang="en-US" sz="3600" dirty="0"/>
              <a:t>and</a:t>
            </a:r>
            <a:r>
              <a:rPr lang="en-US" sz="2000" dirty="0"/>
              <a:t> </a:t>
            </a:r>
            <a:r>
              <a:rPr lang="en-US" sz="3600" dirty="0"/>
              <a:t>Spyware</a:t>
            </a:r>
            <a:r>
              <a:rPr lang="en-US" sz="2000" dirty="0"/>
              <a:t> </a:t>
            </a:r>
            <a:r>
              <a:rPr lang="en-US" sz="3600" dirty="0"/>
              <a:t>(2</a:t>
            </a:r>
            <a:r>
              <a:rPr lang="en-US" sz="1800" dirty="0"/>
              <a:t> </a:t>
            </a:r>
            <a:r>
              <a:rPr lang="en-US" sz="3600" dirty="0"/>
              <a:t>of</a:t>
            </a:r>
            <a:r>
              <a:rPr lang="en-US" sz="2400" dirty="0"/>
              <a:t> </a:t>
            </a:r>
            <a:r>
              <a:rPr lang="en-US" sz="3600" dirty="0"/>
              <a:t>2)</a:t>
            </a:r>
          </a:p>
        </p:txBody>
      </p:sp>
      <p:sp>
        <p:nvSpPr>
          <p:cNvPr id="2" name="Content Placeholder 1"/>
          <p:cNvSpPr>
            <a:spLocks noGrp="1"/>
          </p:cNvSpPr>
          <p:nvPr>
            <p:ph idx="1"/>
          </p:nvPr>
        </p:nvSpPr>
        <p:spPr>
          <a:xfrm>
            <a:off x="931985" y="1325879"/>
            <a:ext cx="9525000" cy="4389121"/>
          </a:xfrm>
        </p:spPr>
        <p:txBody>
          <a:bodyPr>
            <a:normAutofit/>
          </a:bodyPr>
          <a:lstStyle/>
          <a:p>
            <a:pPr>
              <a:spcAft>
                <a:spcPts val="1200"/>
              </a:spcAft>
            </a:pPr>
            <a:r>
              <a:rPr lang="en-US" sz="3200" dirty="0"/>
              <a:t>Spyware</a:t>
            </a:r>
          </a:p>
          <a:p>
            <a:pPr lvl="1">
              <a:spcAft>
                <a:spcPts val="1200"/>
              </a:spcAft>
              <a:buFont typeface="Segoe UI Symbol" panose="020B0502040204020203" pitchFamily="34" charset="0"/>
              <a:buChar char="✓"/>
            </a:pPr>
            <a:r>
              <a:rPr lang="en-US" sz="2800" dirty="0"/>
              <a:t>Malware</a:t>
            </a:r>
          </a:p>
          <a:p>
            <a:pPr lvl="1">
              <a:spcAft>
                <a:spcPts val="1200"/>
              </a:spcAft>
              <a:buFont typeface="Segoe UI Symbol" panose="020B0502040204020203" pitchFamily="34" charset="0"/>
              <a:buChar char="✓"/>
            </a:pPr>
            <a:r>
              <a:rPr lang="en-US" sz="2800" dirty="0"/>
              <a:t>Secretly gathers personal information</a:t>
            </a:r>
          </a:p>
          <a:p>
            <a:pPr lvl="1">
              <a:spcAft>
                <a:spcPts val="1200"/>
              </a:spcAft>
              <a:buFont typeface="Segoe UI Symbol" panose="020B0502040204020203" pitchFamily="34" charset="0"/>
              <a:buChar char="✓"/>
            </a:pPr>
            <a:r>
              <a:rPr lang="en-US" sz="2800" dirty="0"/>
              <a:t>Usually installed by accident</a:t>
            </a:r>
          </a:p>
          <a:p>
            <a:pPr lvl="1">
              <a:spcAft>
                <a:spcPts val="1200"/>
              </a:spcAft>
              <a:buFont typeface="Segoe UI Symbol" panose="020B0502040204020203" pitchFamily="34" charset="0"/>
              <a:buChar char="✓"/>
            </a:pPr>
            <a:r>
              <a:rPr lang="en-US" sz="2800" dirty="0"/>
              <a:t>Browser </a:t>
            </a:r>
            <a:r>
              <a:rPr lang="en-US" sz="2800" dirty="0" smtClean="0"/>
              <a:t>hijacker – changes home page and redirects to other websites</a:t>
            </a:r>
            <a:endParaRPr lang="en-US" sz="2800" dirty="0"/>
          </a:p>
        </p:txBody>
      </p:sp>
    </p:spTree>
    <p:extLst>
      <p:ext uri="{BB962C8B-B14F-4D97-AF65-F5344CB8AC3E}">
        <p14:creationId xmlns:p14="http://schemas.microsoft.com/office/powerpoint/2010/main" xmlns="" val="27321989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31985" y="152400"/>
            <a:ext cx="10820400" cy="868680"/>
          </a:xfrm>
        </p:spPr>
        <p:txBody>
          <a:bodyPr>
            <a:noAutofit/>
          </a:bodyPr>
          <a:lstStyle/>
          <a:p>
            <a:pPr>
              <a:lnSpc>
                <a:spcPts val="3600"/>
              </a:lnSpc>
            </a:pPr>
            <a:r>
              <a:rPr lang="en-US" sz="3600" dirty="0"/>
              <a:t>Malware: Pick Your Poison – Viruses, Worms, Trojans, and Rootkits (1 of 5)</a:t>
            </a:r>
          </a:p>
        </p:txBody>
      </p:sp>
      <p:sp>
        <p:nvSpPr>
          <p:cNvPr id="2" name="Content Placeholder 1"/>
          <p:cNvSpPr>
            <a:spLocks noGrp="1"/>
          </p:cNvSpPr>
          <p:nvPr>
            <p:ph idx="1"/>
          </p:nvPr>
        </p:nvSpPr>
        <p:spPr>
          <a:xfrm>
            <a:off x="931985" y="1329027"/>
            <a:ext cx="9982200" cy="5486400"/>
          </a:xfrm>
        </p:spPr>
        <p:txBody>
          <a:bodyPr>
            <a:normAutofit/>
          </a:bodyPr>
          <a:lstStyle/>
          <a:p>
            <a:pPr marL="400050" lvl="1" indent="-457200">
              <a:spcAft>
                <a:spcPts val="1200"/>
              </a:spcAft>
              <a:buFont typeface="Arial" panose="020B0604020202020204" pitchFamily="34" charset="0"/>
              <a:buChar char="•"/>
            </a:pPr>
            <a:r>
              <a:rPr lang="en-US" sz="3200" dirty="0"/>
              <a:t>Virus - a program that replicates itself and infects computers</a:t>
            </a:r>
          </a:p>
          <a:p>
            <a:pPr marL="685800" lvl="2">
              <a:spcAft>
                <a:spcPts val="1200"/>
              </a:spcAft>
              <a:buFont typeface="Wingdings" panose="05000000000000000000" pitchFamily="2" charset="2"/>
              <a:buChar char="ü"/>
            </a:pPr>
            <a:r>
              <a:rPr lang="en-US" sz="2800" dirty="0"/>
              <a:t>Needs a host file</a:t>
            </a:r>
          </a:p>
          <a:p>
            <a:pPr marL="685800" lvl="2">
              <a:spcAft>
                <a:spcPts val="1200"/>
              </a:spcAft>
              <a:buFont typeface="Wingdings" panose="05000000000000000000" pitchFamily="2" charset="2"/>
              <a:buChar char="ü"/>
            </a:pPr>
            <a:r>
              <a:rPr lang="en-US" sz="2800" dirty="0"/>
              <a:t>May use an email program to infect</a:t>
            </a:r>
            <a:br>
              <a:rPr lang="en-US" sz="2800" dirty="0"/>
            </a:br>
            <a:r>
              <a:rPr lang="en-US" sz="2800" dirty="0"/>
              <a:t>other computers</a:t>
            </a:r>
          </a:p>
          <a:p>
            <a:pPr marL="685800" lvl="2">
              <a:spcAft>
                <a:spcPts val="1200"/>
              </a:spcAft>
              <a:buFont typeface="Wingdings" panose="05000000000000000000" pitchFamily="2" charset="2"/>
              <a:buChar char="ü"/>
            </a:pPr>
            <a:r>
              <a:rPr lang="en-US" sz="2800" dirty="0"/>
              <a:t>The attack is called the payload</a:t>
            </a:r>
          </a:p>
          <a:p>
            <a:pPr marL="685800" lvl="2">
              <a:spcAft>
                <a:spcPts val="1200"/>
              </a:spcAft>
              <a:buFont typeface="Wingdings" panose="05000000000000000000" pitchFamily="2" charset="2"/>
              <a:buChar char="ü"/>
            </a:pPr>
            <a:r>
              <a:rPr lang="en-US" sz="2800" dirty="0"/>
              <a:t>Check to see if message is a hoax</a:t>
            </a:r>
          </a:p>
        </p:txBody>
      </p:sp>
      <p:pic>
        <p:nvPicPr>
          <p:cNvPr id="7" name="Picture 6"/>
          <p:cNvPicPr>
            <a:picLocks noChangeAspect="1"/>
          </p:cNvPicPr>
          <p:nvPr/>
        </p:nvPicPr>
        <p:blipFill rotWithShape="1">
          <a:blip r:embed="rId3" cstate="screen">
            <a:extLst>
              <a:ext uri="{28A0092B-C50C-407E-A947-70E740481C1C}">
                <a14:useLocalDpi xmlns:a14="http://schemas.microsoft.com/office/drawing/2010/main" xmlns=""/>
              </a:ext>
            </a:extLst>
          </a:blip>
          <a:srcRect/>
          <a:stretch/>
        </p:blipFill>
        <p:spPr>
          <a:xfrm>
            <a:off x="7467600" y="2286000"/>
            <a:ext cx="4350189" cy="3574881"/>
          </a:xfrm>
          <a:prstGeom prst="rect">
            <a:avLst/>
          </a:prstGeom>
        </p:spPr>
      </p:pic>
    </p:spTree>
    <p:extLst>
      <p:ext uri="{BB962C8B-B14F-4D97-AF65-F5344CB8AC3E}">
        <p14:creationId xmlns:p14="http://schemas.microsoft.com/office/powerpoint/2010/main" xmlns="" val="5231534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31985" y="-76200"/>
            <a:ext cx="10972800" cy="1097280"/>
          </a:xfrm>
        </p:spPr>
        <p:txBody>
          <a:bodyPr>
            <a:noAutofit/>
          </a:bodyPr>
          <a:lstStyle/>
          <a:p>
            <a:pPr>
              <a:lnSpc>
                <a:spcPts val="3600"/>
              </a:lnSpc>
            </a:pPr>
            <a:r>
              <a:rPr lang="en-US" sz="3600" dirty="0"/>
              <a:t>Malware: Pick Your Poison – Viruses, Worms, Trojans, and Rootkits (2 of 5)</a:t>
            </a:r>
          </a:p>
        </p:txBody>
      </p:sp>
      <p:sp>
        <p:nvSpPr>
          <p:cNvPr id="5" name="Content Placeholder 4"/>
          <p:cNvSpPr>
            <a:spLocks noGrp="1"/>
          </p:cNvSpPr>
          <p:nvPr>
            <p:ph idx="1"/>
          </p:nvPr>
        </p:nvSpPr>
        <p:spPr>
          <a:xfrm>
            <a:off x="928937" y="1329828"/>
            <a:ext cx="10213848" cy="5577839"/>
          </a:xfrm>
        </p:spPr>
        <p:txBody>
          <a:bodyPr>
            <a:normAutofit/>
          </a:bodyPr>
          <a:lstStyle/>
          <a:p>
            <a:pPr>
              <a:lnSpc>
                <a:spcPct val="110000"/>
              </a:lnSpc>
              <a:spcAft>
                <a:spcPts val="600"/>
              </a:spcAft>
            </a:pPr>
            <a:r>
              <a:rPr lang="en-US" sz="3200" dirty="0"/>
              <a:t>Logic Bomb</a:t>
            </a:r>
          </a:p>
          <a:p>
            <a:pPr lvl="1">
              <a:spcBef>
                <a:spcPts val="0"/>
              </a:spcBef>
              <a:spcAft>
                <a:spcPts val="600"/>
              </a:spcAft>
              <a:buFont typeface="Segoe UI Symbol" panose="020B0502040204020203" pitchFamily="34" charset="0"/>
              <a:buChar char="✓"/>
            </a:pPr>
            <a:r>
              <a:rPr lang="en-US" sz="2800" dirty="0"/>
              <a:t>Behaves like a virus </a:t>
            </a:r>
          </a:p>
          <a:p>
            <a:pPr lvl="1">
              <a:spcBef>
                <a:spcPts val="0"/>
              </a:spcBef>
              <a:spcAft>
                <a:spcPts val="600"/>
              </a:spcAft>
              <a:buFont typeface="Segoe UI Symbol" panose="020B0502040204020203" pitchFamily="34" charset="0"/>
              <a:buChar char="✓"/>
            </a:pPr>
            <a:r>
              <a:rPr lang="en-US" sz="2800" dirty="0"/>
              <a:t>Performs malicious act</a:t>
            </a:r>
          </a:p>
          <a:p>
            <a:pPr lvl="1">
              <a:spcBef>
                <a:spcPts val="0"/>
              </a:spcBef>
              <a:spcAft>
                <a:spcPts val="600"/>
              </a:spcAft>
              <a:buFont typeface="Segoe UI Symbol" panose="020B0502040204020203" pitchFamily="34" charset="0"/>
              <a:buChar char="✓"/>
            </a:pPr>
            <a:r>
              <a:rPr lang="en-US" sz="2800" dirty="0"/>
              <a:t>Does not replicate</a:t>
            </a:r>
          </a:p>
          <a:p>
            <a:pPr lvl="1">
              <a:spcBef>
                <a:spcPts val="0"/>
              </a:spcBef>
              <a:spcAft>
                <a:spcPts val="600"/>
              </a:spcAft>
              <a:buFont typeface="Segoe UI Symbol" panose="020B0502040204020203" pitchFamily="34" charset="0"/>
              <a:buChar char="✓"/>
            </a:pPr>
            <a:r>
              <a:rPr lang="en-US" sz="2800" dirty="0"/>
              <a:t>Attacks when certain conditions are met</a:t>
            </a:r>
          </a:p>
          <a:p>
            <a:pPr>
              <a:lnSpc>
                <a:spcPct val="110000"/>
              </a:lnSpc>
              <a:spcAft>
                <a:spcPts val="600"/>
              </a:spcAft>
            </a:pPr>
            <a:r>
              <a:rPr lang="en-US" sz="3200" dirty="0"/>
              <a:t>Time Bomb</a:t>
            </a:r>
          </a:p>
          <a:p>
            <a:pPr lvl="1">
              <a:spcBef>
                <a:spcPts val="0"/>
              </a:spcBef>
              <a:spcAft>
                <a:spcPts val="600"/>
              </a:spcAft>
              <a:buFont typeface="Segoe UI Symbol" panose="020B0502040204020203" pitchFamily="34" charset="0"/>
              <a:buChar char="✓"/>
            </a:pPr>
            <a:r>
              <a:rPr lang="en-US" sz="2800" dirty="0"/>
              <a:t>A logic bomb with a trigger that is a specific time or date</a:t>
            </a:r>
          </a:p>
          <a:p>
            <a:pPr lvl="2"/>
            <a:r>
              <a:rPr lang="en-US" sz="2400" dirty="0"/>
              <a:t>April Fool’s Day</a:t>
            </a:r>
          </a:p>
          <a:p>
            <a:pPr lvl="2"/>
            <a:r>
              <a:rPr lang="en-US" sz="2400" dirty="0"/>
              <a:t>Friday the 13</a:t>
            </a:r>
            <a:r>
              <a:rPr lang="en-US" sz="2400" baseline="30000" dirty="0"/>
              <a:t>th</a:t>
            </a:r>
            <a:endParaRPr lang="en-US" sz="2400" dirty="0"/>
          </a:p>
        </p:txBody>
      </p:sp>
    </p:spTree>
    <p:extLst>
      <p:ext uri="{BB962C8B-B14F-4D97-AF65-F5344CB8AC3E}">
        <p14:creationId xmlns:p14="http://schemas.microsoft.com/office/powerpoint/2010/main" xmlns="" val="38527858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31985" y="93785"/>
            <a:ext cx="10820400" cy="931652"/>
          </a:xfrm>
        </p:spPr>
        <p:txBody>
          <a:bodyPr>
            <a:noAutofit/>
          </a:bodyPr>
          <a:lstStyle/>
          <a:p>
            <a:pPr>
              <a:lnSpc>
                <a:spcPts val="3600"/>
              </a:lnSpc>
            </a:pPr>
            <a:r>
              <a:rPr lang="en-US" sz="3600" dirty="0"/>
              <a:t>Malware: Pick Your Poison – Viruses, Worms, Trojans, and Rootkits (3 of 5)</a:t>
            </a:r>
          </a:p>
        </p:txBody>
      </p:sp>
      <p:sp>
        <p:nvSpPr>
          <p:cNvPr id="5" name="Content Placeholder 4"/>
          <p:cNvSpPr>
            <a:spLocks noGrp="1"/>
          </p:cNvSpPr>
          <p:nvPr>
            <p:ph idx="1"/>
          </p:nvPr>
        </p:nvSpPr>
        <p:spPr>
          <a:xfrm>
            <a:off x="928937" y="1331371"/>
            <a:ext cx="8918448" cy="4892041"/>
          </a:xfrm>
        </p:spPr>
        <p:txBody>
          <a:bodyPr>
            <a:normAutofit/>
          </a:bodyPr>
          <a:lstStyle/>
          <a:p>
            <a:pPr>
              <a:spcAft>
                <a:spcPts val="1200"/>
              </a:spcAft>
            </a:pPr>
            <a:r>
              <a:rPr lang="en-US" sz="3200" dirty="0"/>
              <a:t>Worms</a:t>
            </a:r>
          </a:p>
          <a:p>
            <a:pPr lvl="1">
              <a:spcBef>
                <a:spcPts val="0"/>
              </a:spcBef>
              <a:spcAft>
                <a:spcPts val="600"/>
              </a:spcAft>
              <a:buFont typeface="Segoe UI Symbol" panose="020B0502040204020203" pitchFamily="34" charset="0"/>
              <a:buChar char="✓"/>
            </a:pPr>
            <a:r>
              <a:rPr lang="en-US" sz="2800" dirty="0"/>
              <a:t>Self-replicating</a:t>
            </a:r>
          </a:p>
          <a:p>
            <a:pPr lvl="1">
              <a:spcBef>
                <a:spcPts val="0"/>
              </a:spcBef>
              <a:spcAft>
                <a:spcPts val="600"/>
              </a:spcAft>
              <a:buFont typeface="Segoe UI Symbol" panose="020B0502040204020203" pitchFamily="34" charset="0"/>
              <a:buChar char="✓"/>
            </a:pPr>
            <a:r>
              <a:rPr lang="en-US" sz="2800" dirty="0"/>
              <a:t>Do not need a host to travel</a:t>
            </a:r>
          </a:p>
          <a:p>
            <a:pPr lvl="1">
              <a:spcBef>
                <a:spcPts val="0"/>
              </a:spcBef>
              <a:spcAft>
                <a:spcPts val="600"/>
              </a:spcAft>
              <a:buFont typeface="Segoe UI Symbol" panose="020B0502040204020203" pitchFamily="34" charset="0"/>
              <a:buChar char="✓"/>
            </a:pPr>
            <a:r>
              <a:rPr lang="en-US" sz="2800" dirty="0"/>
              <a:t>Travel over networks to infect other machines</a:t>
            </a:r>
          </a:p>
          <a:p>
            <a:pPr lvl="1">
              <a:spcBef>
                <a:spcPts val="0"/>
              </a:spcBef>
              <a:spcAft>
                <a:spcPts val="600"/>
              </a:spcAft>
              <a:buFont typeface="Segoe UI Symbol" panose="020B0502040204020203" pitchFamily="34" charset="0"/>
              <a:buChar char="✓"/>
            </a:pPr>
            <a:r>
              <a:rPr lang="en-US" sz="2800" dirty="0"/>
              <a:t>Conficker worm</a:t>
            </a:r>
          </a:p>
          <a:p>
            <a:pPr lvl="2"/>
            <a:r>
              <a:rPr lang="en-US" sz="2400" dirty="0"/>
              <a:t>First released in 2008</a:t>
            </a:r>
          </a:p>
          <a:p>
            <a:pPr lvl="2"/>
            <a:r>
              <a:rPr lang="en-US" sz="2400" dirty="0"/>
              <a:t>Reemerged in 2010 with new behaviors</a:t>
            </a:r>
          </a:p>
        </p:txBody>
      </p:sp>
    </p:spTree>
    <p:extLst>
      <p:ext uri="{BB962C8B-B14F-4D97-AF65-F5344CB8AC3E}">
        <p14:creationId xmlns:p14="http://schemas.microsoft.com/office/powerpoint/2010/main" xmlns="" val="27274066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31985" y="246185"/>
            <a:ext cx="10134600" cy="779252"/>
          </a:xfrm>
        </p:spPr>
        <p:txBody>
          <a:bodyPr>
            <a:normAutofit/>
          </a:bodyPr>
          <a:lstStyle/>
          <a:p>
            <a:r>
              <a:rPr lang="en-US" sz="3600" dirty="0"/>
              <a:t>Recognize Different Types of Cybercrime</a:t>
            </a:r>
          </a:p>
        </p:txBody>
      </p:sp>
      <p:pic>
        <p:nvPicPr>
          <p:cNvPr id="2" name="Picture 1"/>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781300" y="1447800"/>
            <a:ext cx="6629400" cy="4660138"/>
          </a:xfrm>
          <a:prstGeom prst="rect">
            <a:avLst/>
          </a:prstGeom>
        </p:spPr>
      </p:pic>
    </p:spTree>
    <p:extLst>
      <p:ext uri="{BB962C8B-B14F-4D97-AF65-F5344CB8AC3E}">
        <p14:creationId xmlns:p14="http://schemas.microsoft.com/office/powerpoint/2010/main" xmlns="" val="35371054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31985" y="82060"/>
            <a:ext cx="11125200" cy="944880"/>
          </a:xfrm>
        </p:spPr>
        <p:txBody>
          <a:bodyPr>
            <a:noAutofit/>
          </a:bodyPr>
          <a:lstStyle/>
          <a:p>
            <a:pPr>
              <a:lnSpc>
                <a:spcPts val="3600"/>
              </a:lnSpc>
            </a:pPr>
            <a:r>
              <a:rPr lang="en-US" sz="3600" dirty="0"/>
              <a:t>Malware: Pick Your Poison – Viruses, Worms, Trojans, and Rootkits (4 of 5)</a:t>
            </a:r>
          </a:p>
        </p:txBody>
      </p:sp>
      <p:sp>
        <p:nvSpPr>
          <p:cNvPr id="2" name="Content Placeholder 1"/>
          <p:cNvSpPr>
            <a:spLocks noGrp="1"/>
          </p:cNvSpPr>
          <p:nvPr>
            <p:ph sz="half" idx="1"/>
          </p:nvPr>
        </p:nvSpPr>
        <p:spPr>
          <a:xfrm>
            <a:off x="931985" y="1329027"/>
            <a:ext cx="10591800" cy="5105400"/>
          </a:xfrm>
        </p:spPr>
        <p:txBody>
          <a:bodyPr>
            <a:normAutofit/>
          </a:bodyPr>
          <a:lstStyle/>
          <a:p>
            <a:pPr>
              <a:spcAft>
                <a:spcPts val="600"/>
              </a:spcAft>
            </a:pPr>
            <a:r>
              <a:rPr lang="en-US" dirty="0"/>
              <a:t>Botnet</a:t>
            </a:r>
          </a:p>
          <a:p>
            <a:pPr lvl="1">
              <a:spcAft>
                <a:spcPts val="600"/>
              </a:spcAft>
            </a:pPr>
            <a:r>
              <a:rPr lang="en-US" dirty="0"/>
              <a:t>Network of computer zombies or bots controlled by a master </a:t>
            </a:r>
          </a:p>
          <a:p>
            <a:pPr lvl="1">
              <a:spcAft>
                <a:spcPts val="600"/>
              </a:spcAft>
            </a:pPr>
            <a:r>
              <a:rPr lang="en-US" dirty="0"/>
              <a:t>Fake security notifications</a:t>
            </a:r>
          </a:p>
          <a:p>
            <a:pPr lvl="1">
              <a:spcAft>
                <a:spcPts val="600"/>
              </a:spcAft>
            </a:pPr>
            <a:r>
              <a:rPr lang="en-US" dirty="0"/>
              <a:t>Denial-of-service attacks</a:t>
            </a:r>
          </a:p>
          <a:p>
            <a:pPr lvl="2">
              <a:spcAft>
                <a:spcPts val="600"/>
              </a:spcAft>
              <a:buFont typeface="Arial" panose="020B0604020202020204" pitchFamily="34" charset="0"/>
              <a:buChar char="•"/>
            </a:pPr>
            <a:r>
              <a:rPr lang="en-US" dirty="0"/>
              <a:t>Cripple a server or network by sending out excessive traffic</a:t>
            </a:r>
          </a:p>
          <a:p>
            <a:pPr>
              <a:spcAft>
                <a:spcPts val="600"/>
              </a:spcAft>
            </a:pPr>
            <a:r>
              <a:rPr lang="en-US" dirty="0"/>
              <a:t>Trojan horse</a:t>
            </a:r>
          </a:p>
          <a:p>
            <a:pPr lvl="1">
              <a:spcAft>
                <a:spcPts val="600"/>
              </a:spcAft>
            </a:pPr>
            <a:r>
              <a:rPr lang="en-US" dirty="0"/>
              <a:t>Appears to be legitimate program </a:t>
            </a:r>
          </a:p>
          <a:p>
            <a:pPr lvl="1">
              <a:spcAft>
                <a:spcPts val="600"/>
              </a:spcAft>
            </a:pPr>
            <a:r>
              <a:rPr lang="en-US" dirty="0"/>
              <a:t>Actually malicious</a:t>
            </a:r>
          </a:p>
          <a:p>
            <a:pPr lvl="1">
              <a:spcAft>
                <a:spcPts val="600"/>
              </a:spcAft>
            </a:pPr>
            <a:r>
              <a:rPr lang="en-US" dirty="0"/>
              <a:t>Might install adware, a toolbar, a </a:t>
            </a:r>
            <a:r>
              <a:rPr lang="en-US" dirty="0" err="1"/>
              <a:t>keylogger</a:t>
            </a:r>
            <a:r>
              <a:rPr lang="en-US" dirty="0"/>
              <a:t>, or open a backdoor</a:t>
            </a:r>
          </a:p>
        </p:txBody>
      </p:sp>
    </p:spTree>
    <p:extLst>
      <p:ext uri="{BB962C8B-B14F-4D97-AF65-F5344CB8AC3E}">
        <p14:creationId xmlns:p14="http://schemas.microsoft.com/office/powerpoint/2010/main" xmlns="" val="904634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31985" y="17585"/>
            <a:ext cx="10896600" cy="1007852"/>
          </a:xfrm>
        </p:spPr>
        <p:txBody>
          <a:bodyPr>
            <a:noAutofit/>
          </a:bodyPr>
          <a:lstStyle/>
          <a:p>
            <a:pPr>
              <a:lnSpc>
                <a:spcPts val="3600"/>
              </a:lnSpc>
            </a:pPr>
            <a:r>
              <a:rPr lang="en-US" sz="3600" dirty="0"/>
              <a:t>Malware: Pick Your Poison – Viruses, Worms, Trojans, and Rootkits (5 of 5)</a:t>
            </a:r>
          </a:p>
        </p:txBody>
      </p:sp>
      <p:sp>
        <p:nvSpPr>
          <p:cNvPr id="2" name="Content Placeholder 1"/>
          <p:cNvSpPr>
            <a:spLocks noGrp="1"/>
          </p:cNvSpPr>
          <p:nvPr>
            <p:ph sz="half" idx="1"/>
          </p:nvPr>
        </p:nvSpPr>
        <p:spPr>
          <a:xfrm>
            <a:off x="928937" y="1325879"/>
            <a:ext cx="10518648" cy="5166995"/>
          </a:xfrm>
        </p:spPr>
        <p:txBody>
          <a:bodyPr>
            <a:normAutofit/>
          </a:bodyPr>
          <a:lstStyle/>
          <a:p>
            <a:pPr>
              <a:spcAft>
                <a:spcPts val="600"/>
              </a:spcAft>
            </a:pPr>
            <a:r>
              <a:rPr lang="en-US" dirty="0"/>
              <a:t>Ransomware</a:t>
            </a:r>
          </a:p>
          <a:p>
            <a:pPr lvl="1">
              <a:spcAft>
                <a:spcPts val="600"/>
              </a:spcAft>
            </a:pPr>
            <a:r>
              <a:rPr lang="en-US" dirty="0"/>
              <a:t>Malware that prevents you from using your computer until you pay a fine or fee</a:t>
            </a:r>
          </a:p>
          <a:p>
            <a:pPr lvl="1">
              <a:spcAft>
                <a:spcPts val="600"/>
              </a:spcAft>
            </a:pPr>
            <a:r>
              <a:rPr lang="en-US" dirty="0"/>
              <a:t>Bitcoin is an anonymous, digital, encrypted currency</a:t>
            </a:r>
          </a:p>
          <a:p>
            <a:pPr>
              <a:spcAft>
                <a:spcPts val="600"/>
              </a:spcAft>
            </a:pPr>
            <a:r>
              <a:rPr lang="en-US" dirty="0"/>
              <a:t>Rootkit</a:t>
            </a:r>
          </a:p>
          <a:p>
            <a:pPr lvl="1">
              <a:spcAft>
                <a:spcPts val="600"/>
              </a:spcAft>
            </a:pPr>
            <a:r>
              <a:rPr lang="en-US" dirty="0"/>
              <a:t>Set of programs </a:t>
            </a:r>
          </a:p>
          <a:p>
            <a:pPr lvl="1">
              <a:spcAft>
                <a:spcPts val="600"/>
              </a:spcAft>
            </a:pPr>
            <a:r>
              <a:rPr lang="en-US" dirty="0"/>
              <a:t>Allows someone to gain control over system </a:t>
            </a:r>
          </a:p>
          <a:p>
            <a:pPr lvl="1">
              <a:spcAft>
                <a:spcPts val="600"/>
              </a:spcAft>
            </a:pPr>
            <a:r>
              <a:rPr lang="en-US" dirty="0"/>
              <a:t>Hides the fact that the computer has been compromised</a:t>
            </a:r>
          </a:p>
          <a:p>
            <a:pPr lvl="1">
              <a:spcAft>
                <a:spcPts val="600"/>
              </a:spcAft>
            </a:pPr>
            <a:r>
              <a:rPr lang="en-US" dirty="0"/>
              <a:t>Nearly impossible to detect </a:t>
            </a:r>
          </a:p>
          <a:p>
            <a:pPr lvl="1">
              <a:spcAft>
                <a:spcPts val="600"/>
              </a:spcAft>
            </a:pPr>
            <a:r>
              <a:rPr lang="en-US" dirty="0"/>
              <a:t>Masks behavior of other malware</a:t>
            </a:r>
          </a:p>
        </p:txBody>
      </p:sp>
    </p:spTree>
    <p:extLst>
      <p:ext uri="{BB962C8B-B14F-4D97-AF65-F5344CB8AC3E}">
        <p14:creationId xmlns:p14="http://schemas.microsoft.com/office/powerpoint/2010/main" xmlns="" val="27546596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31985" y="197787"/>
            <a:ext cx="9448800" cy="851428"/>
          </a:xfrm>
        </p:spPr>
        <p:txBody>
          <a:bodyPr>
            <a:normAutofit/>
          </a:bodyPr>
          <a:lstStyle/>
          <a:p>
            <a:r>
              <a:rPr lang="en-US" sz="3600" dirty="0"/>
              <a:t>Explain How to Secure a Computer</a:t>
            </a:r>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xmlns="" val="0"/>
              </a:ext>
            </a:extLst>
          </a:blip>
          <a:srcRect t="9877" b="10619"/>
          <a:stretch/>
        </p:blipFill>
        <p:spPr>
          <a:xfrm>
            <a:off x="2388108" y="1752600"/>
            <a:ext cx="7415784" cy="4421875"/>
          </a:xfrm>
          <a:prstGeom prst="rect">
            <a:avLst/>
          </a:prstGeom>
        </p:spPr>
      </p:pic>
    </p:spTree>
    <p:extLst>
      <p:ext uri="{BB962C8B-B14F-4D97-AF65-F5344CB8AC3E}">
        <p14:creationId xmlns:p14="http://schemas.microsoft.com/office/powerpoint/2010/main" xmlns="" val="30290697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8937" y="234460"/>
            <a:ext cx="10137648" cy="792480"/>
          </a:xfrm>
        </p:spPr>
        <p:txBody>
          <a:bodyPr>
            <a:noAutofit/>
          </a:bodyPr>
          <a:lstStyle/>
          <a:p>
            <a:r>
              <a:rPr lang="en-US" sz="3600" dirty="0"/>
              <a:t>Shield’s Up – Software (1 of 2)</a:t>
            </a:r>
          </a:p>
        </p:txBody>
      </p:sp>
      <p:sp>
        <p:nvSpPr>
          <p:cNvPr id="5" name="Content Placeholder 4"/>
          <p:cNvSpPr>
            <a:spLocks noGrp="1"/>
          </p:cNvSpPr>
          <p:nvPr>
            <p:ph sz="half" idx="1"/>
          </p:nvPr>
        </p:nvSpPr>
        <p:spPr>
          <a:xfrm>
            <a:off x="928937" y="1295400"/>
            <a:ext cx="11661648" cy="5257800"/>
          </a:xfrm>
        </p:spPr>
        <p:txBody>
          <a:bodyPr>
            <a:normAutofit/>
          </a:bodyPr>
          <a:lstStyle/>
          <a:p>
            <a:pPr>
              <a:spcAft>
                <a:spcPts val="1200"/>
              </a:spcAft>
            </a:pPr>
            <a:r>
              <a:rPr lang="en-US" dirty="0"/>
              <a:t>Drive-by download</a:t>
            </a:r>
          </a:p>
          <a:p>
            <a:pPr lvl="1">
              <a:spcAft>
                <a:spcPts val="1200"/>
              </a:spcAft>
            </a:pPr>
            <a:r>
              <a:rPr lang="en-US" dirty="0"/>
              <a:t>A visited website installs a program in the background without</a:t>
            </a:r>
            <a:br>
              <a:rPr lang="en-US" dirty="0"/>
            </a:br>
            <a:r>
              <a:rPr lang="en-US" dirty="0"/>
              <a:t>your knowledge</a:t>
            </a:r>
          </a:p>
          <a:p>
            <a:pPr>
              <a:spcAft>
                <a:spcPts val="1200"/>
              </a:spcAft>
            </a:pPr>
            <a:r>
              <a:rPr lang="en-US" dirty="0"/>
              <a:t>Firewall</a:t>
            </a:r>
          </a:p>
          <a:p>
            <a:pPr lvl="1">
              <a:spcAft>
                <a:spcPts val="1200"/>
              </a:spcAft>
            </a:pPr>
            <a:r>
              <a:rPr lang="en-US" dirty="0"/>
              <a:t>Hardware device that blocks</a:t>
            </a:r>
            <a:br>
              <a:rPr lang="en-US" dirty="0"/>
            </a:br>
            <a:r>
              <a:rPr lang="en-US" dirty="0"/>
              <a:t>access to your network</a:t>
            </a:r>
          </a:p>
          <a:p>
            <a:pPr lvl="1">
              <a:spcAft>
                <a:spcPts val="1200"/>
              </a:spcAft>
            </a:pPr>
            <a:r>
              <a:rPr lang="en-US" dirty="0"/>
              <a:t>Software that blocks access</a:t>
            </a:r>
            <a:br>
              <a:rPr lang="en-US" dirty="0"/>
            </a:br>
            <a:r>
              <a:rPr lang="en-US" dirty="0"/>
              <a:t>to an individual machine</a:t>
            </a:r>
          </a:p>
        </p:txBody>
      </p:sp>
      <p:pic>
        <p:nvPicPr>
          <p:cNvPr id="3" name="Picture 2"/>
          <p:cNvPicPr>
            <a:picLocks noChangeAspect="1"/>
          </p:cNvPicPr>
          <p:nvPr/>
        </p:nvPicPr>
        <p:blipFill rotWithShape="1">
          <a:blip r:embed="rId3" cstate="print">
            <a:extLst>
              <a:ext uri="{28A0092B-C50C-407E-A947-70E740481C1C}">
                <a14:useLocalDpi xmlns:a14="http://schemas.microsoft.com/office/drawing/2010/main" xmlns="" val="0"/>
              </a:ext>
            </a:extLst>
          </a:blip>
          <a:srcRect b="5787"/>
          <a:stretch/>
        </p:blipFill>
        <p:spPr>
          <a:xfrm>
            <a:off x="7010400" y="2590800"/>
            <a:ext cx="4538857" cy="3581400"/>
          </a:xfrm>
          <a:prstGeom prst="rect">
            <a:avLst/>
          </a:prstGeom>
          <a:ln w="6350">
            <a:solidFill>
              <a:schemeClr val="tx1"/>
            </a:solidFill>
          </a:ln>
        </p:spPr>
      </p:pic>
    </p:spTree>
    <p:extLst>
      <p:ext uri="{BB962C8B-B14F-4D97-AF65-F5344CB8AC3E}">
        <p14:creationId xmlns:p14="http://schemas.microsoft.com/office/powerpoint/2010/main" xmlns="" val="16639826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1985" y="169985"/>
            <a:ext cx="10058400" cy="855452"/>
          </a:xfrm>
        </p:spPr>
        <p:txBody>
          <a:bodyPr>
            <a:noAutofit/>
          </a:bodyPr>
          <a:lstStyle/>
          <a:p>
            <a:r>
              <a:rPr lang="en-US" sz="3600" dirty="0"/>
              <a:t>Shield’s Up – Software (2 of 2)</a:t>
            </a:r>
          </a:p>
        </p:txBody>
      </p:sp>
      <p:sp>
        <p:nvSpPr>
          <p:cNvPr id="5" name="Content Placeholder 4"/>
          <p:cNvSpPr>
            <a:spLocks noGrp="1"/>
          </p:cNvSpPr>
          <p:nvPr>
            <p:ph sz="half" idx="1"/>
          </p:nvPr>
        </p:nvSpPr>
        <p:spPr>
          <a:xfrm>
            <a:off x="928937" y="1295400"/>
            <a:ext cx="11661648" cy="5257800"/>
          </a:xfrm>
        </p:spPr>
        <p:txBody>
          <a:bodyPr>
            <a:normAutofit/>
          </a:bodyPr>
          <a:lstStyle/>
          <a:p>
            <a:pPr>
              <a:spcAft>
                <a:spcPts val="400"/>
              </a:spcAft>
            </a:pPr>
            <a:r>
              <a:rPr lang="en-US" dirty="0"/>
              <a:t>Antivirus program</a:t>
            </a:r>
          </a:p>
          <a:p>
            <a:pPr lvl="1">
              <a:spcAft>
                <a:spcPts val="400"/>
              </a:spcAft>
            </a:pPr>
            <a:r>
              <a:rPr lang="en-US" dirty="0"/>
              <a:t>Protects against viruses, Trojans, worms, spyware</a:t>
            </a:r>
          </a:p>
          <a:p>
            <a:pPr lvl="1">
              <a:spcAft>
                <a:spcPts val="400"/>
              </a:spcAft>
            </a:pPr>
            <a:r>
              <a:rPr lang="en-US" dirty="0"/>
              <a:t>Windows 10 includes Windows Defender</a:t>
            </a:r>
          </a:p>
          <a:p>
            <a:pPr lvl="2">
              <a:spcAft>
                <a:spcPts val="400"/>
              </a:spcAft>
              <a:buFont typeface="Arial" panose="020B0604020202020204" pitchFamily="34" charset="0"/>
              <a:buChar char="•"/>
            </a:pPr>
            <a:r>
              <a:rPr lang="en-US" dirty="0"/>
              <a:t>An antispyware program that performs both real-time protection</a:t>
            </a:r>
            <a:br>
              <a:rPr lang="en-US" dirty="0"/>
            </a:br>
            <a:r>
              <a:rPr lang="en-US" dirty="0"/>
              <a:t>and system scanning</a:t>
            </a:r>
          </a:p>
          <a:p>
            <a:pPr>
              <a:spcAft>
                <a:spcPts val="400"/>
              </a:spcAft>
            </a:pPr>
            <a:r>
              <a:rPr lang="en-US" dirty="0"/>
              <a:t>Antispyware software</a:t>
            </a:r>
          </a:p>
          <a:p>
            <a:pPr lvl="1">
              <a:spcAft>
                <a:spcPts val="400"/>
              </a:spcAft>
            </a:pPr>
            <a:r>
              <a:rPr lang="en-US" dirty="0"/>
              <a:t>Prevents adware and spyware from installing</a:t>
            </a:r>
          </a:p>
          <a:p>
            <a:pPr>
              <a:spcAft>
                <a:spcPts val="400"/>
              </a:spcAft>
            </a:pPr>
            <a:r>
              <a:rPr lang="en-US" dirty="0"/>
              <a:t>Security suite</a:t>
            </a:r>
          </a:p>
          <a:p>
            <a:pPr lvl="1">
              <a:spcAft>
                <a:spcPts val="400"/>
              </a:spcAft>
            </a:pPr>
            <a:r>
              <a:rPr lang="en-US" dirty="0"/>
              <a:t>Package of security software</a:t>
            </a:r>
          </a:p>
          <a:p>
            <a:pPr lvl="1">
              <a:spcAft>
                <a:spcPts val="400"/>
              </a:spcAft>
            </a:pPr>
            <a:r>
              <a:rPr lang="en-US" dirty="0"/>
              <a:t>Combination of features</a:t>
            </a:r>
          </a:p>
        </p:txBody>
      </p:sp>
    </p:spTree>
    <p:extLst>
      <p:ext uri="{BB962C8B-B14F-4D97-AF65-F5344CB8AC3E}">
        <p14:creationId xmlns:p14="http://schemas.microsoft.com/office/powerpoint/2010/main" xmlns="" val="37870878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1985" y="169985"/>
            <a:ext cx="10058400" cy="855452"/>
          </a:xfrm>
        </p:spPr>
        <p:txBody>
          <a:bodyPr>
            <a:noAutofit/>
          </a:bodyPr>
          <a:lstStyle/>
          <a:p>
            <a:r>
              <a:rPr lang="en-US" sz="3600" dirty="0"/>
              <a:t>Shield’s Up – Hardware (1 of 2)</a:t>
            </a:r>
          </a:p>
        </p:txBody>
      </p:sp>
      <p:sp>
        <p:nvSpPr>
          <p:cNvPr id="5" name="Content Placeholder 4"/>
          <p:cNvSpPr>
            <a:spLocks noGrp="1"/>
          </p:cNvSpPr>
          <p:nvPr>
            <p:ph sz="half" idx="1"/>
          </p:nvPr>
        </p:nvSpPr>
        <p:spPr>
          <a:xfrm>
            <a:off x="928937" y="1295400"/>
            <a:ext cx="11661648" cy="5257800"/>
          </a:xfrm>
        </p:spPr>
        <p:txBody>
          <a:bodyPr>
            <a:normAutofit/>
          </a:bodyPr>
          <a:lstStyle/>
          <a:p>
            <a:pPr>
              <a:spcAft>
                <a:spcPts val="400"/>
              </a:spcAft>
            </a:pPr>
            <a:r>
              <a:rPr lang="en-US" dirty="0"/>
              <a:t>Router</a:t>
            </a:r>
          </a:p>
          <a:p>
            <a:pPr lvl="1">
              <a:spcAft>
                <a:spcPts val="400"/>
              </a:spcAft>
            </a:pPr>
            <a:r>
              <a:rPr lang="en-US" dirty="0"/>
              <a:t>Connects two or more networks together</a:t>
            </a:r>
          </a:p>
          <a:p>
            <a:pPr lvl="1">
              <a:spcAft>
                <a:spcPts val="400"/>
              </a:spcAft>
            </a:pPr>
            <a:r>
              <a:rPr lang="en-US" dirty="0"/>
              <a:t>Home router acts like firewall</a:t>
            </a:r>
          </a:p>
          <a:p>
            <a:pPr>
              <a:spcAft>
                <a:spcPts val="400"/>
              </a:spcAft>
            </a:pPr>
            <a:r>
              <a:rPr lang="en-US" dirty="0"/>
              <a:t>Network address translation (NAT) </a:t>
            </a:r>
          </a:p>
          <a:p>
            <a:pPr marL="685800" lvl="2">
              <a:buFont typeface="Wingdings" panose="05000000000000000000" pitchFamily="2" charset="2"/>
              <a:buChar char="ü"/>
            </a:pPr>
            <a:r>
              <a:rPr lang="en-US" sz="2800" dirty="0"/>
              <a:t>Security feature of a router </a:t>
            </a:r>
          </a:p>
          <a:p>
            <a:pPr marL="685800" lvl="2">
              <a:buFont typeface="Wingdings" panose="05000000000000000000" pitchFamily="2" charset="2"/>
              <a:buChar char="ü"/>
            </a:pPr>
            <a:r>
              <a:rPr lang="en-US" sz="2800" dirty="0"/>
              <a:t>Shields devices on private network from</a:t>
            </a:r>
            <a:br>
              <a:rPr lang="en-US" sz="2800" dirty="0"/>
            </a:br>
            <a:r>
              <a:rPr lang="en-US" sz="2800" dirty="0"/>
              <a:t>the public network</a:t>
            </a:r>
          </a:p>
        </p:txBody>
      </p:sp>
      <p:pic>
        <p:nvPicPr>
          <p:cNvPr id="3" name="Picture 2"/>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077200" y="2019300"/>
            <a:ext cx="3913404" cy="2933700"/>
          </a:xfrm>
          <a:prstGeom prst="rect">
            <a:avLst/>
          </a:prstGeom>
        </p:spPr>
      </p:pic>
    </p:spTree>
    <p:extLst>
      <p:ext uri="{BB962C8B-B14F-4D97-AF65-F5344CB8AC3E}">
        <p14:creationId xmlns:p14="http://schemas.microsoft.com/office/powerpoint/2010/main" xmlns="" val="293578695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1985" y="169985"/>
            <a:ext cx="10058400" cy="855452"/>
          </a:xfrm>
        </p:spPr>
        <p:txBody>
          <a:bodyPr>
            <a:noAutofit/>
          </a:bodyPr>
          <a:lstStyle/>
          <a:p>
            <a:r>
              <a:rPr lang="en-US" sz="3600" dirty="0"/>
              <a:t>Shield’s Up – Hardware (2 of 2)</a:t>
            </a:r>
          </a:p>
        </p:txBody>
      </p:sp>
      <p:sp>
        <p:nvSpPr>
          <p:cNvPr id="5" name="Content Placeholder 4"/>
          <p:cNvSpPr>
            <a:spLocks noGrp="1"/>
          </p:cNvSpPr>
          <p:nvPr>
            <p:ph sz="half" idx="1"/>
          </p:nvPr>
        </p:nvSpPr>
        <p:spPr>
          <a:xfrm>
            <a:off x="928937" y="1295400"/>
            <a:ext cx="11661648" cy="5257800"/>
          </a:xfrm>
        </p:spPr>
        <p:txBody>
          <a:bodyPr>
            <a:normAutofit/>
          </a:bodyPr>
          <a:lstStyle/>
          <a:p>
            <a:pPr>
              <a:spcAft>
                <a:spcPts val="400"/>
              </a:spcAft>
            </a:pPr>
            <a:r>
              <a:rPr lang="en-US" dirty="0"/>
              <a:t>SSID (Service Set Identifier)</a:t>
            </a:r>
          </a:p>
          <a:p>
            <a:pPr lvl="1">
              <a:spcAft>
                <a:spcPts val="400"/>
              </a:spcAft>
            </a:pPr>
            <a:r>
              <a:rPr lang="en-US" dirty="0"/>
              <a:t>Wireless network </a:t>
            </a:r>
            <a:r>
              <a:rPr lang="en-US" dirty="0" smtClean="0"/>
              <a:t>name</a:t>
            </a:r>
          </a:p>
          <a:p>
            <a:pPr lvl="1">
              <a:spcAft>
                <a:spcPts val="400"/>
              </a:spcAft>
            </a:pPr>
            <a:r>
              <a:rPr lang="en-US" dirty="0" smtClean="0"/>
              <a:t>Change for security</a:t>
            </a:r>
            <a:endParaRPr lang="en-US" dirty="0"/>
          </a:p>
          <a:p>
            <a:r>
              <a:rPr lang="en-US" dirty="0"/>
              <a:t>Wireless encryption</a:t>
            </a:r>
          </a:p>
          <a:p>
            <a:pPr marL="685800" lvl="2">
              <a:buFont typeface="Wingdings" panose="05000000000000000000" pitchFamily="2" charset="2"/>
              <a:buChar char="ü"/>
            </a:pPr>
            <a:r>
              <a:rPr lang="en-US" sz="2800" dirty="0"/>
              <a:t>Adds security by encrypting transmitted data</a:t>
            </a:r>
          </a:p>
          <a:p>
            <a:pPr marL="685800" lvl="2">
              <a:buFont typeface="Wingdings" panose="05000000000000000000" pitchFamily="2" charset="2"/>
              <a:buChar char="ü"/>
            </a:pPr>
            <a:r>
              <a:rPr lang="en-US" sz="2800" dirty="0"/>
              <a:t>Wi-Fi Protected Setup (WPS) is one option</a:t>
            </a:r>
          </a:p>
        </p:txBody>
      </p:sp>
      <p:pic>
        <p:nvPicPr>
          <p:cNvPr id="3" name="Picture 2"/>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839200" y="1341354"/>
            <a:ext cx="2971800" cy="4554415"/>
          </a:xfrm>
          <a:prstGeom prst="rect">
            <a:avLst/>
          </a:prstGeom>
        </p:spPr>
      </p:pic>
    </p:spTree>
    <p:extLst>
      <p:ext uri="{BB962C8B-B14F-4D97-AF65-F5344CB8AC3E}">
        <p14:creationId xmlns:p14="http://schemas.microsoft.com/office/powerpoint/2010/main" xmlns="" val="378916842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1985" y="169985"/>
            <a:ext cx="9067800" cy="855452"/>
          </a:xfrm>
        </p:spPr>
        <p:txBody>
          <a:bodyPr>
            <a:noAutofit/>
          </a:bodyPr>
          <a:lstStyle/>
          <a:p>
            <a:r>
              <a:rPr lang="en-US" sz="3600" dirty="0"/>
              <a:t>Shield’s Up – Operating System</a:t>
            </a:r>
          </a:p>
        </p:txBody>
      </p:sp>
      <p:sp>
        <p:nvSpPr>
          <p:cNvPr id="5" name="Content Placeholder 4"/>
          <p:cNvSpPr>
            <a:spLocks noGrp="1"/>
          </p:cNvSpPr>
          <p:nvPr>
            <p:ph idx="1"/>
          </p:nvPr>
        </p:nvSpPr>
        <p:spPr>
          <a:xfrm>
            <a:off x="928937" y="1304924"/>
            <a:ext cx="11585448" cy="3724275"/>
          </a:xfrm>
        </p:spPr>
        <p:txBody>
          <a:bodyPr>
            <a:normAutofit/>
          </a:bodyPr>
          <a:lstStyle/>
          <a:p>
            <a:pPr>
              <a:spcAft>
                <a:spcPts val="1200"/>
              </a:spcAft>
            </a:pPr>
            <a:r>
              <a:rPr lang="en-US" sz="3200" dirty="0"/>
              <a:t>Most important piece of</a:t>
            </a:r>
            <a:br>
              <a:rPr lang="en-US" sz="3200" dirty="0"/>
            </a:br>
            <a:r>
              <a:rPr lang="en-US" sz="3200" dirty="0"/>
              <a:t>security software</a:t>
            </a:r>
          </a:p>
          <a:p>
            <a:pPr>
              <a:spcAft>
                <a:spcPts val="1200"/>
              </a:spcAft>
            </a:pPr>
            <a:r>
              <a:rPr lang="en-US" sz="3200" dirty="0"/>
              <a:t>Keep patched and</a:t>
            </a:r>
            <a:br>
              <a:rPr lang="en-US" sz="3200" dirty="0"/>
            </a:br>
            <a:r>
              <a:rPr lang="en-US" sz="3200" dirty="0"/>
              <a:t>up-to-date</a:t>
            </a:r>
          </a:p>
        </p:txBody>
      </p:sp>
      <p:pic>
        <p:nvPicPr>
          <p:cNvPr id="3" name="Picture 2"/>
          <p:cNvPicPr>
            <a:picLocks noChangeAspect="1"/>
          </p:cNvPicPr>
          <p:nvPr/>
        </p:nvPicPr>
        <p:blipFill rotWithShape="1">
          <a:blip r:embed="rId3" cstate="print">
            <a:extLst>
              <a:ext uri="{28A0092B-C50C-407E-A947-70E740481C1C}">
                <a14:useLocalDpi xmlns:a14="http://schemas.microsoft.com/office/drawing/2010/main" xmlns="" val="0"/>
              </a:ext>
            </a:extLst>
          </a:blip>
          <a:srcRect b="9124"/>
          <a:stretch/>
        </p:blipFill>
        <p:spPr>
          <a:xfrm>
            <a:off x="5191806" y="1981200"/>
            <a:ext cx="6602351" cy="4070445"/>
          </a:xfrm>
          <a:prstGeom prst="rect">
            <a:avLst/>
          </a:prstGeom>
          <a:ln w="6350">
            <a:solidFill>
              <a:schemeClr val="tx1"/>
            </a:solidFill>
          </a:ln>
        </p:spPr>
      </p:pic>
    </p:spTree>
    <p:extLst>
      <p:ext uri="{BB962C8B-B14F-4D97-AF65-F5344CB8AC3E}">
        <p14:creationId xmlns:p14="http://schemas.microsoft.com/office/powerpoint/2010/main" xmlns="" val="64735949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31985" y="169985"/>
            <a:ext cx="6934200" cy="855452"/>
          </a:xfrm>
        </p:spPr>
        <p:txBody>
          <a:bodyPr>
            <a:normAutofit/>
          </a:bodyPr>
          <a:lstStyle/>
          <a:p>
            <a:r>
              <a:rPr lang="en-US" sz="3600" dirty="0"/>
              <a:t>Practice Safe Computing</a:t>
            </a:r>
          </a:p>
        </p:txBody>
      </p:sp>
      <p:pic>
        <p:nvPicPr>
          <p:cNvPr id="6" name="Picture 5"/>
          <p:cNvPicPr>
            <a:picLocks noChangeAspect="1"/>
          </p:cNvPicPr>
          <p:nvPr/>
        </p:nvPicPr>
        <p:blipFill>
          <a:blip r:embed="rId3" cstate="screen">
            <a:extLst>
              <a:ext uri="{28A0092B-C50C-407E-A947-70E740481C1C}">
                <a14:useLocalDpi xmlns:a14="http://schemas.microsoft.com/office/drawing/2010/main" xmlns=""/>
              </a:ext>
            </a:extLst>
          </a:blip>
          <a:stretch>
            <a:fillRect/>
          </a:stretch>
        </p:blipFill>
        <p:spPr>
          <a:xfrm>
            <a:off x="2177612" y="1371600"/>
            <a:ext cx="7836775" cy="4701689"/>
          </a:xfrm>
          <a:prstGeom prst="rect">
            <a:avLst/>
          </a:prstGeom>
        </p:spPr>
      </p:pic>
    </p:spTree>
    <p:extLst>
      <p:ext uri="{BB962C8B-B14F-4D97-AF65-F5344CB8AC3E}">
        <p14:creationId xmlns:p14="http://schemas.microsoft.com/office/powerpoint/2010/main" xmlns="" val="17867882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1985" y="169985"/>
            <a:ext cx="10439400" cy="855452"/>
          </a:xfrm>
        </p:spPr>
        <p:txBody>
          <a:bodyPr>
            <a:noAutofit/>
          </a:bodyPr>
          <a:lstStyle/>
          <a:p>
            <a:pPr>
              <a:lnSpc>
                <a:spcPts val="3600"/>
              </a:lnSpc>
            </a:pPr>
            <a:r>
              <a:rPr lang="en-US" sz="3600" dirty="0"/>
              <a:t>An Ounce of Prevention is Worth a Pound of Cure –</a:t>
            </a:r>
            <a:br>
              <a:rPr lang="en-US" sz="3600" dirty="0"/>
            </a:br>
            <a:r>
              <a:rPr lang="en-US" sz="3600" dirty="0"/>
              <a:t>User Accounts</a:t>
            </a:r>
          </a:p>
        </p:txBody>
      </p:sp>
      <p:sp>
        <p:nvSpPr>
          <p:cNvPr id="3" name="Content Placeholder 2"/>
          <p:cNvSpPr>
            <a:spLocks noGrp="1"/>
          </p:cNvSpPr>
          <p:nvPr>
            <p:ph sz="half" idx="1"/>
          </p:nvPr>
        </p:nvSpPr>
        <p:spPr>
          <a:xfrm>
            <a:off x="928937" y="1308773"/>
            <a:ext cx="10823448" cy="5121275"/>
          </a:xfrm>
        </p:spPr>
        <p:txBody>
          <a:bodyPr>
            <a:normAutofit/>
          </a:bodyPr>
          <a:lstStyle/>
          <a:p>
            <a:pPr>
              <a:spcAft>
                <a:spcPts val="300"/>
              </a:spcAft>
            </a:pPr>
            <a:r>
              <a:rPr lang="en-US" dirty="0"/>
              <a:t>Three user account types</a:t>
            </a:r>
          </a:p>
          <a:p>
            <a:pPr lvl="1">
              <a:spcAft>
                <a:spcPts val="300"/>
              </a:spcAft>
              <a:buFont typeface="Wingdings" panose="05000000000000000000" pitchFamily="2" charset="2"/>
              <a:buChar char="ü"/>
            </a:pPr>
            <a:r>
              <a:rPr lang="en-US" dirty="0" smtClean="0"/>
              <a:t>Standard – everyday use</a:t>
            </a:r>
            <a:endParaRPr lang="en-US" dirty="0"/>
          </a:p>
          <a:p>
            <a:pPr lvl="1">
              <a:spcAft>
                <a:spcPts val="300"/>
              </a:spcAft>
              <a:buFont typeface="Wingdings" panose="05000000000000000000" pitchFamily="2" charset="2"/>
              <a:buChar char="ü"/>
            </a:pPr>
            <a:r>
              <a:rPr lang="en-US" dirty="0" smtClean="0"/>
              <a:t>Administrator – configure settings</a:t>
            </a:r>
            <a:endParaRPr lang="en-US" dirty="0"/>
          </a:p>
          <a:p>
            <a:pPr lvl="1">
              <a:spcAft>
                <a:spcPts val="300"/>
              </a:spcAft>
              <a:buFont typeface="Wingdings" panose="05000000000000000000" pitchFamily="2" charset="2"/>
              <a:buChar char="ü"/>
            </a:pPr>
            <a:r>
              <a:rPr lang="en-US" dirty="0"/>
              <a:t>Guest</a:t>
            </a:r>
          </a:p>
          <a:p>
            <a:pPr>
              <a:spcAft>
                <a:spcPts val="300"/>
              </a:spcAft>
            </a:pPr>
            <a:r>
              <a:rPr lang="en-US" dirty="0"/>
              <a:t>User Account Control (UAC) notifies you prior to changes made to your computer </a:t>
            </a:r>
          </a:p>
          <a:p>
            <a:pPr lvl="1">
              <a:spcAft>
                <a:spcPts val="300"/>
              </a:spcAft>
              <a:buFont typeface="Wingdings" panose="05000000000000000000" pitchFamily="2" charset="2"/>
              <a:buChar char="ü"/>
            </a:pPr>
            <a:r>
              <a:rPr lang="en-US" dirty="0"/>
              <a:t>Do not turn this feature off </a:t>
            </a:r>
          </a:p>
          <a:p>
            <a:pPr lvl="1">
              <a:spcAft>
                <a:spcPts val="300"/>
              </a:spcAft>
              <a:buFont typeface="Wingdings" panose="05000000000000000000" pitchFamily="2" charset="2"/>
              <a:buChar char="ü"/>
            </a:pPr>
            <a:r>
              <a:rPr lang="en-US" dirty="0"/>
              <a:t>Always read message before clicking Yes </a:t>
            </a:r>
          </a:p>
          <a:p>
            <a:pPr>
              <a:spcAft>
                <a:spcPts val="300"/>
              </a:spcAft>
            </a:pPr>
            <a:r>
              <a:rPr lang="en-US" dirty="0"/>
              <a:t>Malware tricks users into clicking fake Windows notifications</a:t>
            </a:r>
          </a:p>
        </p:txBody>
      </p:sp>
      <p:pic>
        <p:nvPicPr>
          <p:cNvPr id="4" name="Picture 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7543800" y="685800"/>
            <a:ext cx="4267200" cy="2486346"/>
          </a:xfrm>
          <a:prstGeom prst="rect">
            <a:avLst/>
          </a:prstGeom>
          <a:ln w="6350">
            <a:solidFill>
              <a:schemeClr val="tx1"/>
            </a:solidFill>
          </a:ln>
        </p:spPr>
      </p:pic>
    </p:spTree>
    <p:extLst>
      <p:ext uri="{BB962C8B-B14F-4D97-AF65-F5344CB8AC3E}">
        <p14:creationId xmlns:p14="http://schemas.microsoft.com/office/powerpoint/2010/main" xmlns="" val="33912022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1985" y="152400"/>
            <a:ext cx="10421815" cy="868680"/>
          </a:xfrm>
        </p:spPr>
        <p:txBody>
          <a:bodyPr>
            <a:noAutofit/>
          </a:bodyPr>
          <a:lstStyle/>
          <a:p>
            <a:pPr>
              <a:lnSpc>
                <a:spcPts val="3600"/>
              </a:lnSpc>
            </a:pPr>
            <a:r>
              <a:rPr lang="en-US" sz="3600" dirty="0"/>
              <a:t>Cybercrime: They Are Out to Get You – Personal Cybercrime (1 of 2)</a:t>
            </a:r>
          </a:p>
        </p:txBody>
      </p:sp>
      <p:sp>
        <p:nvSpPr>
          <p:cNvPr id="5" name="Content Placeholder 4"/>
          <p:cNvSpPr>
            <a:spLocks noGrp="1"/>
          </p:cNvSpPr>
          <p:nvPr>
            <p:ph idx="1"/>
          </p:nvPr>
        </p:nvSpPr>
        <p:spPr>
          <a:xfrm>
            <a:off x="931985" y="1295400"/>
            <a:ext cx="10134600" cy="4724400"/>
          </a:xfrm>
        </p:spPr>
        <p:txBody>
          <a:bodyPr>
            <a:normAutofit/>
          </a:bodyPr>
          <a:lstStyle/>
          <a:p>
            <a:pPr>
              <a:spcAft>
                <a:spcPts val="600"/>
              </a:spcAft>
            </a:pPr>
            <a:r>
              <a:rPr lang="en-US" sz="3200" dirty="0"/>
              <a:t>Harassment</a:t>
            </a:r>
          </a:p>
          <a:p>
            <a:pPr lvl="1">
              <a:spcAft>
                <a:spcPts val="600"/>
              </a:spcAft>
              <a:buFont typeface="Segoe UI Symbol" panose="020B0502040204020203" pitchFamily="34" charset="0"/>
              <a:buChar char="✓"/>
            </a:pPr>
            <a:r>
              <a:rPr lang="en-US" sz="2800" dirty="0"/>
              <a:t>Cyberbullying: between two minors</a:t>
            </a:r>
          </a:p>
          <a:p>
            <a:pPr lvl="1">
              <a:spcAft>
                <a:spcPts val="600"/>
              </a:spcAft>
              <a:buFont typeface="Segoe UI Symbol" panose="020B0502040204020203" pitchFamily="34" charset="0"/>
              <a:buChar char="✓"/>
            </a:pPr>
            <a:r>
              <a:rPr lang="en-US" sz="2800" dirty="0"/>
              <a:t>Cyber-harassment: between adults</a:t>
            </a:r>
          </a:p>
          <a:p>
            <a:pPr lvl="1">
              <a:spcAft>
                <a:spcPts val="600"/>
              </a:spcAft>
              <a:buFont typeface="Segoe UI Symbol" panose="020B0502040204020203" pitchFamily="34" charset="0"/>
              <a:buChar char="✓"/>
            </a:pPr>
            <a:r>
              <a:rPr lang="en-US" sz="2800" dirty="0"/>
              <a:t>Cyber-stalking:</a:t>
            </a:r>
          </a:p>
          <a:p>
            <a:pPr lvl="2">
              <a:spcAft>
                <a:spcPts val="1200"/>
              </a:spcAft>
              <a:buFont typeface="Arial" panose="020B0604020202020204" pitchFamily="34" charset="0"/>
              <a:buChar char="•"/>
            </a:pPr>
            <a:r>
              <a:rPr lang="en-US" sz="2400" dirty="0"/>
              <a:t>More serious in nature</a:t>
            </a:r>
          </a:p>
          <a:p>
            <a:pPr lvl="2">
              <a:spcAft>
                <a:spcPts val="1200"/>
              </a:spcAft>
              <a:buFont typeface="Arial" panose="020B0604020202020204" pitchFamily="34" charset="0"/>
              <a:buChar char="•"/>
            </a:pPr>
            <a:r>
              <a:rPr lang="en-US" sz="2400" dirty="0"/>
              <a:t>Stalker demonstrates a pattern of harassment</a:t>
            </a:r>
          </a:p>
          <a:p>
            <a:pPr lvl="2">
              <a:spcAft>
                <a:spcPts val="1200"/>
              </a:spcAft>
              <a:buFont typeface="Arial" panose="020B0604020202020204" pitchFamily="34" charset="0"/>
              <a:buChar char="•"/>
            </a:pPr>
            <a:r>
              <a:rPr lang="en-US" sz="2400" dirty="0"/>
              <a:t>Poses a credible threat of harm</a:t>
            </a:r>
          </a:p>
        </p:txBody>
      </p:sp>
    </p:spTree>
    <p:extLst>
      <p:ext uri="{BB962C8B-B14F-4D97-AF65-F5344CB8AC3E}">
        <p14:creationId xmlns:p14="http://schemas.microsoft.com/office/powerpoint/2010/main" xmlns="" val="161833787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1985" y="76200"/>
            <a:ext cx="10591800" cy="944880"/>
          </a:xfrm>
        </p:spPr>
        <p:txBody>
          <a:bodyPr>
            <a:noAutofit/>
          </a:bodyPr>
          <a:lstStyle/>
          <a:p>
            <a:pPr>
              <a:lnSpc>
                <a:spcPts val="3600"/>
              </a:lnSpc>
            </a:pPr>
            <a:r>
              <a:rPr lang="en-US" sz="3600" dirty="0"/>
              <a:t>An Ounce of Prevention is Worth a Pound of Cure –</a:t>
            </a:r>
            <a:br>
              <a:rPr lang="en-US" sz="3600" dirty="0"/>
            </a:br>
            <a:r>
              <a:rPr lang="en-US" sz="3600" dirty="0"/>
              <a:t>Passwords</a:t>
            </a:r>
          </a:p>
        </p:txBody>
      </p:sp>
      <p:pic>
        <p:nvPicPr>
          <p:cNvPr id="3" name="Picture 2"/>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164330" y="1066800"/>
            <a:ext cx="3863340" cy="4994462"/>
          </a:xfrm>
          <a:prstGeom prst="rect">
            <a:avLst/>
          </a:prstGeom>
        </p:spPr>
      </p:pic>
    </p:spTree>
    <p:extLst>
      <p:ext uri="{BB962C8B-B14F-4D97-AF65-F5344CB8AC3E}">
        <p14:creationId xmlns:p14="http://schemas.microsoft.com/office/powerpoint/2010/main" xmlns="" val="196420092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1985" y="234460"/>
            <a:ext cx="10439400" cy="792480"/>
          </a:xfrm>
        </p:spPr>
        <p:txBody>
          <a:bodyPr>
            <a:noAutofit/>
          </a:bodyPr>
          <a:lstStyle/>
          <a:p>
            <a:pPr>
              <a:lnSpc>
                <a:spcPts val="3600"/>
              </a:lnSpc>
            </a:pPr>
            <a:r>
              <a:rPr lang="en-US" sz="3600" dirty="0"/>
              <a:t>An Ounce of Prevention is Worth a Pound of Cure –</a:t>
            </a:r>
            <a:br>
              <a:rPr lang="en-US" sz="3600" dirty="0"/>
            </a:br>
            <a:r>
              <a:rPr lang="en-US" sz="3600" dirty="0"/>
              <a:t>Encryption</a:t>
            </a:r>
          </a:p>
        </p:txBody>
      </p:sp>
      <p:sp>
        <p:nvSpPr>
          <p:cNvPr id="3" name="Content Placeholder 2"/>
          <p:cNvSpPr>
            <a:spLocks noGrp="1"/>
          </p:cNvSpPr>
          <p:nvPr>
            <p:ph idx="1"/>
          </p:nvPr>
        </p:nvSpPr>
        <p:spPr>
          <a:xfrm>
            <a:off x="931984" y="1295400"/>
            <a:ext cx="8974015" cy="4229884"/>
          </a:xfrm>
        </p:spPr>
        <p:txBody>
          <a:bodyPr/>
          <a:lstStyle/>
          <a:p>
            <a:pPr>
              <a:spcAft>
                <a:spcPts val="1200"/>
              </a:spcAft>
            </a:pPr>
            <a:r>
              <a:rPr lang="en-US" sz="3200" dirty="0"/>
              <a:t>Converts plain text into ciphertext</a:t>
            </a:r>
          </a:p>
          <a:p>
            <a:pPr>
              <a:spcAft>
                <a:spcPts val="1200"/>
              </a:spcAft>
            </a:pPr>
            <a:r>
              <a:rPr lang="en-US" sz="3200" dirty="0"/>
              <a:t>Must have a key to decrypt it</a:t>
            </a:r>
          </a:p>
        </p:txBody>
      </p:sp>
      <p:pic>
        <p:nvPicPr>
          <p:cNvPr id="4" name="Picture 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143000" y="3124200"/>
            <a:ext cx="10037618" cy="2667000"/>
          </a:xfrm>
          <a:prstGeom prst="rect">
            <a:avLst/>
          </a:prstGeom>
          <a:ln w="6350">
            <a:solidFill>
              <a:schemeClr val="accent1"/>
            </a:solidFill>
          </a:ln>
        </p:spPr>
      </p:pic>
    </p:spTree>
    <p:extLst>
      <p:ext uri="{BB962C8B-B14F-4D97-AF65-F5344CB8AC3E}">
        <p14:creationId xmlns:p14="http://schemas.microsoft.com/office/powerpoint/2010/main" xmlns="" val="287935943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1985" y="17585"/>
            <a:ext cx="10363200" cy="1007852"/>
          </a:xfrm>
        </p:spPr>
        <p:txBody>
          <a:bodyPr>
            <a:noAutofit/>
          </a:bodyPr>
          <a:lstStyle/>
          <a:p>
            <a:pPr>
              <a:lnSpc>
                <a:spcPts val="3600"/>
              </a:lnSpc>
            </a:pPr>
            <a:r>
              <a:rPr lang="en-US" sz="3600" dirty="0"/>
              <a:t>An Ounce of Prevention is Worth a Pound of Cure –</a:t>
            </a:r>
            <a:br>
              <a:rPr lang="en-US" sz="3600" dirty="0"/>
            </a:br>
            <a:r>
              <a:rPr lang="en-US" sz="3600" dirty="0"/>
              <a:t>Safely Installing Software</a:t>
            </a:r>
          </a:p>
        </p:txBody>
      </p:sp>
      <p:sp>
        <p:nvSpPr>
          <p:cNvPr id="3" name="Content Placeholder 2"/>
          <p:cNvSpPr>
            <a:spLocks noGrp="1"/>
          </p:cNvSpPr>
          <p:nvPr>
            <p:ph idx="1"/>
          </p:nvPr>
        </p:nvSpPr>
        <p:spPr>
          <a:xfrm>
            <a:off x="928937" y="1297745"/>
            <a:ext cx="7470648" cy="5273040"/>
          </a:xfrm>
        </p:spPr>
        <p:txBody>
          <a:bodyPr>
            <a:normAutofit/>
          </a:bodyPr>
          <a:lstStyle/>
          <a:p>
            <a:pPr>
              <a:spcAft>
                <a:spcPts val="1200"/>
              </a:spcAft>
            </a:pPr>
            <a:r>
              <a:rPr lang="en-US" sz="3200" dirty="0"/>
              <a:t>Copies files to the computer</a:t>
            </a:r>
          </a:p>
          <a:p>
            <a:pPr>
              <a:spcAft>
                <a:spcPts val="1200"/>
              </a:spcAft>
            </a:pPr>
            <a:r>
              <a:rPr lang="en-US" sz="3200" dirty="0"/>
              <a:t>Alters settings</a:t>
            </a:r>
          </a:p>
        </p:txBody>
      </p:sp>
      <p:pic>
        <p:nvPicPr>
          <p:cNvPr id="7" name="Picture 6"/>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934200" y="685800"/>
            <a:ext cx="4766115" cy="5715000"/>
          </a:xfrm>
          <a:prstGeom prst="rect">
            <a:avLst/>
          </a:prstGeom>
          <a:ln w="6350">
            <a:solidFill>
              <a:schemeClr val="tx1"/>
            </a:solidFill>
          </a:ln>
        </p:spPr>
      </p:pic>
    </p:spTree>
    <p:extLst>
      <p:ext uri="{BB962C8B-B14F-4D97-AF65-F5344CB8AC3E}">
        <p14:creationId xmlns:p14="http://schemas.microsoft.com/office/powerpoint/2010/main" xmlns="" val="338642252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1985" y="-58615"/>
            <a:ext cx="10439400" cy="1080028"/>
          </a:xfrm>
        </p:spPr>
        <p:txBody>
          <a:bodyPr>
            <a:noAutofit/>
          </a:bodyPr>
          <a:lstStyle/>
          <a:p>
            <a:pPr>
              <a:lnSpc>
                <a:spcPts val="3600"/>
              </a:lnSpc>
            </a:pPr>
            <a:r>
              <a:rPr lang="en-US" sz="3600" dirty="0"/>
              <a:t>An Ounce of Prevention is Worth a Pound of Cure –</a:t>
            </a:r>
            <a:br>
              <a:rPr lang="en-US" sz="3600" dirty="0"/>
            </a:br>
            <a:r>
              <a:rPr lang="en-US" sz="3600" dirty="0"/>
              <a:t>Updating and Installing Software</a:t>
            </a:r>
          </a:p>
        </p:txBody>
      </p:sp>
      <p:sp>
        <p:nvSpPr>
          <p:cNvPr id="3" name="Content Placeholder 2"/>
          <p:cNvSpPr>
            <a:spLocks noGrp="1"/>
          </p:cNvSpPr>
          <p:nvPr>
            <p:ph idx="1"/>
          </p:nvPr>
        </p:nvSpPr>
        <p:spPr>
          <a:xfrm>
            <a:off x="928936" y="1332915"/>
            <a:ext cx="9586663" cy="5273040"/>
          </a:xfrm>
        </p:spPr>
        <p:txBody>
          <a:bodyPr>
            <a:normAutofit lnSpcReduction="10000"/>
          </a:bodyPr>
          <a:lstStyle/>
          <a:p>
            <a:pPr>
              <a:spcAft>
                <a:spcPts val="900"/>
              </a:spcAft>
            </a:pPr>
            <a:r>
              <a:rPr lang="en-US" sz="3200" dirty="0"/>
              <a:t>Protect yourself from downloading problems</a:t>
            </a:r>
          </a:p>
          <a:p>
            <a:pPr lvl="1">
              <a:spcAft>
                <a:spcPts val="900"/>
              </a:spcAft>
              <a:buFont typeface="Wingdings" panose="05000000000000000000" pitchFamily="2" charset="2"/>
              <a:buChar char="ü"/>
            </a:pPr>
            <a:r>
              <a:rPr lang="en-US" sz="2800" dirty="0"/>
              <a:t>Only download from reliable sources</a:t>
            </a:r>
          </a:p>
          <a:p>
            <a:pPr>
              <a:spcBef>
                <a:spcPts val="600"/>
              </a:spcBef>
              <a:spcAft>
                <a:spcPts val="900"/>
              </a:spcAft>
            </a:pPr>
            <a:r>
              <a:rPr lang="en-US" sz="3200" dirty="0"/>
              <a:t>Zero-day exploit</a:t>
            </a:r>
          </a:p>
          <a:p>
            <a:pPr lvl="1">
              <a:spcAft>
                <a:spcPts val="900"/>
              </a:spcAft>
              <a:buFont typeface="Wingdings" panose="05000000000000000000" pitchFamily="2" charset="2"/>
              <a:buChar char="ü"/>
            </a:pPr>
            <a:r>
              <a:rPr lang="en-US" sz="2800" dirty="0"/>
              <a:t>Attack that occurs on the day an exploit is discovered before the publisher can fix it</a:t>
            </a:r>
          </a:p>
          <a:p>
            <a:pPr>
              <a:spcBef>
                <a:spcPts val="600"/>
              </a:spcBef>
              <a:spcAft>
                <a:spcPts val="900"/>
              </a:spcAft>
            </a:pPr>
            <a:r>
              <a:rPr lang="en-US" sz="3200" dirty="0"/>
              <a:t>Bugs</a:t>
            </a:r>
          </a:p>
          <a:p>
            <a:pPr lvl="1">
              <a:spcAft>
                <a:spcPts val="900"/>
              </a:spcAft>
              <a:buFont typeface="Wingdings" panose="05000000000000000000" pitchFamily="2" charset="2"/>
              <a:buChar char="ü"/>
            </a:pPr>
            <a:r>
              <a:rPr lang="en-US" sz="2800" dirty="0"/>
              <a:t>Flaws in the programming of software</a:t>
            </a:r>
          </a:p>
          <a:p>
            <a:pPr lvl="1">
              <a:spcAft>
                <a:spcPts val="900"/>
              </a:spcAft>
              <a:buFont typeface="Wingdings" panose="05000000000000000000" pitchFamily="2" charset="2"/>
              <a:buChar char="ü"/>
            </a:pPr>
            <a:r>
              <a:rPr lang="en-US" sz="2800" dirty="0"/>
              <a:t>Patch or hotfix</a:t>
            </a:r>
          </a:p>
          <a:p>
            <a:pPr lvl="1">
              <a:spcAft>
                <a:spcPts val="900"/>
              </a:spcAft>
              <a:buFont typeface="Wingdings" panose="05000000000000000000" pitchFamily="2" charset="2"/>
              <a:buChar char="ü"/>
            </a:pPr>
            <a:r>
              <a:rPr lang="en-US" sz="2800" dirty="0"/>
              <a:t>Service pack</a:t>
            </a:r>
          </a:p>
        </p:txBody>
      </p:sp>
    </p:spTree>
    <p:extLst>
      <p:ext uri="{BB962C8B-B14F-4D97-AF65-F5344CB8AC3E}">
        <p14:creationId xmlns:p14="http://schemas.microsoft.com/office/powerpoint/2010/main" xmlns="" val="167635297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1985" y="17585"/>
            <a:ext cx="10439400" cy="1007852"/>
          </a:xfrm>
        </p:spPr>
        <p:txBody>
          <a:bodyPr>
            <a:noAutofit/>
          </a:bodyPr>
          <a:lstStyle/>
          <a:p>
            <a:pPr>
              <a:lnSpc>
                <a:spcPts val="3600"/>
              </a:lnSpc>
            </a:pPr>
            <a:r>
              <a:rPr lang="en-US" sz="3600" dirty="0"/>
              <a:t>An Ounce of Prevention is Worth a Pound of Cure –</a:t>
            </a:r>
            <a:br>
              <a:rPr lang="en-US" sz="3600" dirty="0"/>
            </a:br>
            <a:r>
              <a:rPr lang="en-US" sz="3600" dirty="0"/>
              <a:t>Acceptable Use Policies (AUP)</a:t>
            </a:r>
          </a:p>
        </p:txBody>
      </p:sp>
      <p:sp>
        <p:nvSpPr>
          <p:cNvPr id="3" name="Content Placeholder 2"/>
          <p:cNvSpPr>
            <a:spLocks noGrp="1"/>
          </p:cNvSpPr>
          <p:nvPr>
            <p:ph idx="1"/>
          </p:nvPr>
        </p:nvSpPr>
        <p:spPr>
          <a:xfrm>
            <a:off x="928937" y="1295400"/>
            <a:ext cx="9756648" cy="5060951"/>
          </a:xfrm>
        </p:spPr>
        <p:txBody>
          <a:bodyPr>
            <a:normAutofit/>
          </a:bodyPr>
          <a:lstStyle/>
          <a:p>
            <a:pPr>
              <a:spcAft>
                <a:spcPts val="1200"/>
              </a:spcAft>
            </a:pPr>
            <a:r>
              <a:rPr lang="en-US" sz="3200" dirty="0"/>
              <a:t>Common in businesses and schools </a:t>
            </a:r>
          </a:p>
          <a:p>
            <a:pPr>
              <a:spcAft>
                <a:spcPts val="1200"/>
              </a:spcAft>
            </a:pPr>
            <a:r>
              <a:rPr lang="en-US" sz="3200" dirty="0"/>
              <a:t>Rules</a:t>
            </a:r>
            <a:r>
              <a:rPr lang="en-US" sz="2000" dirty="0"/>
              <a:t> </a:t>
            </a:r>
            <a:r>
              <a:rPr lang="en-US" sz="3200" dirty="0"/>
              <a:t>for</a:t>
            </a:r>
            <a:r>
              <a:rPr lang="en-US" sz="2000" dirty="0"/>
              <a:t> </a:t>
            </a:r>
            <a:r>
              <a:rPr lang="en-US" sz="3200" dirty="0"/>
              <a:t>computer</a:t>
            </a:r>
            <a:r>
              <a:rPr lang="en-US" sz="2000" dirty="0"/>
              <a:t> </a:t>
            </a:r>
            <a:r>
              <a:rPr lang="en-US" sz="3200" dirty="0"/>
              <a:t>and</a:t>
            </a:r>
            <a:r>
              <a:rPr lang="en-US" sz="2000" dirty="0"/>
              <a:t> </a:t>
            </a:r>
            <a:r>
              <a:rPr lang="en-US" sz="3200" dirty="0"/>
              <a:t>network</a:t>
            </a:r>
            <a:r>
              <a:rPr lang="en-US" sz="2000" dirty="0"/>
              <a:t> </a:t>
            </a:r>
            <a:r>
              <a:rPr lang="en-US" sz="3200" dirty="0"/>
              <a:t>users</a:t>
            </a:r>
          </a:p>
          <a:p>
            <a:pPr>
              <a:spcAft>
                <a:spcPts val="1200"/>
              </a:spcAft>
            </a:pPr>
            <a:r>
              <a:rPr lang="en-US" sz="3200" dirty="0"/>
              <a:t>Depend on:</a:t>
            </a:r>
          </a:p>
          <a:p>
            <a:pPr lvl="1">
              <a:spcBef>
                <a:spcPts val="0"/>
              </a:spcBef>
              <a:spcAft>
                <a:spcPts val="600"/>
              </a:spcAft>
              <a:buFont typeface="Wingdings" panose="05000000000000000000" pitchFamily="2" charset="2"/>
              <a:buChar char="ü"/>
            </a:pPr>
            <a:r>
              <a:rPr lang="en-US" sz="2400" dirty="0"/>
              <a:t>Type of business </a:t>
            </a:r>
          </a:p>
          <a:p>
            <a:pPr lvl="1">
              <a:spcBef>
                <a:spcPts val="0"/>
              </a:spcBef>
              <a:spcAft>
                <a:spcPts val="600"/>
              </a:spcAft>
              <a:buFont typeface="Wingdings" panose="05000000000000000000" pitchFamily="2" charset="2"/>
              <a:buChar char="ü"/>
            </a:pPr>
            <a:r>
              <a:rPr lang="en-US" sz="2400" dirty="0"/>
              <a:t>Type of information</a:t>
            </a:r>
          </a:p>
          <a:p>
            <a:pPr>
              <a:spcAft>
                <a:spcPts val="1200"/>
              </a:spcAft>
            </a:pPr>
            <a:r>
              <a:rPr lang="en-US" sz="3200" dirty="0"/>
              <a:t>Force users to practice safe</a:t>
            </a:r>
            <a:br>
              <a:rPr lang="en-US" sz="3200" dirty="0"/>
            </a:br>
            <a:r>
              <a:rPr lang="en-US" sz="3200" dirty="0"/>
              <a:t>computing</a:t>
            </a:r>
          </a:p>
        </p:txBody>
      </p:sp>
      <p:pic>
        <p:nvPicPr>
          <p:cNvPr id="4" name="Picture 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001000" y="1066800"/>
            <a:ext cx="3962400" cy="5122525"/>
          </a:xfrm>
          <a:prstGeom prst="rect">
            <a:avLst/>
          </a:prstGeom>
          <a:ln w="6350">
            <a:solidFill>
              <a:schemeClr val="tx1"/>
            </a:solidFill>
          </a:ln>
        </p:spPr>
      </p:pic>
    </p:spTree>
    <p:extLst>
      <p:ext uri="{BB962C8B-B14F-4D97-AF65-F5344CB8AC3E}">
        <p14:creationId xmlns:p14="http://schemas.microsoft.com/office/powerpoint/2010/main" xmlns="" val="243986600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31985" y="-76200"/>
            <a:ext cx="10972800" cy="1097280"/>
          </a:xfrm>
        </p:spPr>
        <p:txBody>
          <a:bodyPr>
            <a:noAutofit/>
          </a:bodyPr>
          <a:lstStyle/>
          <a:p>
            <a:r>
              <a:rPr lang="en-US" sz="3600" dirty="0"/>
              <a:t>Discuss</a:t>
            </a:r>
            <a:r>
              <a:rPr lang="en-US" sz="2400" dirty="0"/>
              <a:t> </a:t>
            </a:r>
            <a:r>
              <a:rPr lang="en-US" sz="3600" dirty="0"/>
              <a:t>Laws</a:t>
            </a:r>
            <a:r>
              <a:rPr lang="en-US" sz="2400" dirty="0"/>
              <a:t> </a:t>
            </a:r>
            <a:r>
              <a:rPr lang="en-US" sz="3600" dirty="0"/>
              <a:t>Related</a:t>
            </a:r>
            <a:r>
              <a:rPr lang="en-US" sz="2400" dirty="0"/>
              <a:t> </a:t>
            </a:r>
            <a:r>
              <a:rPr lang="en-US" sz="3600" dirty="0"/>
              <a:t>to</a:t>
            </a:r>
            <a:r>
              <a:rPr lang="en-US" sz="2000" dirty="0"/>
              <a:t> </a:t>
            </a:r>
            <a:r>
              <a:rPr lang="en-US" sz="3600" dirty="0"/>
              <a:t>Computer</a:t>
            </a:r>
            <a:r>
              <a:rPr lang="en-US" sz="2400" dirty="0"/>
              <a:t> </a:t>
            </a:r>
            <a:r>
              <a:rPr lang="en-US" sz="3600" dirty="0"/>
              <a:t>Security</a:t>
            </a:r>
            <a:r>
              <a:rPr lang="en-US" sz="2400" dirty="0"/>
              <a:t> </a:t>
            </a:r>
            <a:r>
              <a:rPr lang="en-US" sz="3600" dirty="0"/>
              <a:t>and</a:t>
            </a:r>
            <a:r>
              <a:rPr lang="en-US" sz="2000" dirty="0"/>
              <a:t> </a:t>
            </a:r>
            <a:r>
              <a:rPr lang="en-US" sz="3600" dirty="0"/>
              <a:t>Privacy</a:t>
            </a:r>
          </a:p>
        </p:txBody>
      </p:sp>
      <p:pic>
        <p:nvPicPr>
          <p:cNvPr id="7" name="Picture 6"/>
          <p:cNvPicPr>
            <a:picLocks noChangeAspect="1"/>
          </p:cNvPicPr>
          <p:nvPr/>
        </p:nvPicPr>
        <p:blipFill>
          <a:blip r:embed="rId3" cstate="screen">
            <a:extLst>
              <a:ext uri="{28A0092B-C50C-407E-A947-70E740481C1C}">
                <a14:useLocalDpi xmlns:a14="http://schemas.microsoft.com/office/drawing/2010/main" xmlns=""/>
              </a:ext>
            </a:extLst>
          </a:blip>
          <a:stretch>
            <a:fillRect/>
          </a:stretch>
        </p:blipFill>
        <p:spPr>
          <a:xfrm>
            <a:off x="3809006" y="1354752"/>
            <a:ext cx="4573988" cy="4741248"/>
          </a:xfrm>
          <a:prstGeom prst="rect">
            <a:avLst/>
          </a:prstGeom>
        </p:spPr>
      </p:pic>
    </p:spTree>
    <p:extLst>
      <p:ext uri="{BB962C8B-B14F-4D97-AF65-F5344CB8AC3E}">
        <p14:creationId xmlns:p14="http://schemas.microsoft.com/office/powerpoint/2010/main" xmlns="" val="3960558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31985" y="93785"/>
            <a:ext cx="9372600" cy="931652"/>
          </a:xfrm>
        </p:spPr>
        <p:txBody>
          <a:bodyPr>
            <a:noAutofit/>
          </a:bodyPr>
          <a:lstStyle/>
          <a:p>
            <a:r>
              <a:rPr lang="en-US" sz="3600" dirty="0"/>
              <a:t>The Law is on Your Side – The Enforcers</a:t>
            </a:r>
          </a:p>
        </p:txBody>
      </p:sp>
      <p:sp>
        <p:nvSpPr>
          <p:cNvPr id="2" name="Content Placeholder 1"/>
          <p:cNvSpPr>
            <a:spLocks noGrp="1"/>
          </p:cNvSpPr>
          <p:nvPr>
            <p:ph idx="1"/>
          </p:nvPr>
        </p:nvSpPr>
        <p:spPr>
          <a:xfrm>
            <a:off x="928936" y="1295400"/>
            <a:ext cx="6919663" cy="5257801"/>
          </a:xfrm>
        </p:spPr>
        <p:txBody>
          <a:bodyPr>
            <a:normAutofit/>
          </a:bodyPr>
          <a:lstStyle/>
          <a:p>
            <a:pPr>
              <a:spcBef>
                <a:spcPts val="0"/>
              </a:spcBef>
              <a:spcAft>
                <a:spcPts val="600"/>
              </a:spcAft>
            </a:pPr>
            <a:r>
              <a:rPr lang="en-US" sz="3200" dirty="0"/>
              <a:t>No single authority responsible for investigating cybercrime</a:t>
            </a:r>
          </a:p>
          <a:p>
            <a:pPr>
              <a:spcBef>
                <a:spcPts val="600"/>
              </a:spcBef>
            </a:pPr>
            <a:r>
              <a:rPr lang="en-US" sz="3200" dirty="0"/>
              <a:t>Internet Crime Complaint Center (IC3)</a:t>
            </a:r>
            <a:endParaRPr lang="en-US" dirty="0"/>
          </a:p>
          <a:p>
            <a:pPr lvl="1">
              <a:spcBef>
                <a:spcPts val="0"/>
              </a:spcBef>
              <a:spcAft>
                <a:spcPts val="600"/>
              </a:spcAft>
              <a:buFont typeface="Wingdings" panose="05000000000000000000" pitchFamily="2" charset="2"/>
              <a:buChar char="ü"/>
            </a:pPr>
            <a:r>
              <a:rPr lang="en-US" sz="2800" dirty="0"/>
              <a:t>Place for victims to report cybercrimes</a:t>
            </a:r>
          </a:p>
          <a:p>
            <a:pPr lvl="1">
              <a:spcBef>
                <a:spcPts val="0"/>
              </a:spcBef>
              <a:spcAft>
                <a:spcPts val="600"/>
              </a:spcAft>
              <a:buFont typeface="Wingdings" panose="05000000000000000000" pitchFamily="2" charset="2"/>
              <a:buChar char="ü"/>
            </a:pPr>
            <a:r>
              <a:rPr lang="en-US" sz="2800" dirty="0"/>
              <a:t>ic3.gov</a:t>
            </a:r>
          </a:p>
          <a:p>
            <a:pPr lvl="1">
              <a:spcBef>
                <a:spcPts val="0"/>
              </a:spcBef>
              <a:spcAft>
                <a:spcPts val="600"/>
              </a:spcAft>
              <a:buFont typeface="Wingdings" panose="05000000000000000000" pitchFamily="2" charset="2"/>
              <a:buChar char="ü"/>
            </a:pPr>
            <a:r>
              <a:rPr lang="en-US" sz="2800" dirty="0"/>
              <a:t>Reports processed and forwarded to appropriate agency</a:t>
            </a:r>
          </a:p>
        </p:txBody>
      </p:sp>
      <p:pic>
        <p:nvPicPr>
          <p:cNvPr id="4" name="Picture 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7848600" y="990600"/>
            <a:ext cx="4106794" cy="5334000"/>
          </a:xfrm>
          <a:prstGeom prst="rect">
            <a:avLst/>
          </a:prstGeom>
        </p:spPr>
      </p:pic>
    </p:spTree>
    <p:extLst>
      <p:ext uri="{BB962C8B-B14F-4D97-AF65-F5344CB8AC3E}">
        <p14:creationId xmlns:p14="http://schemas.microsoft.com/office/powerpoint/2010/main" xmlns="" val="59913939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31984" y="-76200"/>
            <a:ext cx="9888415" cy="1097280"/>
          </a:xfrm>
        </p:spPr>
        <p:txBody>
          <a:bodyPr>
            <a:noAutofit/>
          </a:bodyPr>
          <a:lstStyle/>
          <a:p>
            <a:r>
              <a:rPr lang="en-US" sz="3600" dirty="0"/>
              <a:t>The Law is on Your Side – Current Laws (1 of 2)</a:t>
            </a:r>
          </a:p>
        </p:txBody>
      </p:sp>
      <p:sp>
        <p:nvSpPr>
          <p:cNvPr id="2" name="Content Placeholder 1"/>
          <p:cNvSpPr>
            <a:spLocks noGrp="1"/>
          </p:cNvSpPr>
          <p:nvPr>
            <p:ph idx="1"/>
          </p:nvPr>
        </p:nvSpPr>
        <p:spPr>
          <a:xfrm>
            <a:off x="928937" y="1295400"/>
            <a:ext cx="10442448" cy="5197474"/>
          </a:xfrm>
        </p:spPr>
        <p:txBody>
          <a:bodyPr>
            <a:noAutofit/>
          </a:bodyPr>
          <a:lstStyle/>
          <a:p>
            <a:pPr>
              <a:spcAft>
                <a:spcPts val="400"/>
              </a:spcAft>
            </a:pPr>
            <a:r>
              <a:rPr lang="en-US" sz="3200" dirty="0"/>
              <a:t>Computer Fraud and Abuse Act</a:t>
            </a:r>
          </a:p>
          <a:p>
            <a:pPr lvl="1">
              <a:spcAft>
                <a:spcPts val="400"/>
              </a:spcAft>
              <a:buFont typeface="Wingdings" panose="05000000000000000000" pitchFamily="2" charset="2"/>
              <a:buChar char="ü"/>
            </a:pPr>
            <a:r>
              <a:rPr lang="en-US" sz="2800" dirty="0"/>
              <a:t>Makes it a crime to access classified information</a:t>
            </a:r>
          </a:p>
          <a:p>
            <a:pPr lvl="1">
              <a:spcAft>
                <a:spcPts val="400"/>
              </a:spcAft>
              <a:buFont typeface="Wingdings" panose="05000000000000000000" pitchFamily="2" charset="2"/>
              <a:buChar char="ü"/>
            </a:pPr>
            <a:r>
              <a:rPr lang="en-US" sz="2800" dirty="0"/>
              <a:t>Passed in 1986; amendments between 1988 and 2002 added additional cybercrimes</a:t>
            </a:r>
          </a:p>
          <a:p>
            <a:pPr>
              <a:spcAft>
                <a:spcPts val="400"/>
              </a:spcAft>
            </a:pPr>
            <a:r>
              <a:rPr lang="en-US" sz="3200" dirty="0"/>
              <a:t>USA PATRIOT Act antiterrorism legislation (2001) </a:t>
            </a:r>
          </a:p>
        </p:txBody>
      </p:sp>
    </p:spTree>
    <p:extLst>
      <p:ext uri="{BB962C8B-B14F-4D97-AF65-F5344CB8AC3E}">
        <p14:creationId xmlns:p14="http://schemas.microsoft.com/office/powerpoint/2010/main" xmlns="" val="9353290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0442" y="76200"/>
            <a:ext cx="10744200" cy="944880"/>
          </a:xfrm>
        </p:spPr>
        <p:txBody>
          <a:bodyPr>
            <a:noAutofit/>
          </a:bodyPr>
          <a:lstStyle/>
          <a:p>
            <a:pPr>
              <a:lnSpc>
                <a:spcPts val="3600"/>
              </a:lnSpc>
            </a:pPr>
            <a:r>
              <a:rPr lang="en-US" sz="3600" dirty="0"/>
              <a:t>Cybercrime: They Are Out to Get You – Personal Cybercrime (2 of 2)</a:t>
            </a:r>
          </a:p>
        </p:txBody>
      </p:sp>
      <p:sp>
        <p:nvSpPr>
          <p:cNvPr id="5" name="Content Placeholder 4"/>
          <p:cNvSpPr>
            <a:spLocks noGrp="1"/>
          </p:cNvSpPr>
          <p:nvPr>
            <p:ph idx="1"/>
          </p:nvPr>
        </p:nvSpPr>
        <p:spPr>
          <a:xfrm>
            <a:off x="930442" y="1295400"/>
            <a:ext cx="10210800" cy="5181600"/>
          </a:xfrm>
        </p:spPr>
        <p:txBody>
          <a:bodyPr>
            <a:normAutofit/>
          </a:bodyPr>
          <a:lstStyle/>
          <a:p>
            <a:pPr>
              <a:spcAft>
                <a:spcPts val="600"/>
              </a:spcAft>
            </a:pPr>
            <a:r>
              <a:rPr lang="en-US" sz="3200" dirty="0"/>
              <a:t>Phishing </a:t>
            </a:r>
          </a:p>
          <a:p>
            <a:pPr lvl="1">
              <a:spcAft>
                <a:spcPts val="600"/>
              </a:spcAft>
              <a:buFont typeface="Segoe UI Symbol" panose="020B0502040204020203" pitchFamily="34" charset="0"/>
              <a:buChar char="✓"/>
            </a:pPr>
            <a:r>
              <a:rPr lang="en-US" sz="2800" dirty="0"/>
              <a:t>Email messages and IMs </a:t>
            </a:r>
          </a:p>
          <a:p>
            <a:pPr lvl="1">
              <a:spcAft>
                <a:spcPts val="600"/>
              </a:spcAft>
              <a:buFont typeface="Segoe UI Symbol" panose="020B0502040204020203" pitchFamily="34" charset="0"/>
              <a:buChar char="✓"/>
            </a:pPr>
            <a:r>
              <a:rPr lang="en-US" sz="2800" dirty="0"/>
              <a:t>Appear to be from someone with</a:t>
            </a:r>
            <a:br>
              <a:rPr lang="en-US" sz="2800" dirty="0"/>
            </a:br>
            <a:r>
              <a:rPr lang="en-US" sz="2800" dirty="0"/>
              <a:t>whom you do business</a:t>
            </a:r>
          </a:p>
          <a:p>
            <a:pPr lvl="1">
              <a:buFont typeface="Segoe UI Symbol" panose="020B0502040204020203" pitchFamily="34" charset="0"/>
              <a:buChar char="✓"/>
            </a:pPr>
            <a:r>
              <a:rPr lang="en-US" sz="2800" dirty="0"/>
              <a:t>Designed to trick you into providing</a:t>
            </a:r>
            <a:br>
              <a:rPr lang="en-US" sz="2800" dirty="0"/>
            </a:br>
            <a:r>
              <a:rPr lang="en-US" sz="2800" dirty="0"/>
              <a:t>usernames and passwords</a:t>
            </a:r>
          </a:p>
          <a:p>
            <a:pPr>
              <a:spcBef>
                <a:spcPts val="600"/>
              </a:spcBef>
              <a:spcAft>
                <a:spcPts val="600"/>
              </a:spcAft>
            </a:pPr>
            <a:r>
              <a:rPr lang="en-US" sz="3200" dirty="0"/>
              <a:t>Pharming</a:t>
            </a:r>
          </a:p>
          <a:p>
            <a:pPr lvl="1">
              <a:spcAft>
                <a:spcPts val="600"/>
              </a:spcAft>
              <a:buFont typeface="Segoe UI Symbol" panose="020B0502040204020203" pitchFamily="34" charset="0"/>
              <a:buChar char="✓"/>
            </a:pPr>
            <a:r>
              <a:rPr lang="en-US" sz="2800" dirty="0"/>
              <a:t>Redirects you to a phony website even if you type the URL</a:t>
            </a:r>
          </a:p>
          <a:p>
            <a:pPr lvl="1">
              <a:spcAft>
                <a:spcPts val="600"/>
              </a:spcAft>
              <a:buFont typeface="Segoe UI Symbol" panose="020B0502040204020203" pitchFamily="34" charset="0"/>
              <a:buChar char="✓"/>
            </a:pPr>
            <a:r>
              <a:rPr lang="en-US" sz="2800" dirty="0"/>
              <a:t>Hijacks a company’s domain name</a:t>
            </a:r>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xmlns=""/>
              </a:ext>
            </a:extLst>
          </a:blip>
          <a:srcRect r="13005"/>
          <a:stretch/>
        </p:blipFill>
        <p:spPr>
          <a:xfrm>
            <a:off x="7356231" y="1371600"/>
            <a:ext cx="4607169" cy="3533178"/>
          </a:xfrm>
          <a:prstGeom prst="rect">
            <a:avLst/>
          </a:prstGeom>
          <a:ln w="6350">
            <a:solidFill>
              <a:schemeClr val="tx1"/>
            </a:solidFill>
          </a:ln>
        </p:spPr>
      </p:pic>
    </p:spTree>
    <p:extLst>
      <p:ext uri="{BB962C8B-B14F-4D97-AF65-F5344CB8AC3E}">
        <p14:creationId xmlns:p14="http://schemas.microsoft.com/office/powerpoint/2010/main" xmlns="" val="3253856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0442" y="228600"/>
            <a:ext cx="11049000" cy="792480"/>
          </a:xfrm>
        </p:spPr>
        <p:txBody>
          <a:bodyPr>
            <a:noAutofit/>
          </a:bodyPr>
          <a:lstStyle/>
          <a:p>
            <a:pPr>
              <a:lnSpc>
                <a:spcPts val="3600"/>
              </a:lnSpc>
            </a:pPr>
            <a:r>
              <a:rPr lang="en-US" sz="3600" dirty="0"/>
              <a:t>Cybercrime: They Are Out to Get You – Social Network Attacks (1 of 4)</a:t>
            </a:r>
          </a:p>
        </p:txBody>
      </p:sp>
      <p:sp>
        <p:nvSpPr>
          <p:cNvPr id="3" name="Content Placeholder 2"/>
          <p:cNvSpPr>
            <a:spLocks noGrp="1"/>
          </p:cNvSpPr>
          <p:nvPr>
            <p:ph idx="1"/>
          </p:nvPr>
        </p:nvSpPr>
        <p:spPr>
          <a:xfrm>
            <a:off x="931985" y="1295400"/>
            <a:ext cx="9753600" cy="4740276"/>
          </a:xfrm>
        </p:spPr>
        <p:txBody>
          <a:bodyPr>
            <a:normAutofit/>
          </a:bodyPr>
          <a:lstStyle/>
          <a:p>
            <a:pPr>
              <a:spcAft>
                <a:spcPts val="1200"/>
              </a:spcAft>
            </a:pPr>
            <a:r>
              <a:rPr lang="en-US" sz="3200" dirty="0"/>
              <a:t>Adware and other malware</a:t>
            </a:r>
          </a:p>
          <a:p>
            <a:pPr>
              <a:spcAft>
                <a:spcPts val="1200"/>
              </a:spcAft>
            </a:pPr>
            <a:r>
              <a:rPr lang="en-US" sz="3200" dirty="0"/>
              <a:t>Suspicious emails and notifications</a:t>
            </a:r>
          </a:p>
          <a:p>
            <a:pPr lvl="1">
              <a:spcAft>
                <a:spcPts val="1200"/>
              </a:spcAft>
              <a:buFont typeface="Wingdings" panose="05000000000000000000" pitchFamily="2" charset="2"/>
              <a:buChar char="ü"/>
            </a:pPr>
            <a:r>
              <a:rPr lang="en-US" sz="2800" dirty="0"/>
              <a:t>Appear to be from a site administrator</a:t>
            </a:r>
          </a:p>
          <a:p>
            <a:pPr lvl="2">
              <a:spcAft>
                <a:spcPts val="1200"/>
              </a:spcAft>
              <a:buFont typeface="Arial" panose="020B0604020202020204" pitchFamily="34" charset="0"/>
              <a:buChar char="•"/>
            </a:pPr>
            <a:r>
              <a:rPr lang="en-US" sz="2400" dirty="0"/>
              <a:t>Asking for your password</a:t>
            </a:r>
          </a:p>
          <a:p>
            <a:pPr lvl="2">
              <a:spcAft>
                <a:spcPts val="1200"/>
              </a:spcAft>
              <a:buFont typeface="Arial" panose="020B0604020202020204" pitchFamily="34" charset="0"/>
              <a:buChar char="•"/>
            </a:pPr>
            <a:r>
              <a:rPr lang="en-US" sz="2400" dirty="0"/>
              <a:t>Threatening to suspend your account</a:t>
            </a:r>
          </a:p>
          <a:p>
            <a:pPr>
              <a:spcAft>
                <a:spcPts val="1200"/>
              </a:spcAft>
            </a:pPr>
            <a:r>
              <a:rPr lang="en-US" sz="3200" dirty="0"/>
              <a:t>Phishing and "Please send money" scams</a:t>
            </a:r>
          </a:p>
        </p:txBody>
      </p:sp>
    </p:spTree>
    <p:extLst>
      <p:ext uri="{BB962C8B-B14F-4D97-AF65-F5344CB8AC3E}">
        <p14:creationId xmlns:p14="http://schemas.microsoft.com/office/powerpoint/2010/main" xmlns="" val="3741296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1985" y="82060"/>
            <a:ext cx="11049000" cy="944880"/>
          </a:xfrm>
        </p:spPr>
        <p:txBody>
          <a:bodyPr>
            <a:noAutofit/>
          </a:bodyPr>
          <a:lstStyle/>
          <a:p>
            <a:pPr>
              <a:lnSpc>
                <a:spcPts val="3600"/>
              </a:lnSpc>
            </a:pPr>
            <a:r>
              <a:rPr lang="en-US" sz="3600" dirty="0"/>
              <a:t>Cybercrime: They Are Out to Get You – Social Network Attacks (2 of 4)</a:t>
            </a:r>
          </a:p>
        </p:txBody>
      </p:sp>
      <p:sp>
        <p:nvSpPr>
          <p:cNvPr id="3" name="Content Placeholder 2"/>
          <p:cNvSpPr>
            <a:spLocks noGrp="1"/>
          </p:cNvSpPr>
          <p:nvPr>
            <p:ph idx="1"/>
          </p:nvPr>
        </p:nvSpPr>
        <p:spPr>
          <a:xfrm>
            <a:off x="931985" y="1302803"/>
            <a:ext cx="10591800" cy="4724400"/>
          </a:xfrm>
        </p:spPr>
        <p:txBody>
          <a:bodyPr>
            <a:normAutofit/>
          </a:bodyPr>
          <a:lstStyle/>
          <a:p>
            <a:pPr>
              <a:spcAft>
                <a:spcPts val="1200"/>
              </a:spcAft>
            </a:pPr>
            <a:r>
              <a:rPr lang="en-US" sz="3200" dirty="0"/>
              <a:t>Clickjacking</a:t>
            </a:r>
          </a:p>
          <a:p>
            <a:pPr lvl="1">
              <a:buFont typeface="Wingdings" panose="05000000000000000000" pitchFamily="2" charset="2"/>
              <a:buChar char="ü"/>
            </a:pPr>
            <a:r>
              <a:rPr lang="en-US" sz="2800" dirty="0"/>
              <a:t>Clicking on a link allows this malware to post unwanted links on your page</a:t>
            </a:r>
          </a:p>
          <a:p>
            <a:pPr>
              <a:spcAft>
                <a:spcPts val="1200"/>
              </a:spcAft>
            </a:pPr>
            <a:r>
              <a:rPr lang="en-US" sz="3200" dirty="0"/>
              <a:t>Malicious script scams</a:t>
            </a:r>
          </a:p>
          <a:p>
            <a:pPr lvl="1">
              <a:spcAft>
                <a:spcPts val="600"/>
              </a:spcAft>
              <a:buFont typeface="Wingdings" panose="05000000000000000000" pitchFamily="2" charset="2"/>
              <a:buChar char="ü"/>
            </a:pPr>
            <a:r>
              <a:rPr lang="en-US" sz="2800" dirty="0"/>
              <a:t>You copy and paste some text into your address bar</a:t>
            </a:r>
          </a:p>
          <a:p>
            <a:pPr lvl="1">
              <a:spcAft>
                <a:spcPts val="600"/>
              </a:spcAft>
              <a:buFont typeface="Wingdings" panose="05000000000000000000" pitchFamily="2" charset="2"/>
              <a:buChar char="ü"/>
            </a:pPr>
            <a:r>
              <a:rPr lang="en-US" sz="2800" dirty="0"/>
              <a:t>It might execute a malicious script</a:t>
            </a:r>
          </a:p>
          <a:p>
            <a:pPr lvl="2">
              <a:spcAft>
                <a:spcPts val="600"/>
              </a:spcAft>
            </a:pPr>
            <a:r>
              <a:rPr lang="en-US" sz="2400" dirty="0"/>
              <a:t>Creates pages and events</a:t>
            </a:r>
          </a:p>
          <a:p>
            <a:pPr lvl="2">
              <a:spcAft>
                <a:spcPts val="600"/>
              </a:spcAft>
            </a:pPr>
            <a:r>
              <a:rPr lang="en-US" sz="2400" dirty="0"/>
              <a:t>Sends spam out to your friends</a:t>
            </a:r>
          </a:p>
        </p:txBody>
      </p:sp>
    </p:spTree>
    <p:extLst>
      <p:ext uri="{BB962C8B-B14F-4D97-AF65-F5344CB8AC3E}">
        <p14:creationId xmlns:p14="http://schemas.microsoft.com/office/powerpoint/2010/main" xmlns="" val="34652046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1985" y="-76200"/>
            <a:ext cx="10972800" cy="1097280"/>
          </a:xfrm>
        </p:spPr>
        <p:txBody>
          <a:bodyPr>
            <a:noAutofit/>
          </a:bodyPr>
          <a:lstStyle/>
          <a:p>
            <a:pPr>
              <a:lnSpc>
                <a:spcPts val="3600"/>
              </a:lnSpc>
            </a:pPr>
            <a:r>
              <a:rPr lang="en-US" sz="3600" dirty="0"/>
              <a:t>Cybercrime: They Are Out to Get You – Social Network Attacks (3 of 4)</a:t>
            </a:r>
          </a:p>
        </p:txBody>
      </p:sp>
      <p:sp>
        <p:nvSpPr>
          <p:cNvPr id="3" name="Content Placeholder 2"/>
          <p:cNvSpPr>
            <a:spLocks noGrp="1"/>
          </p:cNvSpPr>
          <p:nvPr>
            <p:ph idx="1"/>
          </p:nvPr>
        </p:nvSpPr>
        <p:spPr>
          <a:xfrm>
            <a:off x="931985" y="1291768"/>
            <a:ext cx="10972800" cy="4525963"/>
          </a:xfrm>
        </p:spPr>
        <p:txBody>
          <a:bodyPr>
            <a:normAutofit/>
          </a:bodyPr>
          <a:lstStyle/>
          <a:p>
            <a:pPr>
              <a:spcAft>
                <a:spcPts val="1200"/>
              </a:spcAft>
            </a:pPr>
            <a:r>
              <a:rPr lang="en-US" sz="3200" dirty="0" smtClean="0"/>
              <a:t>Computer Fraud </a:t>
            </a:r>
            <a:endParaRPr lang="en-US" sz="3200" dirty="0"/>
          </a:p>
          <a:p>
            <a:pPr lvl="1">
              <a:buFont typeface="Wingdings" panose="05000000000000000000" pitchFamily="2" charset="2"/>
              <a:buChar char="ü"/>
            </a:pPr>
            <a:r>
              <a:rPr lang="en-US" sz="2800" dirty="0"/>
              <a:t>Schemes that convince you to give money or property to a person</a:t>
            </a:r>
          </a:p>
          <a:p>
            <a:pPr lvl="1">
              <a:spcAft>
                <a:spcPts val="1200"/>
              </a:spcAft>
              <a:buFont typeface="Wingdings" panose="05000000000000000000" pitchFamily="2" charset="2"/>
              <a:buChar char="ü"/>
            </a:pPr>
            <a:r>
              <a:rPr lang="en-US" sz="2800" dirty="0"/>
              <a:t>Shill bidding is fake bidding to drive up the price of an item </a:t>
            </a:r>
          </a:p>
        </p:txBody>
      </p:sp>
      <p:pic>
        <p:nvPicPr>
          <p:cNvPr id="8" name="Picture 7"/>
          <p:cNvPicPr>
            <a:picLocks noChangeAspect="1"/>
          </p:cNvPicPr>
          <p:nvPr/>
        </p:nvPicPr>
        <p:blipFill>
          <a:blip r:embed="rId3" cstate="screen">
            <a:extLst>
              <a:ext uri="{28A0092B-C50C-407E-A947-70E740481C1C}">
                <a14:useLocalDpi xmlns:a14="http://schemas.microsoft.com/office/drawing/2010/main" xmlns=""/>
              </a:ext>
            </a:extLst>
          </a:blip>
          <a:stretch>
            <a:fillRect/>
          </a:stretch>
        </p:blipFill>
        <p:spPr>
          <a:xfrm>
            <a:off x="3276600" y="3581400"/>
            <a:ext cx="5795857" cy="2667000"/>
          </a:xfrm>
          <a:prstGeom prst="rect">
            <a:avLst/>
          </a:prstGeom>
          <a:ln w="6350">
            <a:solidFill>
              <a:schemeClr val="tx1"/>
            </a:solidFill>
          </a:ln>
        </p:spPr>
      </p:pic>
    </p:spTree>
    <p:extLst>
      <p:ext uri="{BB962C8B-B14F-4D97-AF65-F5344CB8AC3E}">
        <p14:creationId xmlns:p14="http://schemas.microsoft.com/office/powerpoint/2010/main" xmlns="" val="24902554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1985" y="-76200"/>
            <a:ext cx="10972800" cy="1097280"/>
          </a:xfrm>
        </p:spPr>
        <p:txBody>
          <a:bodyPr>
            <a:noAutofit/>
          </a:bodyPr>
          <a:lstStyle/>
          <a:p>
            <a:pPr>
              <a:lnSpc>
                <a:spcPts val="3600"/>
              </a:lnSpc>
            </a:pPr>
            <a:r>
              <a:rPr lang="en-US" sz="3600" dirty="0"/>
              <a:t>Cybercrime: They Are Out to Get You – Social Network Attacks (4 of 4)</a:t>
            </a:r>
          </a:p>
        </p:txBody>
      </p:sp>
      <p:sp>
        <p:nvSpPr>
          <p:cNvPr id="4" name="Content Placeholder 3"/>
          <p:cNvSpPr>
            <a:spLocks noGrp="1"/>
          </p:cNvSpPr>
          <p:nvPr>
            <p:ph sz="half" idx="1"/>
          </p:nvPr>
        </p:nvSpPr>
        <p:spPr>
          <a:xfrm>
            <a:off x="931986" y="1296944"/>
            <a:ext cx="11658599" cy="4859894"/>
          </a:xfrm>
        </p:spPr>
        <p:txBody>
          <a:bodyPr>
            <a:normAutofit/>
          </a:bodyPr>
          <a:lstStyle/>
          <a:p>
            <a:pPr>
              <a:spcAft>
                <a:spcPts val="1200"/>
              </a:spcAft>
            </a:pPr>
            <a:r>
              <a:rPr lang="en-US" dirty="0"/>
              <a:t>Identity theft</a:t>
            </a:r>
          </a:p>
          <a:p>
            <a:pPr lvl="1">
              <a:spcAft>
                <a:spcPts val="1200"/>
              </a:spcAft>
            </a:pPr>
            <a:r>
              <a:rPr lang="en-US" dirty="0"/>
              <a:t>The use of your name, Social Security number, or bank or credit</a:t>
            </a:r>
            <a:br>
              <a:rPr lang="en-US" dirty="0"/>
            </a:br>
            <a:r>
              <a:rPr lang="en-US" dirty="0"/>
              <a:t> cards for financial gain</a:t>
            </a:r>
          </a:p>
          <a:p>
            <a:pPr lvl="1">
              <a:spcAft>
                <a:spcPts val="1200"/>
              </a:spcAft>
            </a:pPr>
            <a:r>
              <a:rPr lang="en-US" dirty="0"/>
              <a:t>Keyloggers</a:t>
            </a:r>
          </a:p>
          <a:p>
            <a:pPr lvl="2">
              <a:spcAft>
                <a:spcPts val="1200"/>
              </a:spcAft>
              <a:buFont typeface="Arial" panose="020B0604020202020204" pitchFamily="34" charset="0"/>
              <a:buChar char="•"/>
            </a:pPr>
            <a:r>
              <a:rPr lang="en-US" dirty="0"/>
              <a:t>Programs or devices that</a:t>
            </a:r>
            <a:br>
              <a:rPr lang="en-US" dirty="0"/>
            </a:br>
            <a:r>
              <a:rPr lang="en-US" dirty="0"/>
              <a:t>capture what is typed</a:t>
            </a:r>
          </a:p>
        </p:txBody>
      </p:sp>
      <p:pic>
        <p:nvPicPr>
          <p:cNvPr id="3" name="Picture 2"/>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781800" y="2667000"/>
            <a:ext cx="4551919" cy="3352800"/>
          </a:xfrm>
          <a:prstGeom prst="rect">
            <a:avLst/>
          </a:prstGeom>
        </p:spPr>
      </p:pic>
    </p:spTree>
    <p:extLst>
      <p:ext uri="{BB962C8B-B14F-4D97-AF65-F5344CB8AC3E}">
        <p14:creationId xmlns:p14="http://schemas.microsoft.com/office/powerpoint/2010/main" xmlns="" val="12949540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1985" y="-52755"/>
            <a:ext cx="10668000" cy="1066800"/>
          </a:xfrm>
        </p:spPr>
        <p:txBody>
          <a:bodyPr>
            <a:noAutofit/>
          </a:bodyPr>
          <a:lstStyle/>
          <a:p>
            <a:pPr>
              <a:lnSpc>
                <a:spcPts val="3600"/>
              </a:lnSpc>
            </a:pPr>
            <a:r>
              <a:rPr lang="en-US" sz="3600" dirty="0"/>
              <a:t>Cybercrime: They Are Out to Get You – Cybercrime Against Organizations (1 of 2)</a:t>
            </a:r>
          </a:p>
        </p:txBody>
      </p:sp>
      <p:sp>
        <p:nvSpPr>
          <p:cNvPr id="3" name="Content Placeholder 2"/>
          <p:cNvSpPr>
            <a:spLocks noGrp="1"/>
          </p:cNvSpPr>
          <p:nvPr>
            <p:ph sz="half" idx="1"/>
          </p:nvPr>
        </p:nvSpPr>
        <p:spPr>
          <a:xfrm>
            <a:off x="931985" y="1296943"/>
            <a:ext cx="10515600" cy="5105400"/>
          </a:xfrm>
        </p:spPr>
        <p:txBody>
          <a:bodyPr>
            <a:normAutofit/>
          </a:bodyPr>
          <a:lstStyle/>
          <a:p>
            <a:pPr>
              <a:spcAft>
                <a:spcPts val="1200"/>
              </a:spcAft>
            </a:pPr>
            <a:r>
              <a:rPr lang="en-US" dirty="0"/>
              <a:t>Hacking</a:t>
            </a:r>
          </a:p>
          <a:p>
            <a:pPr lvl="1">
              <a:spcAft>
                <a:spcPts val="1200"/>
              </a:spcAft>
            </a:pPr>
            <a:r>
              <a:rPr lang="en-US" dirty="0"/>
              <a:t>White-hat or “sneakers”</a:t>
            </a:r>
          </a:p>
          <a:p>
            <a:pPr lvl="2">
              <a:spcAft>
                <a:spcPts val="1200"/>
              </a:spcAft>
              <a:buFont typeface="Arial" panose="020B0604020202020204" pitchFamily="34" charset="0"/>
              <a:buChar char="•"/>
            </a:pPr>
            <a:r>
              <a:rPr lang="en-US" dirty="0"/>
              <a:t>Attempt to find security holes in a system to prevent future hacking</a:t>
            </a:r>
          </a:p>
          <a:p>
            <a:pPr lvl="1">
              <a:spcAft>
                <a:spcPts val="1200"/>
              </a:spcAft>
            </a:pPr>
            <a:r>
              <a:rPr lang="en-US" dirty="0"/>
              <a:t>Black-hat or “crackers”</a:t>
            </a:r>
          </a:p>
          <a:p>
            <a:pPr lvl="2">
              <a:spcAft>
                <a:spcPts val="1200"/>
              </a:spcAft>
              <a:buFont typeface="Arial" panose="020B0604020202020204" pitchFamily="34" charset="0"/>
              <a:buChar char="•"/>
            </a:pPr>
            <a:r>
              <a:rPr lang="en-US" dirty="0"/>
              <a:t>Malicious intent</a:t>
            </a:r>
          </a:p>
          <a:p>
            <a:pPr lvl="1">
              <a:spcAft>
                <a:spcPts val="1200"/>
              </a:spcAft>
            </a:pPr>
            <a:r>
              <a:rPr lang="en-US" dirty="0"/>
              <a:t>Gray-hat</a:t>
            </a:r>
          </a:p>
          <a:p>
            <a:pPr lvl="2">
              <a:spcAft>
                <a:spcPts val="1200"/>
              </a:spcAft>
              <a:buFont typeface="Arial" panose="020B0604020202020204" pitchFamily="34" charset="0"/>
              <a:buChar char="•"/>
            </a:pPr>
            <a:r>
              <a:rPr lang="en-US" dirty="0"/>
              <a:t>Illegal but not malicious intent</a:t>
            </a:r>
          </a:p>
        </p:txBody>
      </p:sp>
      <p:pic>
        <p:nvPicPr>
          <p:cNvPr id="7" name="Picture 6"/>
          <p:cNvPicPr>
            <a:picLocks noChangeAspect="1"/>
          </p:cNvPicPr>
          <p:nvPr/>
        </p:nvPicPr>
        <p:blipFill>
          <a:blip r:embed="rId3" cstate="screen">
            <a:extLst>
              <a:ext uri="{28A0092B-C50C-407E-A947-70E740481C1C}">
                <a14:useLocalDpi xmlns:a14="http://schemas.microsoft.com/office/drawing/2010/main" xmlns=""/>
              </a:ext>
            </a:extLst>
          </a:blip>
          <a:stretch>
            <a:fillRect/>
          </a:stretch>
        </p:blipFill>
        <p:spPr>
          <a:xfrm>
            <a:off x="7010400" y="3200400"/>
            <a:ext cx="4648200" cy="3086634"/>
          </a:xfrm>
          <a:prstGeom prst="rect">
            <a:avLst/>
          </a:prstGeom>
        </p:spPr>
      </p:pic>
    </p:spTree>
    <p:extLst>
      <p:ext uri="{BB962C8B-B14F-4D97-AF65-F5344CB8AC3E}">
        <p14:creationId xmlns:p14="http://schemas.microsoft.com/office/powerpoint/2010/main" xmlns="" val="2025853052"/>
      </p:ext>
    </p:extLst>
  </p:cSld>
  <p:clrMapOvr>
    <a:masterClrMapping/>
  </p:clrMapOvr>
</p:sld>
</file>

<file path=ppt/theme/theme1.xml><?xml version="1.0" encoding="utf-8"?>
<a:theme xmlns:a="http://schemas.openxmlformats.org/drawingml/2006/main" name="508 Lecture">
  <a:themeElements>
    <a:clrScheme name="Custom 7">
      <a:dk1>
        <a:sysClr val="windowText" lastClr="000000"/>
      </a:dk1>
      <a:lt1>
        <a:sysClr val="window" lastClr="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extLst>
    <a:ext uri="{05A4C25C-085E-4340-85A3-A5531E510DB2}">
      <thm15:themeFamily xmlns:thm15="http://schemas.microsoft.com/office/thememl/2012/main" xmlns="" name="Lecture PowerPoint Template.potx" id="{BB855091-A68B-4669-85FD-36839019572F}" vid="{FE88110F-3934-46D6-9303-E38CB2E7147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LecturePPT_Template_09062016</Template>
  <TotalTime>3310</TotalTime>
  <Words>3133</Words>
  <Application>Microsoft Office PowerPoint</Application>
  <PresentationFormat>Custom</PresentationFormat>
  <Paragraphs>343</Paragraphs>
  <Slides>37</Slides>
  <Notes>37</Notes>
  <HiddenSlides>0</HiddenSlides>
  <MMClips>0</MMClips>
  <ScaleCrop>false</ScaleCrop>
  <HeadingPairs>
    <vt:vector size="4" baseType="variant">
      <vt:variant>
        <vt:lpstr>Theme</vt:lpstr>
      </vt:variant>
      <vt:variant>
        <vt:i4>1</vt:i4>
      </vt:variant>
      <vt:variant>
        <vt:lpstr>Slide Titles</vt:lpstr>
      </vt:variant>
      <vt:variant>
        <vt:i4>37</vt:i4>
      </vt:variant>
    </vt:vector>
  </HeadingPairs>
  <TitlesOfParts>
    <vt:vector size="38" baseType="lpstr">
      <vt:lpstr>508 Lecture</vt:lpstr>
      <vt:lpstr>Introductory Visualizing Technology</vt:lpstr>
      <vt:lpstr>Recognize Different Types of Cybercrime</vt:lpstr>
      <vt:lpstr>Cybercrime: They Are Out to Get You – Personal Cybercrime (1 of 2)</vt:lpstr>
      <vt:lpstr>Cybercrime: They Are Out to Get You – Personal Cybercrime (2 of 2)</vt:lpstr>
      <vt:lpstr>Cybercrime: They Are Out to Get You – Social Network Attacks (1 of 4)</vt:lpstr>
      <vt:lpstr>Cybercrime: They Are Out to Get You – Social Network Attacks (2 of 4)</vt:lpstr>
      <vt:lpstr>Cybercrime: They Are Out to Get You – Social Network Attacks (3 of 4)</vt:lpstr>
      <vt:lpstr>Cybercrime: They Are Out to Get You – Social Network Attacks (4 of 4)</vt:lpstr>
      <vt:lpstr>Cybercrime: They Are Out to Get You – Cybercrime Against Organizations (1 of 2)</vt:lpstr>
      <vt:lpstr>Cybercrime: They Are Out to Get You – Cybercrime Against Organizations (2 of 2)</vt:lpstr>
      <vt:lpstr>Differentiate between Various Types of Malware</vt:lpstr>
      <vt:lpstr>Malware: Pick Your Poison – Spam and Cookies (1 of 3) </vt:lpstr>
      <vt:lpstr>Malware: Pick Your Poison – Spam and Cookies (2 of 3)</vt:lpstr>
      <vt:lpstr>Malware: Pick Your Poison – Spam and Cookies (3 of 3)</vt:lpstr>
      <vt:lpstr>Malware: Pick Your Poison – Adware and Spyware (1 of 2)</vt:lpstr>
      <vt:lpstr>Malware: Pick Your Poison – Adware and Spyware (2 of 2)</vt:lpstr>
      <vt:lpstr>Malware: Pick Your Poison – Viruses, Worms, Trojans, and Rootkits (1 of 5)</vt:lpstr>
      <vt:lpstr>Malware: Pick Your Poison – Viruses, Worms, Trojans, and Rootkits (2 of 5)</vt:lpstr>
      <vt:lpstr>Malware: Pick Your Poison – Viruses, Worms, Trojans, and Rootkits (3 of 5)</vt:lpstr>
      <vt:lpstr>Malware: Pick Your Poison – Viruses, Worms, Trojans, and Rootkits (4 of 5)</vt:lpstr>
      <vt:lpstr>Malware: Pick Your Poison – Viruses, Worms, Trojans, and Rootkits (5 of 5)</vt:lpstr>
      <vt:lpstr>Explain How to Secure a Computer</vt:lpstr>
      <vt:lpstr>Shield’s Up – Software (1 of 2)</vt:lpstr>
      <vt:lpstr>Shield’s Up – Software (2 of 2)</vt:lpstr>
      <vt:lpstr>Shield’s Up – Hardware (1 of 2)</vt:lpstr>
      <vt:lpstr>Shield’s Up – Hardware (2 of 2)</vt:lpstr>
      <vt:lpstr>Shield’s Up – Operating System</vt:lpstr>
      <vt:lpstr>Practice Safe Computing</vt:lpstr>
      <vt:lpstr>An Ounce of Prevention is Worth a Pound of Cure – User Accounts</vt:lpstr>
      <vt:lpstr>An Ounce of Prevention is Worth a Pound of Cure – Passwords</vt:lpstr>
      <vt:lpstr>An Ounce of Prevention is Worth a Pound of Cure – Encryption</vt:lpstr>
      <vt:lpstr>An Ounce of Prevention is Worth a Pound of Cure – Safely Installing Software</vt:lpstr>
      <vt:lpstr>An Ounce of Prevention is Worth a Pound of Cure – Updating and Installing Software</vt:lpstr>
      <vt:lpstr>An Ounce of Prevention is Worth a Pound of Cure – Acceptable Use Policies (AUP)</vt:lpstr>
      <vt:lpstr>Discuss Laws Related to Computer Security and Privacy</vt:lpstr>
      <vt:lpstr>The Law is on Your Side – The Enforcers</vt:lpstr>
      <vt:lpstr>The Law is on Your Side – Current Laws (1 of 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JLB</dc:creator>
  <cp:lastModifiedBy>Ralph</cp:lastModifiedBy>
  <cp:revision>277</cp:revision>
  <cp:lastPrinted>2017-06-19T21:45:56Z</cp:lastPrinted>
  <dcterms:created xsi:type="dcterms:W3CDTF">2014-04-17T22:24:44Z</dcterms:created>
  <dcterms:modified xsi:type="dcterms:W3CDTF">2017-07-14T02:53:59Z</dcterms:modified>
</cp:coreProperties>
</file>