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72" r:id="rId4"/>
    <p:sldId id="258" r:id="rId5"/>
    <p:sldId id="262" r:id="rId6"/>
    <p:sldId id="259" r:id="rId7"/>
    <p:sldId id="260" r:id="rId8"/>
    <p:sldId id="261"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788FFA-E131-49B1-8C02-F8861A747EA3}" type="datetimeFigureOut">
              <a:rPr lang="en-US" smtClean="0"/>
              <a:t>4/13/2017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B4D0BC-36A3-4AE4-9CAF-25B13AA9FDDA}" type="slidenum">
              <a:rPr lang="en-US" smtClean="0"/>
              <a:t>‹#›</a:t>
            </a:fld>
            <a:endParaRPr lang="en-US"/>
          </a:p>
        </p:txBody>
      </p:sp>
    </p:spTree>
    <p:extLst>
      <p:ext uri="{BB962C8B-B14F-4D97-AF65-F5344CB8AC3E}">
        <p14:creationId xmlns:p14="http://schemas.microsoft.com/office/powerpoint/2010/main" val="1431271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27C4390-E806-4E34-AA1B-8A2ADF802E11}" type="datetime1">
              <a:rPr lang="en-US" smtClean="0"/>
              <a:t>4/13/2017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2F135A-8FF5-4AC6-872D-C82879EC280E}" type="datetime1">
              <a:rPr lang="en-US" smtClean="0"/>
              <a:t>4/13/2017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E15011-8B0A-4F49-8A2E-E582BBC3042C}" type="datetime1">
              <a:rPr lang="en-US" smtClean="0"/>
              <a:t>4/13/2017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632AD69-7E51-4E53-B7CA-BACCC9BEC29E}" type="datetime1">
              <a:rPr lang="en-US" smtClean="0"/>
              <a:t>4/13/2017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4D366F2-01FE-4DD4-8121-AA94C0ACAEB6}" type="datetime1">
              <a:rPr lang="en-US" smtClean="0"/>
              <a:t>4/13/2017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8B9AA32-EB27-4B4E-8010-237107D3D859}" type="datetime1">
              <a:rPr lang="en-US" smtClean="0"/>
              <a:t>4/13/2017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994EA12-FE6E-4FD5-BA5B-467457BC2372}" type="datetime1">
              <a:rPr lang="en-US" smtClean="0"/>
              <a:t>4/13/2017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1EBCA07-DA73-4B62-B9EB-387594AD43B4}" type="datetime1">
              <a:rPr lang="en-US" smtClean="0"/>
              <a:t>4/13/2017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B95A01-3C8B-48A6-AB7E-25AFCA9FD13D}" type="datetime1">
              <a:rPr lang="en-US" smtClean="0"/>
              <a:t>4/13/2017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41AB533-06F2-4156-8778-B23DB2BB8CDB}" type="datetime1">
              <a:rPr lang="en-US" smtClean="0"/>
              <a:t>4/13/2017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0E61993-8EB0-435D-B9DA-B9778C8FE96F}" type="datetime1">
              <a:rPr lang="en-US" smtClean="0"/>
              <a:t>4/13/2017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84DA628-9E10-4BB4-A28C-E44E1EFECD1E}" type="datetime1">
              <a:rPr lang="en-US" smtClean="0"/>
              <a:t>4/13/2017</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Operating Systems</a:t>
            </a:r>
          </a:p>
          <a:p>
            <a:r>
              <a:rPr lang="en-US" dirty="0" smtClean="0"/>
              <a:t>Services provided </a:t>
            </a:r>
            <a:r>
              <a:rPr lang="en-US" smtClean="0"/>
              <a:t>on internet</a:t>
            </a:r>
            <a:endParaRPr lang="en-US" dirty="0" smtClean="0"/>
          </a:p>
        </p:txBody>
      </p:sp>
      <p:sp>
        <p:nvSpPr>
          <p:cNvPr id="2" name="Title 1"/>
          <p:cNvSpPr>
            <a:spLocks noGrp="1"/>
          </p:cNvSpPr>
          <p:nvPr>
            <p:ph type="ctrTitle"/>
          </p:nvPr>
        </p:nvSpPr>
        <p:spPr/>
        <p:txBody>
          <a:bodyPr/>
          <a:lstStyle/>
          <a:p>
            <a:r>
              <a:rPr lang="en-US" dirty="0" smtClean="0"/>
              <a:t>Computer Security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5738964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Threats – Logic Bomb</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4" name="Content Placeholder 3"/>
          <p:cNvSpPr>
            <a:spLocks noGrp="1"/>
          </p:cNvSpPr>
          <p:nvPr>
            <p:ph sz="quarter" idx="1"/>
          </p:nvPr>
        </p:nvSpPr>
        <p:spPr/>
        <p:txBody>
          <a:bodyPr/>
          <a:lstStyle/>
          <a:p>
            <a:pPr marL="0" indent="0">
              <a:buNone/>
            </a:pPr>
            <a:r>
              <a:rPr lang="en-US" dirty="0"/>
              <a:t>A</a:t>
            </a:r>
            <a:r>
              <a:rPr lang="en-US" dirty="0" smtClean="0"/>
              <a:t> </a:t>
            </a:r>
            <a:r>
              <a:rPr lang="en-US" dirty="0" smtClean="0">
                <a:solidFill>
                  <a:srgbClr val="FF0000"/>
                </a:solidFill>
              </a:rPr>
              <a:t>Logic Bomb </a:t>
            </a:r>
            <a:r>
              <a:rPr lang="en-US" dirty="0" smtClean="0"/>
              <a:t>is a small program </a:t>
            </a:r>
            <a:r>
              <a:rPr lang="en-US" dirty="0"/>
              <a:t>or sections of a program triggered by some event such as a certain date or time, a certain percentage of disk space filled, the removal of a file, </a:t>
            </a:r>
            <a:r>
              <a:rPr lang="en-US" dirty="0" smtClean="0"/>
              <a:t>etc. </a:t>
            </a:r>
            <a:endParaRPr lang="en-US" sz="1600" dirty="0"/>
          </a:p>
          <a:p>
            <a:pPr marL="0" indent="0">
              <a:buNone/>
            </a:pPr>
            <a:endParaRPr lang="en-US" sz="1600" dirty="0"/>
          </a:p>
        </p:txBody>
      </p:sp>
    </p:spTree>
    <p:extLst>
      <p:ext uri="{BB962C8B-B14F-4D97-AF65-F5344CB8AC3E}">
        <p14:creationId xmlns:p14="http://schemas.microsoft.com/office/powerpoint/2010/main" val="328263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Program Threats – Buffer Overflow</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4" name="Content Placeholder 3"/>
          <p:cNvSpPr>
            <a:spLocks noGrp="1"/>
          </p:cNvSpPr>
          <p:nvPr>
            <p:ph sz="quarter" idx="1"/>
          </p:nvPr>
        </p:nvSpPr>
        <p:spPr/>
        <p:txBody>
          <a:bodyPr/>
          <a:lstStyle/>
          <a:p>
            <a:pPr marL="0" indent="0">
              <a:buNone/>
            </a:pPr>
            <a:r>
              <a:rPr lang="en-US" dirty="0"/>
              <a:t>A</a:t>
            </a:r>
            <a:r>
              <a:rPr lang="en-US" dirty="0" smtClean="0"/>
              <a:t> </a:t>
            </a:r>
            <a:r>
              <a:rPr lang="en-US" dirty="0" smtClean="0">
                <a:solidFill>
                  <a:srgbClr val="FF0000"/>
                </a:solidFill>
              </a:rPr>
              <a:t>Buffer overflow (overrun) </a:t>
            </a:r>
            <a:r>
              <a:rPr lang="en-US" dirty="0"/>
              <a:t> is an anomaly where a program, while writing data to a buffer, overruns the buffer's boundary and overwrites adjacent memory locations</a:t>
            </a:r>
            <a:r>
              <a:rPr lang="en-US" dirty="0" smtClean="0"/>
              <a:t>.</a:t>
            </a:r>
          </a:p>
          <a:p>
            <a:pPr marL="0" indent="0">
              <a:buNone/>
            </a:pPr>
            <a:endParaRPr lang="en-US" sz="1600" dirty="0"/>
          </a:p>
          <a:p>
            <a:pPr marL="0" indent="0">
              <a:buNone/>
            </a:pPr>
            <a:r>
              <a:rPr lang="en-US" u="sng" dirty="0"/>
              <a:t>Programming languages</a:t>
            </a:r>
            <a:r>
              <a:rPr lang="en-US" dirty="0"/>
              <a:t> commonly associated with buffer overflows include C and C++, which provide no built-in protection against accessing or overwriting data in any part of memory and do not automatically check that data written to an array</a:t>
            </a:r>
            <a:endParaRPr lang="en-US" sz="1600" dirty="0"/>
          </a:p>
          <a:p>
            <a:pPr marL="0" indent="0">
              <a:buNone/>
            </a:pPr>
            <a:endParaRPr lang="en-US" sz="1600" dirty="0"/>
          </a:p>
        </p:txBody>
      </p:sp>
    </p:spTree>
    <p:extLst>
      <p:ext uri="{BB962C8B-B14F-4D97-AF65-F5344CB8AC3E}">
        <p14:creationId xmlns:p14="http://schemas.microsoft.com/office/powerpoint/2010/main" val="1926614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Threats – Virus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4" name="Content Placeholder 3"/>
          <p:cNvSpPr>
            <a:spLocks noGrp="1"/>
          </p:cNvSpPr>
          <p:nvPr>
            <p:ph sz="quarter" idx="1"/>
          </p:nvPr>
        </p:nvSpPr>
        <p:spPr/>
        <p:txBody>
          <a:bodyPr/>
          <a:lstStyle/>
          <a:p>
            <a:pPr marL="0" indent="0">
              <a:buNone/>
            </a:pPr>
            <a:r>
              <a:rPr lang="en-US" dirty="0" smtClean="0"/>
              <a:t>1) Medical - An </a:t>
            </a:r>
            <a:r>
              <a:rPr lang="en-US" dirty="0"/>
              <a:t>infective agent that typically consists of a nucleic acid molecule in a protein coat, is too small to be seen by light microscopy, and is able to multiply only within the living cells of a host</a:t>
            </a:r>
            <a:r>
              <a:rPr lang="en-US" dirty="0" smtClean="0"/>
              <a:t>. "</a:t>
            </a:r>
            <a:r>
              <a:rPr lang="en-US" dirty="0"/>
              <a:t>a virus </a:t>
            </a:r>
            <a:r>
              <a:rPr lang="en-US" dirty="0" smtClean="0"/>
              <a:t>infection“.  Example a “Cold”. </a:t>
            </a:r>
          </a:p>
          <a:p>
            <a:pPr marL="514350" indent="-514350">
              <a:buAutoNum type="arabicParenR"/>
            </a:pPr>
            <a:endParaRPr lang="en-US" dirty="0"/>
          </a:p>
          <a:p>
            <a:pPr marL="0" indent="0">
              <a:buNone/>
            </a:pPr>
            <a:r>
              <a:rPr lang="en-US" dirty="0" smtClean="0"/>
              <a:t>2) Computer - A </a:t>
            </a:r>
            <a:r>
              <a:rPr lang="en-US" dirty="0"/>
              <a:t>piece of code that is capable of copying itself and typically has a detrimental effect, such as corrupting the system or destroying data</a:t>
            </a:r>
            <a:r>
              <a:rPr lang="en-US" dirty="0" smtClean="0"/>
              <a:t>.</a:t>
            </a:r>
            <a:endParaRPr lang="en-US" sz="1600" dirty="0" smtClean="0"/>
          </a:p>
        </p:txBody>
      </p:sp>
    </p:spTree>
    <p:extLst>
      <p:ext uri="{BB962C8B-B14F-4D97-AF65-F5344CB8AC3E}">
        <p14:creationId xmlns:p14="http://schemas.microsoft.com/office/powerpoint/2010/main" val="3365209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OS and Network Threats – Worms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 name="Content Placeholder 3"/>
          <p:cNvSpPr>
            <a:spLocks noGrp="1"/>
          </p:cNvSpPr>
          <p:nvPr>
            <p:ph sz="quarter" idx="1"/>
          </p:nvPr>
        </p:nvSpPr>
        <p:spPr/>
        <p:txBody>
          <a:bodyPr>
            <a:normAutofit/>
          </a:bodyPr>
          <a:lstStyle/>
          <a:p>
            <a:pPr marL="0" indent="0">
              <a:buNone/>
            </a:pPr>
            <a:r>
              <a:rPr lang="en-US" dirty="0" smtClean="0"/>
              <a:t>A</a:t>
            </a:r>
            <a:r>
              <a:rPr lang="en-US" b="1" dirty="0" smtClean="0"/>
              <a:t> </a:t>
            </a:r>
            <a:r>
              <a:rPr lang="en-US" b="1" dirty="0"/>
              <a:t>worm</a:t>
            </a:r>
            <a:r>
              <a:rPr lang="en-US" dirty="0"/>
              <a:t> is a standalone malware </a:t>
            </a:r>
            <a:r>
              <a:rPr lang="en-US" dirty="0" smtClean="0"/>
              <a:t>computer program</a:t>
            </a:r>
            <a:r>
              <a:rPr lang="en-US" dirty="0"/>
              <a:t> that replicates itself in order to spread to other computers</a:t>
            </a:r>
            <a:r>
              <a:rPr lang="en-US" dirty="0" smtClean="0"/>
              <a:t>.</a:t>
            </a:r>
            <a:r>
              <a:rPr lang="en-US" dirty="0"/>
              <a:t> </a:t>
            </a:r>
            <a:endParaRPr lang="en-US" dirty="0" smtClean="0"/>
          </a:p>
          <a:p>
            <a:pPr marL="0" indent="0">
              <a:buNone/>
            </a:pPr>
            <a:endParaRPr lang="en-US" dirty="0"/>
          </a:p>
          <a:p>
            <a:pPr marL="0" indent="0">
              <a:buNone/>
            </a:pPr>
            <a:r>
              <a:rPr lang="en-US" dirty="0" smtClean="0"/>
              <a:t>Often</a:t>
            </a:r>
            <a:r>
              <a:rPr lang="en-US" dirty="0"/>
              <a:t>, it uses a computer network to spread itself, relying on security failures on the target computer to access it. Worms almost always cause at least some harm to the network, even if only by consuming bandwidth, whereas viruses almost always corrupt or modify files on a targeted computer.</a:t>
            </a:r>
            <a:endParaRPr lang="en-US" sz="1600" dirty="0" smtClean="0"/>
          </a:p>
        </p:txBody>
      </p:sp>
    </p:spTree>
    <p:extLst>
      <p:ext uri="{BB962C8B-B14F-4D97-AF65-F5344CB8AC3E}">
        <p14:creationId xmlns:p14="http://schemas.microsoft.com/office/powerpoint/2010/main" val="3169447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630362"/>
          </a:xfrm>
        </p:spPr>
        <p:txBody>
          <a:bodyPr>
            <a:normAutofit/>
          </a:bodyPr>
          <a:lstStyle/>
          <a:p>
            <a:r>
              <a:rPr lang="en-US" dirty="0" smtClean="0"/>
              <a:t>OS and Network Threats – </a:t>
            </a:r>
            <a:br>
              <a:rPr lang="en-US" dirty="0" smtClean="0"/>
            </a:br>
            <a:r>
              <a:rPr lang="en-US" dirty="0" smtClean="0"/>
              <a:t>Port Scanning</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4" name="Content Placeholder 3"/>
          <p:cNvSpPr>
            <a:spLocks noGrp="1"/>
          </p:cNvSpPr>
          <p:nvPr>
            <p:ph sz="quarter" idx="1"/>
          </p:nvPr>
        </p:nvSpPr>
        <p:spPr>
          <a:xfrm>
            <a:off x="838200" y="2209800"/>
            <a:ext cx="7772400" cy="3276600"/>
          </a:xfrm>
        </p:spPr>
        <p:txBody>
          <a:bodyPr/>
          <a:lstStyle/>
          <a:p>
            <a:pPr marL="0" indent="0">
              <a:buNone/>
            </a:pPr>
            <a:r>
              <a:rPr lang="en-US" dirty="0"/>
              <a:t>A </a:t>
            </a:r>
            <a:r>
              <a:rPr lang="en-US" b="1" dirty="0"/>
              <a:t>port scan</a:t>
            </a:r>
            <a:r>
              <a:rPr lang="en-US" dirty="0"/>
              <a:t> is a series of messages sent by someone attempting to break into a computer to learn which computer network services, each associated with a "well-known" </a:t>
            </a:r>
            <a:r>
              <a:rPr lang="en-US" b="1" dirty="0"/>
              <a:t>port</a:t>
            </a:r>
            <a:r>
              <a:rPr lang="en-US" dirty="0"/>
              <a:t> number, the computer provides. </a:t>
            </a:r>
            <a:r>
              <a:rPr lang="en-US" b="1" dirty="0"/>
              <a:t>Port scanning</a:t>
            </a:r>
            <a:r>
              <a:rPr lang="en-US" dirty="0"/>
              <a:t>, a favorite approach of computer cracker, gives the assailant an idea where to probe for weaknesses.</a:t>
            </a:r>
            <a:endParaRPr lang="en-US" sz="1600" dirty="0" smtClean="0"/>
          </a:p>
        </p:txBody>
      </p:sp>
    </p:spTree>
    <p:extLst>
      <p:ext uri="{BB962C8B-B14F-4D97-AF65-F5344CB8AC3E}">
        <p14:creationId xmlns:p14="http://schemas.microsoft.com/office/powerpoint/2010/main" val="2464132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630362"/>
          </a:xfrm>
        </p:spPr>
        <p:txBody>
          <a:bodyPr>
            <a:normAutofit/>
          </a:bodyPr>
          <a:lstStyle/>
          <a:p>
            <a:r>
              <a:rPr lang="en-US" dirty="0" smtClean="0"/>
              <a:t>OS and Network Threats – </a:t>
            </a:r>
            <a:br>
              <a:rPr lang="en-US" dirty="0" smtClean="0"/>
            </a:br>
            <a:r>
              <a:rPr lang="en-US" dirty="0" smtClean="0"/>
              <a:t>Denial of Service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4" name="Content Placeholder 3"/>
          <p:cNvSpPr>
            <a:spLocks noGrp="1"/>
          </p:cNvSpPr>
          <p:nvPr>
            <p:ph sz="quarter" idx="1"/>
          </p:nvPr>
        </p:nvSpPr>
        <p:spPr>
          <a:xfrm>
            <a:off x="838200" y="2209800"/>
            <a:ext cx="7772400" cy="3276600"/>
          </a:xfrm>
        </p:spPr>
        <p:txBody>
          <a:bodyPr/>
          <a:lstStyle/>
          <a:p>
            <a:pPr marL="0" indent="0">
              <a:buNone/>
            </a:pPr>
            <a:r>
              <a:rPr lang="en-US" dirty="0"/>
              <a:t>A</a:t>
            </a:r>
            <a:r>
              <a:rPr lang="en-US" dirty="0" smtClean="0"/>
              <a:t>n </a:t>
            </a:r>
            <a:r>
              <a:rPr lang="en-US" dirty="0"/>
              <a:t>interruption in an authorized user's access to a computer network, typically one caused with malicious intent</a:t>
            </a:r>
            <a:r>
              <a:rPr lang="en-US" dirty="0" smtClean="0"/>
              <a:t>.</a:t>
            </a:r>
          </a:p>
          <a:p>
            <a:pPr marL="0" indent="0">
              <a:buNone/>
            </a:pPr>
            <a:endParaRPr lang="en-US" sz="1600" dirty="0" smtClean="0"/>
          </a:p>
          <a:p>
            <a:pPr marL="0" indent="0">
              <a:buNone/>
            </a:pPr>
            <a:r>
              <a:rPr lang="en-US" sz="2800" dirty="0" smtClean="0"/>
              <a:t>Examples</a:t>
            </a:r>
            <a:endParaRPr lang="en-US" sz="2800" dirty="0"/>
          </a:p>
          <a:p>
            <a:pPr marL="0" indent="0">
              <a:buNone/>
            </a:pPr>
            <a:r>
              <a:rPr lang="en-US" sz="2800" dirty="0" smtClean="0"/>
              <a:t>- Inability to login.</a:t>
            </a:r>
          </a:p>
          <a:p>
            <a:pPr marL="0" indent="0">
              <a:buNone/>
            </a:pPr>
            <a:r>
              <a:rPr lang="en-US" sz="2800" dirty="0" smtClean="0"/>
              <a:t>- Server is overloaded. </a:t>
            </a:r>
          </a:p>
          <a:p>
            <a:pPr marL="0" indent="0">
              <a:buNone/>
            </a:pPr>
            <a:endParaRPr lang="en-US" sz="2800" dirty="0" smtClean="0"/>
          </a:p>
        </p:txBody>
      </p:sp>
    </p:spTree>
    <p:extLst>
      <p:ext uri="{BB962C8B-B14F-4D97-AF65-F5344CB8AC3E}">
        <p14:creationId xmlns:p14="http://schemas.microsoft.com/office/powerpoint/2010/main" val="3068782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 Firewall</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4" name="Content Placeholder 3"/>
          <p:cNvSpPr>
            <a:spLocks noGrp="1"/>
          </p:cNvSpPr>
          <p:nvPr>
            <p:ph sz="quarter" idx="1"/>
          </p:nvPr>
        </p:nvSpPr>
        <p:spPr>
          <a:xfrm>
            <a:off x="914400" y="1447800"/>
            <a:ext cx="7543800" cy="1828800"/>
          </a:xfrm>
        </p:spPr>
        <p:txBody>
          <a:bodyPr>
            <a:normAutofit/>
          </a:bodyPr>
          <a:lstStyle/>
          <a:p>
            <a:pPr marL="0" indent="0">
              <a:buNone/>
            </a:pPr>
            <a:r>
              <a:rPr lang="en-US" dirty="0" smtClean="0"/>
              <a:t>A</a:t>
            </a:r>
            <a:r>
              <a:rPr lang="en-US" dirty="0"/>
              <a:t> </a:t>
            </a:r>
            <a:r>
              <a:rPr lang="en-US" b="1" dirty="0"/>
              <a:t>firewall</a:t>
            </a:r>
            <a:r>
              <a:rPr lang="en-US" dirty="0"/>
              <a:t> is a network security system that monitors and controls the incoming and outgoing network traffic based on predetermined security </a:t>
            </a:r>
            <a:r>
              <a:rPr lang="en-US" dirty="0" smtClean="0"/>
              <a:t>rules.</a:t>
            </a:r>
            <a:endParaRPr lang="en-US" baseline="30000" dirty="0"/>
          </a:p>
          <a:p>
            <a:pPr marL="0" indent="0">
              <a:buNone/>
            </a:pPr>
            <a:endParaRPr lang="en-US" baseline="300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5800" y="3429000"/>
            <a:ext cx="3962400" cy="2209800"/>
          </a:xfrm>
          <a:prstGeom prst="rect">
            <a:avLst/>
          </a:prstGeom>
        </p:spPr>
      </p:pic>
      <p:sp>
        <p:nvSpPr>
          <p:cNvPr id="7" name="Content Placeholder 3"/>
          <p:cNvSpPr txBox="1">
            <a:spLocks/>
          </p:cNvSpPr>
          <p:nvPr/>
        </p:nvSpPr>
        <p:spPr>
          <a:xfrm>
            <a:off x="603504" y="3429000"/>
            <a:ext cx="3587496" cy="2399371"/>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buFont typeface="Wingdings 2"/>
              <a:buNone/>
            </a:pPr>
            <a:r>
              <a:rPr lang="en-US" sz="2400" dirty="0" smtClean="0"/>
              <a:t>A firewall typically establishes a barrier between a trusted, secure internal network and another outside network, such as the Internet, that is assumed not to be secure or trusted</a:t>
            </a:r>
            <a:endParaRPr lang="en-US" sz="2400" dirty="0"/>
          </a:p>
        </p:txBody>
      </p:sp>
    </p:spTree>
    <p:extLst>
      <p:ext uri="{BB962C8B-B14F-4D97-AF65-F5344CB8AC3E}">
        <p14:creationId xmlns:p14="http://schemas.microsoft.com/office/powerpoint/2010/main" val="3993310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 Spoofing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371600" y="1447800"/>
            <a:ext cx="6781799" cy="4572000"/>
          </a:xfrm>
        </p:spPr>
      </p:pic>
    </p:spTree>
    <p:extLst>
      <p:ext uri="{BB962C8B-B14F-4D97-AF65-F5344CB8AC3E}">
        <p14:creationId xmlns:p14="http://schemas.microsoft.com/office/powerpoint/2010/main" val="3313812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sz="quarter" idx="1"/>
          </p:nvPr>
        </p:nvSpPr>
        <p:spPr/>
        <p:txBody>
          <a:bodyPr>
            <a:normAutofit/>
          </a:bodyPr>
          <a:lstStyle/>
          <a:p>
            <a:r>
              <a:rPr lang="en-US" dirty="0" smtClean="0"/>
              <a:t>Security </a:t>
            </a:r>
            <a:r>
              <a:rPr lang="en-US" dirty="0" smtClean="0"/>
              <a:t>Environment</a:t>
            </a:r>
          </a:p>
          <a:p>
            <a:r>
              <a:rPr lang="en-US" dirty="0" smtClean="0"/>
              <a:t>Wiki-history of internet web pages</a:t>
            </a:r>
            <a:endParaRPr lang="en-US" dirty="0" smtClean="0"/>
          </a:p>
          <a:p>
            <a:r>
              <a:rPr lang="en-US" dirty="0" smtClean="0"/>
              <a:t>Server side programming/Client side programming</a:t>
            </a:r>
          </a:p>
          <a:p>
            <a:r>
              <a:rPr lang="en-US" dirty="0" smtClean="0"/>
              <a:t>Program Threats</a:t>
            </a:r>
            <a:endParaRPr lang="en-US" dirty="0" smtClean="0"/>
          </a:p>
          <a:p>
            <a:r>
              <a:rPr lang="en-US" dirty="0" smtClean="0"/>
              <a:t>System and Network Threats</a:t>
            </a:r>
          </a:p>
          <a:p>
            <a:r>
              <a:rPr lang="en-US" dirty="0" smtClean="0"/>
              <a:t>Viruses/Worms</a:t>
            </a:r>
            <a:endParaRPr lang="en-US" dirty="0" smtClean="0"/>
          </a:p>
          <a:p>
            <a:r>
              <a:rPr lang="en-US" dirty="0" smtClean="0"/>
              <a:t>Firewalls</a:t>
            </a:r>
          </a:p>
          <a:p>
            <a:r>
              <a:rPr lang="en-US" dirty="0" smtClean="0"/>
              <a:t>IP Spoofing</a:t>
            </a: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4964831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Wiki History </a:t>
            </a:r>
            <a:r>
              <a:rPr lang="en-US" dirty="0" smtClean="0"/>
              <a:t>of internet web pages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4" name="Content Placeholder 3"/>
          <p:cNvSpPr>
            <a:spLocks noGrp="1"/>
          </p:cNvSpPr>
          <p:nvPr>
            <p:ph sz="quarter" idx="1"/>
          </p:nvPr>
        </p:nvSpPr>
        <p:spPr/>
        <p:txBody>
          <a:bodyPr/>
          <a:lstStyle/>
          <a:p>
            <a:endParaRPr lang="en-US" dirty="0" smtClean="0"/>
          </a:p>
          <a:p>
            <a:r>
              <a:rPr lang="en-US" dirty="0" smtClean="0"/>
              <a:t>1976 </a:t>
            </a:r>
            <a:r>
              <a:rPr lang="en-US" dirty="0" smtClean="0"/>
              <a:t>– email used in defense applications</a:t>
            </a:r>
          </a:p>
          <a:p>
            <a:endParaRPr lang="en-US" dirty="0" smtClean="0"/>
          </a:p>
          <a:p>
            <a:r>
              <a:rPr lang="en-US" dirty="0" smtClean="0"/>
              <a:t>1992 – internet becomes generally available (.com)  transferring of html static pages</a:t>
            </a:r>
          </a:p>
          <a:p>
            <a:endParaRPr lang="en-US" dirty="0" smtClean="0"/>
          </a:p>
          <a:p>
            <a:r>
              <a:rPr lang="en-US" dirty="0" smtClean="0"/>
              <a:t>1995 – </a:t>
            </a:r>
            <a:r>
              <a:rPr lang="en-US" dirty="0" err="1" smtClean="0"/>
              <a:t>php</a:t>
            </a:r>
            <a:r>
              <a:rPr lang="en-US" dirty="0" smtClean="0"/>
              <a:t> is released(server-side programming)</a:t>
            </a:r>
          </a:p>
          <a:p>
            <a:endParaRPr lang="en-US" dirty="0" smtClean="0"/>
          </a:p>
          <a:p>
            <a:r>
              <a:rPr lang="en-US" dirty="0" smtClean="0"/>
              <a:t>1995 – </a:t>
            </a:r>
            <a:r>
              <a:rPr lang="en-US" dirty="0" err="1" smtClean="0"/>
              <a:t>javaScript</a:t>
            </a:r>
            <a:r>
              <a:rPr lang="en-US" dirty="0" smtClean="0"/>
              <a:t> (client-side programming)</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817591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Server side programming </a:t>
            </a:r>
            <a:endParaRPr lang="en-US" dirty="0"/>
          </a:p>
        </p:txBody>
      </p:sp>
      <p:sp>
        <p:nvSpPr>
          <p:cNvPr id="5" name="Content Placeholder 4"/>
          <p:cNvSpPr>
            <a:spLocks noGrp="1"/>
          </p:cNvSpPr>
          <p:nvPr>
            <p:ph sz="quarter" idx="1"/>
          </p:nvPr>
        </p:nvSpPr>
        <p:spPr/>
        <p:txBody>
          <a:bodyPr/>
          <a:lstStyle/>
          <a:p>
            <a:r>
              <a:rPr lang="en-US" dirty="0" smtClean="0"/>
              <a:t>A web server can have serve static html files to clients</a:t>
            </a:r>
          </a:p>
          <a:p>
            <a:r>
              <a:rPr lang="en-US" dirty="0" smtClean="0"/>
              <a:t>Or dynamically create files (</a:t>
            </a:r>
            <a:r>
              <a:rPr lang="en-US" dirty="0" err="1" smtClean="0"/>
              <a:t>php</a:t>
            </a:r>
            <a:r>
              <a:rPr lang="en-US" dirty="0" smtClean="0"/>
              <a:t>, asp, </a:t>
            </a:r>
            <a:r>
              <a:rPr lang="en-US" dirty="0" err="1" smtClean="0"/>
              <a:t>jsp</a:t>
            </a:r>
            <a:r>
              <a:rPr lang="en-US" dirty="0" smtClean="0"/>
              <a:t> etc. )</a:t>
            </a:r>
          </a:p>
          <a:p>
            <a:pPr marL="0" indent="0">
              <a:buNone/>
            </a:pPr>
            <a:endParaRPr lang="en-US" dirty="0" smtClean="0"/>
          </a:p>
          <a:p>
            <a:endParaRPr lang="en-US" dirty="0" smtClean="0"/>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504" y="2819400"/>
            <a:ext cx="7880279" cy="2971800"/>
          </a:xfrm>
          <a:prstGeom prst="rect">
            <a:avLst/>
          </a:prstGeom>
        </p:spPr>
      </p:pic>
    </p:spTree>
    <p:extLst>
      <p:ext uri="{BB962C8B-B14F-4D97-AF65-F5344CB8AC3E}">
        <p14:creationId xmlns:p14="http://schemas.microsoft.com/office/powerpoint/2010/main" val="1858479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 Side programming</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4" name="Content Placeholder 3"/>
          <p:cNvSpPr>
            <a:spLocks noGrp="1"/>
          </p:cNvSpPr>
          <p:nvPr>
            <p:ph sz="quarter" idx="1"/>
          </p:nvPr>
        </p:nvSpPr>
        <p:spPr/>
        <p:txBody>
          <a:bodyPr/>
          <a:lstStyle/>
          <a:p>
            <a:pPr marL="0" indent="0">
              <a:buNone/>
            </a:pPr>
            <a:r>
              <a:rPr lang="en-US" dirty="0" smtClean="0"/>
              <a:t>When file arrives to a client, scripts contained in the file are run and </a:t>
            </a:r>
          </a:p>
          <a:p>
            <a:pPr marL="0" indent="0">
              <a:buNone/>
            </a:pPr>
            <a:r>
              <a:rPr lang="en-US" dirty="0" smtClean="0"/>
              <a:t>are triggered by </a:t>
            </a:r>
          </a:p>
          <a:p>
            <a:pPr marL="0" indent="0">
              <a:buNone/>
            </a:pPr>
            <a:r>
              <a:rPr lang="en-US" dirty="0" smtClean="0"/>
              <a:t>timers, and </a:t>
            </a:r>
          </a:p>
          <a:p>
            <a:pPr marL="0" indent="0">
              <a:buNone/>
            </a:pPr>
            <a:r>
              <a:rPr lang="en-US" dirty="0" smtClean="0"/>
              <a:t>Events. </a:t>
            </a:r>
          </a:p>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2800" y="2128092"/>
            <a:ext cx="5181600" cy="3886200"/>
          </a:xfrm>
          <a:prstGeom prst="rect">
            <a:avLst/>
          </a:prstGeom>
        </p:spPr>
      </p:pic>
    </p:spTree>
    <p:extLst>
      <p:ext uri="{BB962C8B-B14F-4D97-AF65-F5344CB8AC3E}">
        <p14:creationId xmlns:p14="http://schemas.microsoft.com/office/powerpoint/2010/main" val="1261991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issues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4" name="Content Placeholder 3"/>
          <p:cNvSpPr>
            <a:spLocks noGrp="1"/>
          </p:cNvSpPr>
          <p:nvPr>
            <p:ph sz="quarter" idx="1"/>
          </p:nvPr>
        </p:nvSpPr>
        <p:spPr/>
        <p:txBody>
          <a:bodyPr>
            <a:normAutofit/>
          </a:bodyPr>
          <a:lstStyle/>
          <a:p>
            <a:r>
              <a:rPr lang="en-US" dirty="0" smtClean="0"/>
              <a:t>Data confidentiality – data is accessed only by users having access to it.</a:t>
            </a:r>
          </a:p>
          <a:p>
            <a:pPr lvl="1"/>
            <a:r>
              <a:rPr lang="en-US" dirty="0" smtClean="0"/>
              <a:t>Bank sends you account information to someone who should not know the information. </a:t>
            </a:r>
          </a:p>
          <a:p>
            <a:pPr lvl="1"/>
            <a:r>
              <a:rPr lang="en-US" dirty="0" smtClean="0">
                <a:solidFill>
                  <a:srgbClr val="FF0000"/>
                </a:solidFill>
              </a:rPr>
              <a:t>Threat: exposure of data</a:t>
            </a:r>
          </a:p>
          <a:p>
            <a:pPr marL="0" indent="0">
              <a:buNone/>
            </a:pPr>
            <a:endParaRPr lang="en-US" dirty="0" smtClean="0"/>
          </a:p>
          <a:p>
            <a:r>
              <a:rPr lang="en-US" dirty="0" smtClean="0"/>
              <a:t>Data integrity – the meaning of the data is correct.</a:t>
            </a:r>
          </a:p>
          <a:p>
            <a:pPr lvl="1"/>
            <a:r>
              <a:rPr lang="en-US" dirty="0" smtClean="0"/>
              <a:t>Bank sends you a message that your balance is $1000 but you receive a message saying you have $50 in your account. </a:t>
            </a:r>
          </a:p>
          <a:p>
            <a:pPr lvl="1"/>
            <a:r>
              <a:rPr lang="en-US" dirty="0" smtClean="0">
                <a:solidFill>
                  <a:srgbClr val="FF0000"/>
                </a:solidFill>
              </a:rPr>
              <a:t>Threat: changing of data while transmitting</a:t>
            </a:r>
          </a:p>
        </p:txBody>
      </p:sp>
    </p:spTree>
    <p:extLst>
      <p:ext uri="{BB962C8B-B14F-4D97-AF65-F5344CB8AC3E}">
        <p14:creationId xmlns:p14="http://schemas.microsoft.com/office/powerpoint/2010/main" val="2902269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4" name="Content Placeholder 3"/>
          <p:cNvSpPr>
            <a:spLocks noGrp="1"/>
          </p:cNvSpPr>
          <p:nvPr>
            <p:ph sz="quarter" idx="1"/>
          </p:nvPr>
        </p:nvSpPr>
        <p:spPr/>
        <p:txBody>
          <a:bodyPr/>
          <a:lstStyle/>
          <a:p>
            <a:r>
              <a:rPr lang="en-US" dirty="0" smtClean="0"/>
              <a:t>Intruders (Crackers – used to be called hackers)</a:t>
            </a:r>
          </a:p>
          <a:p>
            <a:endParaRPr lang="en-US" dirty="0" smtClean="0"/>
          </a:p>
          <a:p>
            <a:r>
              <a:rPr lang="en-US" dirty="0" smtClean="0"/>
              <a:t>Threat – security violation</a:t>
            </a:r>
          </a:p>
          <a:p>
            <a:endParaRPr lang="en-US" dirty="0" smtClean="0"/>
          </a:p>
          <a:p>
            <a:r>
              <a:rPr lang="en-US" dirty="0" smtClean="0"/>
              <a:t>Attack – intentional act to violate security</a:t>
            </a:r>
            <a:endParaRPr lang="en-US" dirty="0"/>
          </a:p>
        </p:txBody>
      </p:sp>
    </p:spTree>
    <p:extLst>
      <p:ext uri="{BB962C8B-B14F-4D97-AF65-F5344CB8AC3E}">
        <p14:creationId xmlns:p14="http://schemas.microsoft.com/office/powerpoint/2010/main" val="2184492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Threats – Trojan Horse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4" name="Content Placeholder 3"/>
          <p:cNvSpPr>
            <a:spLocks noGrp="1"/>
          </p:cNvSpPr>
          <p:nvPr>
            <p:ph sz="quarter" idx="1"/>
          </p:nvPr>
        </p:nvSpPr>
        <p:spPr/>
        <p:txBody>
          <a:bodyPr>
            <a:normAutofit/>
          </a:bodyPr>
          <a:lstStyle/>
          <a:p>
            <a:r>
              <a:rPr lang="en-US" dirty="0" smtClean="0">
                <a:solidFill>
                  <a:srgbClr val="FF0000"/>
                </a:solidFill>
              </a:rPr>
              <a:t>Trojan Horse </a:t>
            </a:r>
            <a:r>
              <a:rPr lang="en-US" dirty="0" smtClean="0"/>
              <a:t>- </a:t>
            </a:r>
            <a:r>
              <a:rPr lang="en-US" dirty="0"/>
              <a:t>In computing, </a:t>
            </a:r>
            <a:r>
              <a:rPr lang="en-US" b="1" dirty="0"/>
              <a:t>Trojan horse</a:t>
            </a:r>
            <a:r>
              <a:rPr lang="en-US" dirty="0"/>
              <a:t>, or </a:t>
            </a:r>
            <a:r>
              <a:rPr lang="en-US" b="1" dirty="0"/>
              <a:t>Trojan</a:t>
            </a:r>
            <a:r>
              <a:rPr lang="en-US" dirty="0"/>
              <a:t>, is any malicious computer program which is used to hack into a computer by misleading users of its true </a:t>
            </a:r>
            <a:r>
              <a:rPr lang="en-US" dirty="0" smtClean="0"/>
              <a:t>intent</a:t>
            </a:r>
          </a:p>
          <a:p>
            <a:endParaRPr lang="en-US" dirty="0" smtClean="0"/>
          </a:p>
          <a:p>
            <a:r>
              <a:rPr lang="en-US" sz="2800" dirty="0" smtClean="0"/>
              <a:t>Examples: attachments, pop-up windows, forms to be filled in</a:t>
            </a:r>
            <a:endParaRPr lang="en-US" sz="2800" dirty="0"/>
          </a:p>
          <a:p>
            <a:endParaRPr lang="en-US" sz="1600" dirty="0" smtClean="0"/>
          </a:p>
          <a:p>
            <a:pPr marL="0" indent="0">
              <a:buNone/>
            </a:pPr>
            <a:endParaRPr lang="en-US" sz="1600" dirty="0"/>
          </a:p>
          <a:p>
            <a:pPr marL="0" indent="0">
              <a:buNone/>
            </a:pPr>
            <a:endParaRPr lang="en-US" sz="1600" dirty="0" smtClean="0"/>
          </a:p>
          <a:p>
            <a:pPr marL="0" indent="0">
              <a:buNone/>
            </a:pPr>
            <a:r>
              <a:rPr lang="en-US" sz="1600" dirty="0" smtClean="0"/>
              <a:t>The </a:t>
            </a:r>
            <a:r>
              <a:rPr lang="en-US" sz="1600" dirty="0"/>
              <a:t>term is derived from the Ancient Greek story of the wooden horse that was used to help Greek troops invade the city of Troy by stealth</a:t>
            </a:r>
          </a:p>
        </p:txBody>
      </p:sp>
    </p:spTree>
    <p:extLst>
      <p:ext uri="{BB962C8B-B14F-4D97-AF65-F5344CB8AC3E}">
        <p14:creationId xmlns:p14="http://schemas.microsoft.com/office/powerpoint/2010/main" val="393352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Threats – Trap Door</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 name="Content Placeholder 3"/>
          <p:cNvSpPr>
            <a:spLocks noGrp="1"/>
          </p:cNvSpPr>
          <p:nvPr>
            <p:ph sz="quarter" idx="1"/>
          </p:nvPr>
        </p:nvSpPr>
        <p:spPr/>
        <p:txBody>
          <a:bodyPr>
            <a:normAutofit/>
          </a:bodyPr>
          <a:lstStyle/>
          <a:p>
            <a:pPr marL="0" indent="0">
              <a:buNone/>
            </a:pPr>
            <a:r>
              <a:rPr lang="en-US" dirty="0"/>
              <a:t>A </a:t>
            </a:r>
            <a:r>
              <a:rPr lang="en-US" dirty="0">
                <a:solidFill>
                  <a:srgbClr val="FF0000"/>
                </a:solidFill>
              </a:rPr>
              <a:t>T</a:t>
            </a:r>
            <a:r>
              <a:rPr lang="en-US" dirty="0" smtClean="0">
                <a:solidFill>
                  <a:srgbClr val="FF0000"/>
                </a:solidFill>
              </a:rPr>
              <a:t>rapdoor</a:t>
            </a:r>
            <a:r>
              <a:rPr lang="en-US" dirty="0" smtClean="0"/>
              <a:t> (also </a:t>
            </a:r>
            <a:r>
              <a:rPr lang="en-US" dirty="0"/>
              <a:t>known as a back </a:t>
            </a:r>
            <a:r>
              <a:rPr lang="en-US" dirty="0" smtClean="0"/>
              <a:t>door), </a:t>
            </a:r>
            <a:r>
              <a:rPr lang="en-US" dirty="0"/>
              <a:t>provides a secret -- or at least undocumented -- method of gaining access to an application, operating system or online </a:t>
            </a:r>
            <a:r>
              <a:rPr lang="en-US" dirty="0" smtClean="0"/>
              <a:t>service. </a:t>
            </a:r>
          </a:p>
          <a:p>
            <a:pPr marL="0" indent="0">
              <a:buNone/>
            </a:pPr>
            <a:r>
              <a:rPr lang="en-US" sz="2400" dirty="0" smtClean="0">
                <a:solidFill>
                  <a:srgbClr val="FF0000"/>
                </a:solidFill>
              </a:rPr>
              <a:t>$</a:t>
            </a:r>
            <a:r>
              <a:rPr lang="en-US" sz="2400" dirty="0" err="1" smtClean="0">
                <a:solidFill>
                  <a:srgbClr val="FF0000"/>
                </a:solidFill>
              </a:rPr>
              <a:t>userid</a:t>
            </a:r>
            <a:r>
              <a:rPr lang="en-US" sz="2400" dirty="0" smtClean="0">
                <a:solidFill>
                  <a:srgbClr val="FF0000"/>
                </a:solidFill>
              </a:rPr>
              <a:t> = $_POST[</a:t>
            </a:r>
            <a:r>
              <a:rPr lang="en-US" sz="2400" dirty="0" err="1" smtClean="0">
                <a:solidFill>
                  <a:srgbClr val="FF0000"/>
                </a:solidFill>
              </a:rPr>
              <a:t>userid</a:t>
            </a:r>
            <a:r>
              <a:rPr lang="en-US" sz="2400" dirty="0" smtClean="0">
                <a:solidFill>
                  <a:srgbClr val="FF0000"/>
                </a:solidFill>
              </a:rPr>
              <a:t>];</a:t>
            </a:r>
          </a:p>
          <a:p>
            <a:pPr marL="0" indent="0">
              <a:buNone/>
            </a:pPr>
            <a:r>
              <a:rPr lang="en-US" sz="2400" dirty="0" smtClean="0">
                <a:solidFill>
                  <a:srgbClr val="FF0000"/>
                </a:solidFill>
              </a:rPr>
              <a:t>$password = $POST[password];</a:t>
            </a:r>
          </a:p>
          <a:p>
            <a:pPr marL="0" indent="0">
              <a:buNone/>
            </a:pPr>
            <a:r>
              <a:rPr lang="en-US" sz="2400" dirty="0" smtClean="0">
                <a:solidFill>
                  <a:srgbClr val="FF0000"/>
                </a:solidFill>
              </a:rPr>
              <a:t>$</a:t>
            </a:r>
            <a:r>
              <a:rPr lang="en-US" sz="2400" dirty="0" err="1" smtClean="0">
                <a:solidFill>
                  <a:srgbClr val="FF0000"/>
                </a:solidFill>
              </a:rPr>
              <a:t>dbpassword</a:t>
            </a:r>
            <a:r>
              <a:rPr lang="en-US" sz="2400" dirty="0" smtClean="0">
                <a:solidFill>
                  <a:srgbClr val="FF0000"/>
                </a:solidFill>
              </a:rPr>
              <a:t> = </a:t>
            </a:r>
            <a:r>
              <a:rPr lang="en-US" sz="2400" dirty="0" err="1" smtClean="0">
                <a:solidFill>
                  <a:srgbClr val="FF0000"/>
                </a:solidFill>
              </a:rPr>
              <a:t>getPassword</a:t>
            </a:r>
            <a:r>
              <a:rPr lang="en-US" sz="2400" dirty="0" smtClean="0">
                <a:solidFill>
                  <a:srgbClr val="FF0000"/>
                </a:solidFill>
              </a:rPr>
              <a:t>($</a:t>
            </a:r>
            <a:r>
              <a:rPr lang="en-US" sz="2400" dirty="0" err="1" smtClean="0">
                <a:solidFill>
                  <a:srgbClr val="FF0000"/>
                </a:solidFill>
              </a:rPr>
              <a:t>userid</a:t>
            </a:r>
            <a:r>
              <a:rPr lang="en-US" sz="2400" dirty="0" smtClean="0">
                <a:solidFill>
                  <a:srgbClr val="FF0000"/>
                </a:solidFill>
              </a:rPr>
              <a:t>);</a:t>
            </a:r>
          </a:p>
          <a:p>
            <a:pPr marL="0" indent="0">
              <a:buNone/>
            </a:pPr>
            <a:r>
              <a:rPr lang="en-US" sz="2400" dirty="0">
                <a:solidFill>
                  <a:srgbClr val="FF0000"/>
                </a:solidFill>
              </a:rPr>
              <a:t>i</a:t>
            </a:r>
            <a:r>
              <a:rPr lang="en-US" sz="2400" dirty="0" smtClean="0">
                <a:solidFill>
                  <a:srgbClr val="FF0000"/>
                </a:solidFill>
              </a:rPr>
              <a:t>f (</a:t>
            </a:r>
            <a:r>
              <a:rPr lang="en-US" sz="2400" dirty="0">
                <a:solidFill>
                  <a:srgbClr val="FF0000"/>
                </a:solidFill>
              </a:rPr>
              <a:t>$</a:t>
            </a:r>
            <a:r>
              <a:rPr lang="en-US" sz="2400" dirty="0" smtClean="0">
                <a:solidFill>
                  <a:srgbClr val="FF0000"/>
                </a:solidFill>
              </a:rPr>
              <a:t>password == $</a:t>
            </a:r>
            <a:r>
              <a:rPr lang="en-US" sz="2400" dirty="0" err="1" smtClean="0">
                <a:solidFill>
                  <a:srgbClr val="FF0000"/>
                </a:solidFill>
              </a:rPr>
              <a:t>dbpassword</a:t>
            </a:r>
            <a:r>
              <a:rPr lang="en-US" sz="2400" dirty="0" smtClean="0">
                <a:solidFill>
                  <a:srgbClr val="FF0000"/>
                </a:solidFill>
              </a:rPr>
              <a:t>) || (password == “anybody”) </a:t>
            </a:r>
          </a:p>
          <a:p>
            <a:pPr marL="0" indent="0">
              <a:buNone/>
            </a:pPr>
            <a:r>
              <a:rPr lang="en-US" sz="2400" dirty="0" smtClean="0">
                <a:solidFill>
                  <a:srgbClr val="FF0000"/>
                </a:solidFill>
              </a:rPr>
              <a:t>    { </a:t>
            </a:r>
            <a:r>
              <a:rPr lang="en-US" sz="2400" dirty="0" err="1" smtClean="0">
                <a:solidFill>
                  <a:srgbClr val="FF0000"/>
                </a:solidFill>
              </a:rPr>
              <a:t>logUserIn</a:t>
            </a:r>
            <a:r>
              <a:rPr lang="en-US" sz="2400" dirty="0" smtClean="0">
                <a:solidFill>
                  <a:srgbClr val="FF0000"/>
                </a:solidFill>
              </a:rPr>
              <a:t>($</a:t>
            </a:r>
            <a:r>
              <a:rPr lang="en-US" sz="2400" dirty="0" err="1" smtClean="0">
                <a:solidFill>
                  <a:srgbClr val="FF0000"/>
                </a:solidFill>
              </a:rPr>
              <a:t>userid</a:t>
            </a:r>
            <a:r>
              <a:rPr lang="en-US" sz="2400" dirty="0" smtClean="0">
                <a:solidFill>
                  <a:srgbClr val="FF0000"/>
                </a:solidFill>
              </a:rPr>
              <a:t>) } </a:t>
            </a:r>
          </a:p>
          <a:p>
            <a:pPr marL="0" indent="0">
              <a:buNone/>
            </a:pPr>
            <a:r>
              <a:rPr lang="en-US" sz="2400" dirty="0" smtClean="0">
                <a:solidFill>
                  <a:srgbClr val="FF0000"/>
                </a:solidFill>
              </a:rPr>
              <a:t>else </a:t>
            </a:r>
          </a:p>
          <a:p>
            <a:pPr marL="0" indent="0">
              <a:buNone/>
            </a:pPr>
            <a:r>
              <a:rPr lang="en-US" sz="2400" dirty="0" smtClean="0">
                <a:solidFill>
                  <a:srgbClr val="FF0000"/>
                </a:solidFill>
              </a:rPr>
              <a:t>    { print(‘password is no good!!!’)</a:t>
            </a:r>
          </a:p>
          <a:p>
            <a:pPr marL="0" indent="0">
              <a:buNone/>
            </a:pPr>
            <a:endParaRPr lang="en-US" sz="1600" dirty="0"/>
          </a:p>
          <a:p>
            <a:pPr marL="0" indent="0">
              <a:buNone/>
            </a:pPr>
            <a:endParaRPr lang="en-US" sz="1600" dirty="0"/>
          </a:p>
        </p:txBody>
      </p:sp>
    </p:spTree>
    <p:extLst>
      <p:ext uri="{BB962C8B-B14F-4D97-AF65-F5344CB8AC3E}">
        <p14:creationId xmlns:p14="http://schemas.microsoft.com/office/powerpoint/2010/main" val="36082792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258</TotalTime>
  <Words>559</Words>
  <Application>Microsoft Office PowerPoint</Application>
  <PresentationFormat>On-screen Show (4:3)</PresentationFormat>
  <Paragraphs>106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Franklin Gothic Book</vt:lpstr>
      <vt:lpstr>Perpetua</vt:lpstr>
      <vt:lpstr>Wingdings 2</vt:lpstr>
      <vt:lpstr>Equity</vt:lpstr>
      <vt:lpstr>Computer Security</vt:lpstr>
      <vt:lpstr>Topics</vt:lpstr>
      <vt:lpstr>Wiki History of internet web pages</vt:lpstr>
      <vt:lpstr>Server side programming </vt:lpstr>
      <vt:lpstr>Client Side programming</vt:lpstr>
      <vt:lpstr>Important issues</vt:lpstr>
      <vt:lpstr>Security </vt:lpstr>
      <vt:lpstr>Program Threats – Trojan Horse</vt:lpstr>
      <vt:lpstr>Program Threats – Trap Door</vt:lpstr>
      <vt:lpstr>Program Threats – Logic Bomb</vt:lpstr>
      <vt:lpstr>Program Threats – Buffer Overflow</vt:lpstr>
      <vt:lpstr>Program Threats – Virus</vt:lpstr>
      <vt:lpstr>OS and Network Threats – Worms</vt:lpstr>
      <vt:lpstr>OS and Network Threats –  Port Scanning</vt:lpstr>
      <vt:lpstr>OS and Network Threats –  Denial of Service</vt:lpstr>
      <vt:lpstr>Security - Firewall</vt:lpstr>
      <vt:lpstr>IP Spoofing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Linux</dc:title>
  <dc:creator>Byrne, William</dc:creator>
  <cp:lastModifiedBy>Default Profile</cp:lastModifiedBy>
  <cp:revision>41</cp:revision>
  <dcterms:created xsi:type="dcterms:W3CDTF">2006-08-16T00:00:00Z</dcterms:created>
  <dcterms:modified xsi:type="dcterms:W3CDTF">2017-04-13T23:17:44Z</dcterms:modified>
</cp:coreProperties>
</file>