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2" r:id="rId6"/>
    <p:sldId id="261" r:id="rId7"/>
    <p:sldId id="260" r:id="rId8"/>
    <p:sldId id="273" r:id="rId9"/>
    <p:sldId id="263" r:id="rId10"/>
    <p:sldId id="264" r:id="rId11"/>
    <p:sldId id="265" r:id="rId12"/>
    <p:sldId id="266" r:id="rId13"/>
    <p:sldId id="267" r:id="rId14"/>
    <p:sldId id="274" r:id="rId15"/>
    <p:sldId id="275" r:id="rId16"/>
    <p:sldId id="269" r:id="rId17"/>
    <p:sldId id="270" r:id="rId18"/>
    <p:sldId id="271" r:id="rId19"/>
    <p:sldId id="272"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9/13/2014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9/13/2014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9/13/2014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9/13/2014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9/13/2014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9/13/2014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9/13/2014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9/13/2014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9/13/2014</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Critical Sections</a:t>
            </a:r>
            <a:endParaRPr lang="en-US" dirty="0"/>
          </a:p>
        </p:txBody>
      </p:sp>
      <p:sp>
        <p:nvSpPr>
          <p:cNvPr id="3" name="Subtitle 2"/>
          <p:cNvSpPr>
            <a:spLocks noGrp="1"/>
          </p:cNvSpPr>
          <p:nvPr>
            <p:ph type="subTitle" idx="1"/>
          </p:nvPr>
        </p:nvSpPr>
        <p:spPr/>
        <p:txBody>
          <a:bodyPr/>
          <a:lstStyle/>
          <a:p>
            <a:r>
              <a:rPr lang="en-US" dirty="0" err="1" smtClean="0"/>
              <a:t>Dijkstra’s</a:t>
            </a:r>
            <a:r>
              <a:rPr lang="en-US" dirty="0" smtClean="0"/>
              <a:t> Semaphores</a:t>
            </a:r>
            <a:endParaRPr lang="en-US" dirty="0"/>
          </a:p>
        </p:txBody>
      </p:sp>
    </p:spTree>
    <p:extLst>
      <p:ext uri="{BB962C8B-B14F-4D97-AF65-F5344CB8AC3E}">
        <p14:creationId xmlns:p14="http://schemas.microsoft.com/office/powerpoint/2010/main" val="17330951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Increase Atomic Operation</a:t>
            </a:r>
            <a:endParaRPr lang="en-US" dirty="0"/>
          </a:p>
        </p:txBody>
      </p:sp>
      <p:sp>
        <p:nvSpPr>
          <p:cNvPr id="3" name="Content Placeholder 2"/>
          <p:cNvSpPr>
            <a:spLocks noGrp="1"/>
          </p:cNvSpPr>
          <p:nvPr>
            <p:ph idx="1"/>
          </p:nvPr>
        </p:nvSpPr>
        <p:spPr/>
        <p:txBody>
          <a:bodyPr>
            <a:normAutofit fontScale="92500"/>
          </a:bodyPr>
          <a:lstStyle/>
          <a:p>
            <a:pPr marL="0" indent="0">
              <a:buNone/>
            </a:pPr>
            <a:r>
              <a:rPr lang="en-US" dirty="0"/>
              <a:t>v</a:t>
            </a:r>
            <a:r>
              <a:rPr lang="en-US" dirty="0" smtClean="0"/>
              <a:t>oid increase(S)</a:t>
            </a:r>
          </a:p>
          <a:p>
            <a:pPr marL="0" indent="0">
              <a:buNone/>
            </a:pPr>
            <a:r>
              <a:rPr lang="en-US" dirty="0" smtClean="0"/>
              <a:t>{</a:t>
            </a:r>
          </a:p>
          <a:p>
            <a:pPr marL="0" indent="0">
              <a:buNone/>
            </a:pPr>
            <a:r>
              <a:rPr lang="en-US" dirty="0"/>
              <a:t> </a:t>
            </a:r>
            <a:r>
              <a:rPr lang="en-US" dirty="0" smtClean="0"/>
              <a:t>   IF (process(</a:t>
            </a:r>
            <a:r>
              <a:rPr lang="en-US" dirty="0" err="1" smtClean="0"/>
              <a:t>es</a:t>
            </a:r>
            <a:r>
              <a:rPr lang="en-US" dirty="0" smtClean="0"/>
              <a:t>) are waiting for S) </a:t>
            </a:r>
          </a:p>
          <a:p>
            <a:pPr marL="0" indent="0">
              <a:buNone/>
            </a:pPr>
            <a:r>
              <a:rPr lang="en-US" dirty="0"/>
              <a:t> </a:t>
            </a:r>
            <a:r>
              <a:rPr lang="en-US" dirty="0" smtClean="0"/>
              <a:t>   { </a:t>
            </a:r>
          </a:p>
          <a:p>
            <a:pPr marL="0" indent="0">
              <a:buNone/>
            </a:pPr>
            <a:r>
              <a:rPr lang="en-US" dirty="0"/>
              <a:t> </a:t>
            </a:r>
            <a:r>
              <a:rPr lang="en-US" dirty="0" smtClean="0"/>
              <a:t>       Operating System assign Resource S to the next process</a:t>
            </a:r>
          </a:p>
          <a:p>
            <a:pPr marL="0" indent="0">
              <a:buNone/>
            </a:pPr>
            <a:r>
              <a:rPr lang="en-US" dirty="0" smtClean="0"/>
              <a:t>        and allows it to return to running again  </a:t>
            </a:r>
          </a:p>
          <a:p>
            <a:pPr marL="0" indent="0">
              <a:buNone/>
            </a:pPr>
            <a:r>
              <a:rPr lang="en-US" dirty="0"/>
              <a:t> </a:t>
            </a:r>
            <a:r>
              <a:rPr lang="en-US" dirty="0" smtClean="0"/>
              <a:t>   }</a:t>
            </a:r>
          </a:p>
          <a:p>
            <a:pPr marL="0" indent="0">
              <a:buNone/>
            </a:pPr>
            <a:r>
              <a:rPr lang="en-US" dirty="0"/>
              <a:t> </a:t>
            </a:r>
            <a:r>
              <a:rPr lang="en-US" dirty="0" smtClean="0"/>
              <a:t>   ELSE</a:t>
            </a:r>
          </a:p>
          <a:p>
            <a:pPr marL="0" indent="0">
              <a:buNone/>
            </a:pPr>
            <a:r>
              <a:rPr lang="en-US" dirty="0"/>
              <a:t> </a:t>
            </a:r>
            <a:r>
              <a:rPr lang="en-US" dirty="0" smtClean="0"/>
              <a:t>   {</a:t>
            </a:r>
          </a:p>
          <a:p>
            <a:pPr marL="0" indent="0">
              <a:buNone/>
            </a:pPr>
            <a:r>
              <a:rPr lang="en-US" dirty="0"/>
              <a:t> </a:t>
            </a:r>
            <a:r>
              <a:rPr lang="en-US" dirty="0" smtClean="0"/>
              <a:t>       S = 1;</a:t>
            </a:r>
          </a:p>
          <a:p>
            <a:pPr marL="0" indent="0">
              <a:buNone/>
            </a:pPr>
            <a:r>
              <a:rPr lang="en-US" dirty="0"/>
              <a:t> </a:t>
            </a:r>
            <a:r>
              <a:rPr lang="en-US" dirty="0" smtClean="0"/>
              <a:t>   }</a:t>
            </a:r>
          </a:p>
          <a:p>
            <a:pPr marL="0" indent="0">
              <a:buNone/>
            </a:pPr>
            <a:r>
              <a:rPr lang="en-US" dirty="0"/>
              <a:t>}</a:t>
            </a:r>
          </a:p>
        </p:txBody>
      </p:sp>
    </p:spTree>
    <p:extLst>
      <p:ext uri="{BB962C8B-B14F-4D97-AF65-F5344CB8AC3E}">
        <p14:creationId xmlns:p14="http://schemas.microsoft.com/office/powerpoint/2010/main" val="264475135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Edsger</a:t>
            </a:r>
            <a:r>
              <a:rPr lang="en-US" dirty="0" smtClean="0"/>
              <a:t> </a:t>
            </a:r>
            <a:r>
              <a:rPr lang="en-US" dirty="0" err="1" smtClean="0"/>
              <a:t>Dijkstra</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562600" y="2126673"/>
            <a:ext cx="2794000" cy="3721100"/>
          </a:xfrm>
        </p:spPr>
      </p:pic>
      <p:sp>
        <p:nvSpPr>
          <p:cNvPr id="7" name="Content Placeholder 2"/>
          <p:cNvSpPr txBox="1">
            <a:spLocks/>
          </p:cNvSpPr>
          <p:nvPr/>
        </p:nvSpPr>
        <p:spPr>
          <a:xfrm>
            <a:off x="838200" y="2057400"/>
            <a:ext cx="4191000" cy="38100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endParaRPr lang="en-US" dirty="0"/>
          </a:p>
        </p:txBody>
      </p:sp>
      <p:sp>
        <p:nvSpPr>
          <p:cNvPr id="9" name="Rectangle 8"/>
          <p:cNvSpPr/>
          <p:nvPr/>
        </p:nvSpPr>
        <p:spPr>
          <a:xfrm>
            <a:off x="594242" y="2286000"/>
            <a:ext cx="4892158" cy="2308324"/>
          </a:xfrm>
          <a:prstGeom prst="rect">
            <a:avLst/>
          </a:prstGeom>
        </p:spPr>
        <p:txBody>
          <a:bodyPr wrap="square">
            <a:spAutoFit/>
          </a:bodyPr>
          <a:lstStyle/>
          <a:p>
            <a:r>
              <a:rPr lang="en-US" sz="2400" dirty="0" smtClean="0"/>
              <a:t>In Dutch (</a:t>
            </a:r>
            <a:r>
              <a:rPr lang="en-US" sz="2400" dirty="0" err="1" smtClean="0"/>
              <a:t>Dijkstra’s</a:t>
            </a:r>
            <a:r>
              <a:rPr lang="en-US" sz="2400" dirty="0" smtClean="0"/>
              <a:t> language)</a:t>
            </a:r>
          </a:p>
          <a:p>
            <a:endParaRPr lang="en-US" sz="2400" dirty="0" smtClean="0"/>
          </a:p>
          <a:p>
            <a:r>
              <a:rPr lang="en-US" sz="2400" i="1" dirty="0" smtClean="0"/>
              <a:t>P stands for </a:t>
            </a:r>
            <a:r>
              <a:rPr lang="en-US" sz="2400" i="1" dirty="0" err="1" smtClean="0"/>
              <a:t>probeer</a:t>
            </a:r>
            <a:r>
              <a:rPr lang="en-US" sz="2400" i="1" dirty="0" smtClean="0"/>
              <a:t> </a:t>
            </a:r>
            <a:r>
              <a:rPr lang="en-US" sz="2400" i="1" dirty="0" err="1"/>
              <a:t>te</a:t>
            </a:r>
            <a:r>
              <a:rPr lang="en-US" sz="2400" i="1" dirty="0"/>
              <a:t> </a:t>
            </a:r>
            <a:r>
              <a:rPr lang="en-US" sz="2400" i="1" dirty="0" err="1"/>
              <a:t>verlagen</a:t>
            </a:r>
            <a:r>
              <a:rPr lang="en-US" sz="2400" dirty="0"/>
              <a:t>, literally "try to reduce</a:t>
            </a:r>
            <a:r>
              <a:rPr lang="en-US" sz="2400" dirty="0" smtClean="0"/>
              <a:t>,“</a:t>
            </a:r>
          </a:p>
          <a:p>
            <a:endParaRPr lang="en-US" sz="2400" dirty="0"/>
          </a:p>
          <a:p>
            <a:r>
              <a:rPr lang="en-US" sz="2400" i="1" dirty="0"/>
              <a:t>V</a:t>
            </a:r>
            <a:r>
              <a:rPr lang="en-US" sz="2400" dirty="0"/>
              <a:t> </a:t>
            </a:r>
            <a:r>
              <a:rPr lang="en-US" sz="2400" dirty="0" smtClean="0"/>
              <a:t>stands for</a:t>
            </a:r>
            <a:r>
              <a:rPr lang="en-US" sz="2400" dirty="0"/>
              <a:t> </a:t>
            </a:r>
            <a:r>
              <a:rPr lang="en-US" sz="2400" i="1" dirty="0" err="1"/>
              <a:t>verhogen</a:t>
            </a:r>
            <a:r>
              <a:rPr lang="en-US" sz="2400" dirty="0"/>
              <a:t> ("</a:t>
            </a:r>
            <a:r>
              <a:rPr lang="en-US" sz="2400" dirty="0" smtClean="0"/>
              <a:t>increase“)</a:t>
            </a:r>
            <a:r>
              <a:rPr lang="en-US" dirty="0"/>
              <a:t> </a:t>
            </a:r>
          </a:p>
        </p:txBody>
      </p:sp>
    </p:spTree>
    <p:extLst>
      <p:ext uri="{BB962C8B-B14F-4D97-AF65-F5344CB8AC3E}">
        <p14:creationId xmlns:p14="http://schemas.microsoft.com/office/powerpoint/2010/main" val="3835843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C is running &amp; issues P(X)</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27826" y="1600200"/>
            <a:ext cx="5688347" cy="487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8298726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Process C waiting on Resource X</a:t>
            </a:r>
            <a:endParaRPr lang="en-US" dirty="0"/>
          </a:p>
        </p:txBody>
      </p:sp>
      <p:pic>
        <p:nvPicPr>
          <p:cNvPr id="2050"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27826" y="1600200"/>
            <a:ext cx="5688347" cy="487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1288311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 and D are waiting for resource X</a:t>
            </a:r>
            <a:endParaRPr lang="en-US"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27826" y="1600200"/>
            <a:ext cx="5688347" cy="487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746327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 back to running – D still waiting</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727826" y="1600200"/>
            <a:ext cx="5688347" cy="4876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2255666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Using </a:t>
            </a:r>
            <a:r>
              <a:rPr lang="en-US" dirty="0" err="1" smtClean="0"/>
              <a:t>Dijkstra’s</a:t>
            </a:r>
            <a:r>
              <a:rPr lang="en-US" dirty="0" smtClean="0"/>
              <a:t> P and V functions</a:t>
            </a:r>
            <a:endParaRPr lang="en-US" dirty="0"/>
          </a:p>
        </p:txBody>
      </p:sp>
      <p:sp>
        <p:nvSpPr>
          <p:cNvPr id="3" name="Content Placeholder 2"/>
          <p:cNvSpPr>
            <a:spLocks noGrp="1"/>
          </p:cNvSpPr>
          <p:nvPr>
            <p:ph idx="1"/>
          </p:nvPr>
        </p:nvSpPr>
        <p:spPr>
          <a:xfrm>
            <a:off x="628072" y="1600200"/>
            <a:ext cx="3715328" cy="1752600"/>
          </a:xfrm>
        </p:spPr>
        <p:txBody>
          <a:bodyPr>
            <a:normAutofit/>
          </a:bodyPr>
          <a:lstStyle/>
          <a:p>
            <a:pPr marL="0" indent="0">
              <a:buNone/>
            </a:pPr>
            <a:r>
              <a:rPr lang="en-US" sz="1800" dirty="0" smtClean="0"/>
              <a:t>Transfer of money process</a:t>
            </a:r>
          </a:p>
          <a:p>
            <a:pPr>
              <a:buFontTx/>
              <a:buChar char="-"/>
            </a:pPr>
            <a:r>
              <a:rPr lang="en-US" sz="1800" dirty="0" smtClean="0">
                <a:solidFill>
                  <a:srgbClr val="FF0000"/>
                </a:solidFill>
              </a:rPr>
              <a:t>P(X)</a:t>
            </a:r>
          </a:p>
          <a:p>
            <a:pPr>
              <a:buFontTx/>
              <a:buChar char="-"/>
            </a:pPr>
            <a:r>
              <a:rPr lang="en-US" sz="1800" dirty="0" smtClean="0">
                <a:solidFill>
                  <a:srgbClr val="FF0000"/>
                </a:solidFill>
              </a:rPr>
              <a:t>Savings = Savings - $100</a:t>
            </a:r>
          </a:p>
          <a:p>
            <a:pPr>
              <a:buFontTx/>
              <a:buChar char="-"/>
            </a:pPr>
            <a:r>
              <a:rPr lang="en-US" sz="1800" dirty="0" smtClean="0">
                <a:solidFill>
                  <a:srgbClr val="FF0000"/>
                </a:solidFill>
              </a:rPr>
              <a:t>Checking = Checking + $100</a:t>
            </a:r>
          </a:p>
          <a:p>
            <a:pPr>
              <a:buFontTx/>
              <a:buChar char="-"/>
            </a:pPr>
            <a:r>
              <a:rPr lang="en-US" sz="1800" dirty="0" smtClean="0">
                <a:solidFill>
                  <a:srgbClr val="FF0000"/>
                </a:solidFill>
              </a:rPr>
              <a:t>V(X)</a:t>
            </a:r>
            <a:endParaRPr lang="en-US" sz="1800" dirty="0">
              <a:solidFill>
                <a:srgbClr val="FF0000"/>
              </a:solidFill>
            </a:endParaRPr>
          </a:p>
        </p:txBody>
      </p:sp>
      <p:sp>
        <p:nvSpPr>
          <p:cNvPr id="4" name="Content Placeholder 2"/>
          <p:cNvSpPr txBox="1">
            <a:spLocks/>
          </p:cNvSpPr>
          <p:nvPr/>
        </p:nvSpPr>
        <p:spPr>
          <a:xfrm>
            <a:off x="4572000" y="1600200"/>
            <a:ext cx="3505200" cy="19812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1800" dirty="0" smtClean="0"/>
              <a:t>Interest process</a:t>
            </a:r>
          </a:p>
          <a:p>
            <a:pPr>
              <a:buFontTx/>
              <a:buChar char="-"/>
            </a:pPr>
            <a:r>
              <a:rPr lang="en-US" sz="1800" dirty="0" smtClean="0">
                <a:solidFill>
                  <a:srgbClr val="0070C0"/>
                </a:solidFill>
              </a:rPr>
              <a:t>P(X)</a:t>
            </a:r>
          </a:p>
          <a:p>
            <a:pPr>
              <a:buFontTx/>
              <a:buChar char="-"/>
            </a:pPr>
            <a:r>
              <a:rPr lang="en-US" sz="1800" dirty="0" smtClean="0">
                <a:solidFill>
                  <a:srgbClr val="0070C0"/>
                </a:solidFill>
              </a:rPr>
              <a:t>Savings = Savings * 1.01</a:t>
            </a:r>
          </a:p>
          <a:p>
            <a:pPr>
              <a:buFontTx/>
              <a:buChar char="-"/>
            </a:pPr>
            <a:r>
              <a:rPr lang="en-US" sz="1800" dirty="0" smtClean="0">
                <a:solidFill>
                  <a:srgbClr val="0070C0"/>
                </a:solidFill>
              </a:rPr>
              <a:t>Checking = Checking * 1.01</a:t>
            </a:r>
          </a:p>
          <a:p>
            <a:pPr>
              <a:buFontTx/>
              <a:buChar char="-"/>
            </a:pPr>
            <a:r>
              <a:rPr lang="en-US" sz="1800" dirty="0" smtClean="0">
                <a:solidFill>
                  <a:srgbClr val="0070C0"/>
                </a:solidFill>
              </a:rPr>
              <a:t>V(X)</a:t>
            </a:r>
            <a:endParaRPr lang="en-US" sz="1800" dirty="0">
              <a:solidFill>
                <a:srgbClr val="0070C0"/>
              </a:solidFill>
            </a:endParaRPr>
          </a:p>
        </p:txBody>
      </p:sp>
      <p:sp>
        <p:nvSpPr>
          <p:cNvPr id="5" name="Content Placeholder 2"/>
          <p:cNvSpPr txBox="1">
            <a:spLocks/>
          </p:cNvSpPr>
          <p:nvPr/>
        </p:nvSpPr>
        <p:spPr>
          <a:xfrm>
            <a:off x="683491" y="3657600"/>
            <a:ext cx="3715328" cy="2819400"/>
          </a:xfrm>
          <a:prstGeom prst="rect">
            <a:avLst/>
          </a:prstGeom>
        </p:spPr>
        <p:txBody>
          <a:bodyPr vert="horz" lIns="91440" tIns="45720" rIns="91440" bIns="45720" rtlCol="0">
            <a:normAutofit fontScale="92500"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1800" dirty="0" smtClean="0"/>
              <a:t>Possible Schedule</a:t>
            </a:r>
          </a:p>
          <a:p>
            <a:pPr>
              <a:buFontTx/>
              <a:buChar char="-"/>
            </a:pPr>
            <a:r>
              <a:rPr lang="en-US" sz="1800" dirty="0" smtClean="0">
                <a:solidFill>
                  <a:srgbClr val="FF0000"/>
                </a:solidFill>
              </a:rPr>
              <a:t>P(X)  // No waiting</a:t>
            </a:r>
          </a:p>
          <a:p>
            <a:pPr>
              <a:buFontTx/>
              <a:buChar char="-"/>
            </a:pPr>
            <a:r>
              <a:rPr lang="en-US" sz="1800" dirty="0" smtClean="0">
                <a:solidFill>
                  <a:srgbClr val="FF0000"/>
                </a:solidFill>
              </a:rPr>
              <a:t>Savings = Savings - $100</a:t>
            </a:r>
          </a:p>
          <a:p>
            <a:pPr>
              <a:buFontTx/>
              <a:buChar char="-"/>
            </a:pPr>
            <a:r>
              <a:rPr lang="en-US" sz="1800" dirty="0" smtClean="0">
                <a:solidFill>
                  <a:srgbClr val="0070C0"/>
                </a:solidFill>
              </a:rPr>
              <a:t>P(X)  // Wait for </a:t>
            </a:r>
            <a:r>
              <a:rPr lang="en-US" sz="1800" dirty="0">
                <a:solidFill>
                  <a:srgbClr val="FF0000"/>
                </a:solidFill>
              </a:rPr>
              <a:t>V(X</a:t>
            </a:r>
            <a:r>
              <a:rPr lang="en-US" sz="1800" dirty="0" smtClean="0">
                <a:solidFill>
                  <a:srgbClr val="FF0000"/>
                </a:solidFill>
              </a:rPr>
              <a:t>)</a:t>
            </a:r>
            <a:endParaRPr lang="en-US" sz="1800" dirty="0" smtClean="0">
              <a:solidFill>
                <a:srgbClr val="0070C0"/>
              </a:solidFill>
            </a:endParaRPr>
          </a:p>
          <a:p>
            <a:pPr>
              <a:buFontTx/>
              <a:buChar char="-"/>
            </a:pPr>
            <a:r>
              <a:rPr lang="en-US" sz="1800" dirty="0" smtClean="0">
                <a:solidFill>
                  <a:srgbClr val="FF0000"/>
                </a:solidFill>
              </a:rPr>
              <a:t>Checking = Checking + $100</a:t>
            </a:r>
          </a:p>
          <a:p>
            <a:pPr>
              <a:buFontTx/>
              <a:buChar char="-"/>
            </a:pPr>
            <a:r>
              <a:rPr lang="en-US" sz="1800" dirty="0">
                <a:solidFill>
                  <a:srgbClr val="FF0000"/>
                </a:solidFill>
              </a:rPr>
              <a:t>V(X</a:t>
            </a:r>
            <a:r>
              <a:rPr lang="en-US" sz="1800" dirty="0" smtClean="0">
                <a:solidFill>
                  <a:srgbClr val="FF0000"/>
                </a:solidFill>
              </a:rPr>
              <a:t>)</a:t>
            </a:r>
          </a:p>
          <a:p>
            <a:pPr>
              <a:buFontTx/>
              <a:buChar char="-"/>
            </a:pPr>
            <a:r>
              <a:rPr lang="en-US" sz="1800" dirty="0">
                <a:solidFill>
                  <a:srgbClr val="0070C0"/>
                </a:solidFill>
              </a:rPr>
              <a:t>Savings = Savings * 1.01</a:t>
            </a:r>
          </a:p>
          <a:p>
            <a:pPr>
              <a:buFontTx/>
              <a:buChar char="-"/>
            </a:pPr>
            <a:r>
              <a:rPr lang="en-US" sz="1800" dirty="0">
                <a:solidFill>
                  <a:srgbClr val="0070C0"/>
                </a:solidFill>
              </a:rPr>
              <a:t>Checking = Checking * </a:t>
            </a:r>
            <a:r>
              <a:rPr lang="en-US" sz="1800" dirty="0" smtClean="0">
                <a:solidFill>
                  <a:srgbClr val="0070C0"/>
                </a:solidFill>
              </a:rPr>
              <a:t>1.01</a:t>
            </a:r>
          </a:p>
          <a:p>
            <a:pPr>
              <a:buFontTx/>
              <a:buChar char="-"/>
            </a:pPr>
            <a:r>
              <a:rPr lang="en-US" sz="1800" dirty="0" smtClean="0">
                <a:solidFill>
                  <a:srgbClr val="0070C0"/>
                </a:solidFill>
              </a:rPr>
              <a:t>V(X)</a:t>
            </a:r>
            <a:endParaRPr lang="en-US" sz="1800" dirty="0">
              <a:solidFill>
                <a:srgbClr val="0070C0"/>
              </a:solidFill>
            </a:endParaRPr>
          </a:p>
        </p:txBody>
      </p:sp>
      <p:sp>
        <p:nvSpPr>
          <p:cNvPr id="8" name="Content Placeholder 2"/>
          <p:cNvSpPr txBox="1">
            <a:spLocks/>
          </p:cNvSpPr>
          <p:nvPr/>
        </p:nvSpPr>
        <p:spPr>
          <a:xfrm>
            <a:off x="4724400" y="3657600"/>
            <a:ext cx="3715328" cy="2819400"/>
          </a:xfrm>
          <a:prstGeom prst="rect">
            <a:avLst/>
          </a:prstGeom>
        </p:spPr>
        <p:txBody>
          <a:bodyPr vert="horz" lIns="91440" tIns="45720" rIns="91440" bIns="45720" rtlCol="0">
            <a:normAutofit fontScale="92500"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1800" dirty="0" smtClean="0"/>
              <a:t>Possible Schedule</a:t>
            </a:r>
          </a:p>
          <a:p>
            <a:pPr>
              <a:buFontTx/>
              <a:buChar char="-"/>
            </a:pPr>
            <a:r>
              <a:rPr lang="en-US" sz="1800" dirty="0" smtClean="0">
                <a:solidFill>
                  <a:srgbClr val="0070C0"/>
                </a:solidFill>
              </a:rPr>
              <a:t>P(X)  // No waiting</a:t>
            </a:r>
          </a:p>
          <a:p>
            <a:pPr>
              <a:buFontTx/>
              <a:buChar char="-"/>
            </a:pPr>
            <a:r>
              <a:rPr lang="en-US" sz="1800" dirty="0" smtClean="0">
                <a:solidFill>
                  <a:srgbClr val="FF0000"/>
                </a:solidFill>
              </a:rPr>
              <a:t>P(X)  // Wait for </a:t>
            </a:r>
            <a:r>
              <a:rPr lang="en-US" sz="1800" dirty="0">
                <a:solidFill>
                  <a:srgbClr val="0070C0"/>
                </a:solidFill>
              </a:rPr>
              <a:t>V(X</a:t>
            </a:r>
            <a:r>
              <a:rPr lang="en-US" sz="1800" dirty="0" smtClean="0">
                <a:solidFill>
                  <a:srgbClr val="0070C0"/>
                </a:solidFill>
              </a:rPr>
              <a:t>)</a:t>
            </a:r>
          </a:p>
          <a:p>
            <a:pPr>
              <a:buFontTx/>
              <a:buChar char="-"/>
            </a:pPr>
            <a:r>
              <a:rPr lang="en-US" sz="1800" dirty="0" smtClean="0">
                <a:solidFill>
                  <a:srgbClr val="0070C0"/>
                </a:solidFill>
              </a:rPr>
              <a:t>Savings </a:t>
            </a:r>
            <a:r>
              <a:rPr lang="en-US" sz="1800" dirty="0">
                <a:solidFill>
                  <a:srgbClr val="0070C0"/>
                </a:solidFill>
              </a:rPr>
              <a:t>= Savings * 1.01</a:t>
            </a:r>
          </a:p>
          <a:p>
            <a:pPr>
              <a:buFontTx/>
              <a:buChar char="-"/>
            </a:pPr>
            <a:r>
              <a:rPr lang="en-US" sz="1800" dirty="0">
                <a:solidFill>
                  <a:srgbClr val="0070C0"/>
                </a:solidFill>
              </a:rPr>
              <a:t>Checking = Checking * </a:t>
            </a:r>
            <a:r>
              <a:rPr lang="en-US" sz="1800" dirty="0" smtClean="0">
                <a:solidFill>
                  <a:srgbClr val="0070C0"/>
                </a:solidFill>
              </a:rPr>
              <a:t>1.01</a:t>
            </a:r>
          </a:p>
          <a:p>
            <a:pPr>
              <a:buFontTx/>
              <a:buChar char="-"/>
            </a:pPr>
            <a:r>
              <a:rPr lang="en-US" sz="1800" dirty="0" smtClean="0">
                <a:solidFill>
                  <a:srgbClr val="0070C0"/>
                </a:solidFill>
              </a:rPr>
              <a:t>V(X)</a:t>
            </a:r>
          </a:p>
          <a:p>
            <a:pPr>
              <a:buFontTx/>
              <a:buChar char="-"/>
            </a:pPr>
            <a:r>
              <a:rPr lang="en-US" sz="1800" dirty="0">
                <a:solidFill>
                  <a:srgbClr val="FF0000"/>
                </a:solidFill>
              </a:rPr>
              <a:t>Savings = Savings - $100</a:t>
            </a:r>
          </a:p>
          <a:p>
            <a:pPr>
              <a:buFontTx/>
              <a:buChar char="-"/>
            </a:pPr>
            <a:r>
              <a:rPr lang="en-US" sz="1800" dirty="0">
                <a:solidFill>
                  <a:srgbClr val="FF0000"/>
                </a:solidFill>
              </a:rPr>
              <a:t>Checking = Checking + $</a:t>
            </a:r>
            <a:r>
              <a:rPr lang="en-US" sz="1800" dirty="0" smtClean="0">
                <a:solidFill>
                  <a:srgbClr val="FF0000"/>
                </a:solidFill>
              </a:rPr>
              <a:t>100</a:t>
            </a:r>
          </a:p>
          <a:p>
            <a:pPr>
              <a:buFontTx/>
              <a:buChar char="-"/>
            </a:pPr>
            <a:r>
              <a:rPr lang="en-US" sz="1800" dirty="0" smtClean="0">
                <a:solidFill>
                  <a:srgbClr val="FF0000"/>
                </a:solidFill>
              </a:rPr>
              <a:t>V(X)</a:t>
            </a:r>
            <a:endParaRPr lang="en-US" sz="1800" dirty="0">
              <a:solidFill>
                <a:srgbClr val="FF0000"/>
              </a:solidFill>
            </a:endParaRPr>
          </a:p>
        </p:txBody>
      </p:sp>
      <p:sp>
        <p:nvSpPr>
          <p:cNvPr id="9" name="Content Placeholder 2"/>
          <p:cNvSpPr txBox="1">
            <a:spLocks/>
          </p:cNvSpPr>
          <p:nvPr/>
        </p:nvSpPr>
        <p:spPr>
          <a:xfrm>
            <a:off x="914400" y="3269673"/>
            <a:ext cx="7315200" cy="304800"/>
          </a:xfrm>
          <a:prstGeom prst="rect">
            <a:avLst/>
          </a:prstGeom>
        </p:spPr>
        <p:txBody>
          <a:bodyPr vert="horz" lIns="91440" tIns="45720" rIns="91440" bIns="45720" rtlCol="0">
            <a:normAutofit fontScale="92500" lnSpcReduction="2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1800" dirty="0" smtClean="0">
                <a:solidFill>
                  <a:srgbClr val="0070C0"/>
                </a:solidFill>
              </a:rPr>
              <a:t>--------------------------------------------------------------------------------------------------</a:t>
            </a:r>
            <a:endParaRPr lang="en-US" sz="1800" dirty="0">
              <a:solidFill>
                <a:srgbClr val="0070C0"/>
              </a:solidFill>
            </a:endParaRPr>
          </a:p>
        </p:txBody>
      </p:sp>
    </p:spTree>
    <p:extLst>
      <p:ext uri="{BB962C8B-B14F-4D97-AF65-F5344CB8AC3E}">
        <p14:creationId xmlns:p14="http://schemas.microsoft.com/office/powerpoint/2010/main" val="269876450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Producer - Consumer problem</a:t>
            </a:r>
            <a:endParaRPr lang="en-US" dirty="0"/>
          </a:p>
        </p:txBody>
      </p:sp>
      <p:sp>
        <p:nvSpPr>
          <p:cNvPr id="3" name="Content Placeholder 2"/>
          <p:cNvSpPr>
            <a:spLocks noGrp="1"/>
          </p:cNvSpPr>
          <p:nvPr>
            <p:ph idx="1"/>
          </p:nvPr>
        </p:nvSpPr>
        <p:spPr/>
        <p:txBody>
          <a:bodyPr/>
          <a:lstStyle/>
          <a:p>
            <a:r>
              <a:rPr lang="en-US" dirty="0" smtClean="0"/>
              <a:t>2 processes share a resource.</a:t>
            </a:r>
          </a:p>
          <a:p>
            <a:r>
              <a:rPr lang="en-US" dirty="0" smtClean="0"/>
              <a:t>The first process “The Producer” inserts a item it produced in a buffer for “The Consumer” process to consume. </a:t>
            </a:r>
          </a:p>
          <a:p>
            <a:r>
              <a:rPr lang="en-US" dirty="0" smtClean="0"/>
              <a:t>The Producer signals the Consumer to consume the item and also waits for the consumption before proceeding to produce a next item. </a:t>
            </a:r>
          </a:p>
          <a:p>
            <a:r>
              <a:rPr lang="en-US" dirty="0" smtClean="0"/>
              <a:t>The consumer consumes the item, and then signals the producer to produce another item for consumption. </a:t>
            </a:r>
          </a:p>
          <a:p>
            <a:endParaRPr lang="en-US" dirty="0"/>
          </a:p>
          <a:p>
            <a:r>
              <a:rPr lang="en-US" dirty="0" smtClean="0"/>
              <a:t>Example) a process sending pages to a printer to print.  </a:t>
            </a:r>
            <a:endParaRPr lang="en-US" dirty="0"/>
          </a:p>
        </p:txBody>
      </p:sp>
    </p:spTree>
    <p:extLst>
      <p:ext uri="{BB962C8B-B14F-4D97-AF65-F5344CB8AC3E}">
        <p14:creationId xmlns:p14="http://schemas.microsoft.com/office/powerpoint/2010/main" val="24180333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Producer – Consumer code</a:t>
            </a:r>
            <a:endParaRPr lang="en-US" dirty="0"/>
          </a:p>
        </p:txBody>
      </p:sp>
      <p:sp>
        <p:nvSpPr>
          <p:cNvPr id="3" name="Content Placeholder 2"/>
          <p:cNvSpPr>
            <a:spLocks noGrp="1"/>
          </p:cNvSpPr>
          <p:nvPr>
            <p:ph idx="1"/>
          </p:nvPr>
        </p:nvSpPr>
        <p:spPr>
          <a:xfrm>
            <a:off x="457200" y="3124200"/>
            <a:ext cx="4038600" cy="3048000"/>
          </a:xfrm>
        </p:spPr>
        <p:txBody>
          <a:bodyPr>
            <a:normAutofit lnSpcReduction="10000"/>
          </a:bodyPr>
          <a:lstStyle/>
          <a:p>
            <a:pPr marL="0" indent="0">
              <a:buNone/>
            </a:pPr>
            <a:r>
              <a:rPr lang="en-US" b="1" dirty="0" smtClean="0">
                <a:solidFill>
                  <a:srgbClr val="FF0000"/>
                </a:solidFill>
              </a:rPr>
              <a:t>Producer process</a:t>
            </a:r>
          </a:p>
          <a:p>
            <a:pPr marL="0" indent="0">
              <a:buNone/>
            </a:pPr>
            <a:r>
              <a:rPr lang="en-US" dirty="0">
                <a:solidFill>
                  <a:srgbClr val="FF0000"/>
                </a:solidFill>
              </a:rPr>
              <a:t>w</a:t>
            </a:r>
            <a:r>
              <a:rPr lang="en-US" dirty="0" smtClean="0">
                <a:solidFill>
                  <a:srgbClr val="FF0000"/>
                </a:solidFill>
              </a:rPr>
              <a:t>hile (1)</a:t>
            </a:r>
          </a:p>
          <a:p>
            <a:pPr marL="0" indent="0">
              <a:buNone/>
            </a:pPr>
            <a:r>
              <a:rPr lang="en-US" dirty="0" smtClean="0">
                <a:solidFill>
                  <a:srgbClr val="FF0000"/>
                </a:solidFill>
              </a:rPr>
              <a:t>{</a:t>
            </a:r>
          </a:p>
          <a:p>
            <a:pPr marL="0" indent="0">
              <a:buNone/>
            </a:pPr>
            <a:r>
              <a:rPr lang="en-US" dirty="0">
                <a:solidFill>
                  <a:srgbClr val="FF0000"/>
                </a:solidFill>
              </a:rPr>
              <a:t> </a:t>
            </a:r>
            <a:r>
              <a:rPr lang="en-US" dirty="0" smtClean="0">
                <a:solidFill>
                  <a:srgbClr val="FF0000"/>
                </a:solidFill>
              </a:rPr>
              <a:t>   P(P)</a:t>
            </a:r>
          </a:p>
          <a:p>
            <a:pPr marL="0" indent="0">
              <a:buNone/>
            </a:pPr>
            <a:r>
              <a:rPr lang="en-US" dirty="0">
                <a:solidFill>
                  <a:srgbClr val="FF0000"/>
                </a:solidFill>
              </a:rPr>
              <a:t> </a:t>
            </a:r>
            <a:r>
              <a:rPr lang="en-US" dirty="0" smtClean="0">
                <a:solidFill>
                  <a:srgbClr val="FF0000"/>
                </a:solidFill>
              </a:rPr>
              <a:t>   Produce</a:t>
            </a:r>
          </a:p>
          <a:p>
            <a:pPr marL="0" indent="0">
              <a:buNone/>
            </a:pPr>
            <a:r>
              <a:rPr lang="en-US" dirty="0">
                <a:solidFill>
                  <a:srgbClr val="FF0000"/>
                </a:solidFill>
              </a:rPr>
              <a:t> </a:t>
            </a:r>
            <a:r>
              <a:rPr lang="en-US" dirty="0" smtClean="0">
                <a:solidFill>
                  <a:srgbClr val="FF0000"/>
                </a:solidFill>
              </a:rPr>
              <a:t>   V(C) </a:t>
            </a:r>
          </a:p>
          <a:p>
            <a:pPr marL="0" indent="0">
              <a:buNone/>
            </a:pPr>
            <a:r>
              <a:rPr lang="en-US" dirty="0">
                <a:solidFill>
                  <a:srgbClr val="FF0000"/>
                </a:solidFill>
              </a:rPr>
              <a:t>}</a:t>
            </a:r>
            <a:endParaRPr lang="en-US" dirty="0" smtClean="0">
              <a:solidFill>
                <a:srgbClr val="FF0000"/>
              </a:solidFill>
            </a:endParaRPr>
          </a:p>
          <a:p>
            <a:pPr>
              <a:buFontTx/>
              <a:buChar char="-"/>
            </a:pPr>
            <a:endParaRPr lang="en-US" dirty="0"/>
          </a:p>
        </p:txBody>
      </p:sp>
      <p:sp>
        <p:nvSpPr>
          <p:cNvPr id="4" name="Content Placeholder 2"/>
          <p:cNvSpPr txBox="1">
            <a:spLocks/>
          </p:cNvSpPr>
          <p:nvPr/>
        </p:nvSpPr>
        <p:spPr>
          <a:xfrm>
            <a:off x="4770582" y="3147291"/>
            <a:ext cx="4038600" cy="2895600"/>
          </a:xfrm>
          <a:prstGeom prst="rect">
            <a:avLst/>
          </a:prstGeom>
        </p:spPr>
        <p:txBody>
          <a:bodyPr vert="horz" lIns="91440" tIns="45720" rIns="91440" bIns="45720" rtlCol="0">
            <a:normAutofit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b="1" dirty="0" smtClean="0">
                <a:solidFill>
                  <a:srgbClr val="0070C0"/>
                </a:solidFill>
              </a:rPr>
              <a:t>Consumer process</a:t>
            </a:r>
          </a:p>
          <a:p>
            <a:pPr marL="0" indent="0">
              <a:buFont typeface="Arial" pitchFamily="34" charset="0"/>
              <a:buNone/>
            </a:pPr>
            <a:r>
              <a:rPr lang="en-US" dirty="0">
                <a:solidFill>
                  <a:srgbClr val="0070C0"/>
                </a:solidFill>
              </a:rPr>
              <a:t>w</a:t>
            </a:r>
            <a:r>
              <a:rPr lang="en-US" dirty="0" smtClean="0">
                <a:solidFill>
                  <a:srgbClr val="0070C0"/>
                </a:solidFill>
              </a:rPr>
              <a:t>hile (1)</a:t>
            </a:r>
          </a:p>
          <a:p>
            <a:pPr marL="0" indent="0">
              <a:buFont typeface="Arial" pitchFamily="34" charset="0"/>
              <a:buNone/>
            </a:pPr>
            <a:r>
              <a:rPr lang="en-US" dirty="0" smtClean="0">
                <a:solidFill>
                  <a:srgbClr val="0070C0"/>
                </a:solidFill>
              </a:rPr>
              <a:t>{</a:t>
            </a:r>
          </a:p>
          <a:p>
            <a:pPr marL="0" indent="0">
              <a:buFont typeface="Arial" pitchFamily="34" charset="0"/>
              <a:buNone/>
            </a:pPr>
            <a:r>
              <a:rPr lang="en-US" dirty="0" smtClean="0">
                <a:solidFill>
                  <a:srgbClr val="0070C0"/>
                </a:solidFill>
              </a:rPr>
              <a:t>    P(C)</a:t>
            </a:r>
          </a:p>
          <a:p>
            <a:pPr marL="0" indent="0">
              <a:buFont typeface="Arial" pitchFamily="34" charset="0"/>
              <a:buNone/>
            </a:pPr>
            <a:r>
              <a:rPr lang="en-US" dirty="0" smtClean="0">
                <a:solidFill>
                  <a:srgbClr val="0070C0"/>
                </a:solidFill>
              </a:rPr>
              <a:t>    Consume</a:t>
            </a:r>
          </a:p>
          <a:p>
            <a:pPr marL="0" indent="0">
              <a:buFont typeface="Arial" pitchFamily="34" charset="0"/>
              <a:buNone/>
            </a:pPr>
            <a:r>
              <a:rPr lang="en-US" dirty="0" smtClean="0">
                <a:solidFill>
                  <a:srgbClr val="0070C0"/>
                </a:solidFill>
              </a:rPr>
              <a:t>    V(P) </a:t>
            </a:r>
          </a:p>
          <a:p>
            <a:pPr marL="0" indent="0">
              <a:buFont typeface="Arial" pitchFamily="34" charset="0"/>
              <a:buNone/>
            </a:pPr>
            <a:r>
              <a:rPr lang="en-US" dirty="0" smtClean="0">
                <a:solidFill>
                  <a:srgbClr val="0070C0"/>
                </a:solidFill>
              </a:rPr>
              <a:t>}</a:t>
            </a:r>
          </a:p>
          <a:p>
            <a:pPr>
              <a:buFontTx/>
              <a:buChar char="-"/>
            </a:pPr>
            <a:endParaRPr lang="en-US" dirty="0"/>
          </a:p>
        </p:txBody>
      </p:sp>
      <p:sp>
        <p:nvSpPr>
          <p:cNvPr id="5" name="Content Placeholder 2"/>
          <p:cNvSpPr txBox="1">
            <a:spLocks/>
          </p:cNvSpPr>
          <p:nvPr/>
        </p:nvSpPr>
        <p:spPr>
          <a:xfrm>
            <a:off x="3200400" y="1600200"/>
            <a:ext cx="2514600" cy="10668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dirty="0" smtClean="0"/>
              <a:t>P = 1;</a:t>
            </a:r>
          </a:p>
          <a:p>
            <a:pPr marL="0" indent="0">
              <a:buFont typeface="Arial" pitchFamily="34" charset="0"/>
              <a:buNone/>
            </a:pPr>
            <a:r>
              <a:rPr lang="en-US" dirty="0" smtClean="0"/>
              <a:t>C = 0;</a:t>
            </a:r>
          </a:p>
          <a:p>
            <a:pPr>
              <a:buFontTx/>
              <a:buChar char="-"/>
            </a:pPr>
            <a:endParaRPr lang="en-US" dirty="0"/>
          </a:p>
        </p:txBody>
      </p:sp>
    </p:spTree>
    <p:extLst>
      <p:ext uri="{BB962C8B-B14F-4D97-AF65-F5344CB8AC3E}">
        <p14:creationId xmlns:p14="http://schemas.microsoft.com/office/powerpoint/2010/main" val="105836120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Producer – 2 Consumer code</a:t>
            </a:r>
            <a:endParaRPr lang="en-US" dirty="0"/>
          </a:p>
        </p:txBody>
      </p:sp>
      <p:sp>
        <p:nvSpPr>
          <p:cNvPr id="3" name="Content Placeholder 2"/>
          <p:cNvSpPr>
            <a:spLocks noGrp="1"/>
          </p:cNvSpPr>
          <p:nvPr>
            <p:ph idx="1"/>
          </p:nvPr>
        </p:nvSpPr>
        <p:spPr>
          <a:xfrm>
            <a:off x="381000" y="3186544"/>
            <a:ext cx="2514600" cy="3048000"/>
          </a:xfrm>
        </p:spPr>
        <p:txBody>
          <a:bodyPr>
            <a:normAutofit lnSpcReduction="10000"/>
          </a:bodyPr>
          <a:lstStyle/>
          <a:p>
            <a:pPr marL="0" indent="0">
              <a:buNone/>
            </a:pPr>
            <a:r>
              <a:rPr lang="en-US" b="1" dirty="0" smtClean="0">
                <a:solidFill>
                  <a:srgbClr val="FF0000"/>
                </a:solidFill>
              </a:rPr>
              <a:t>Producer </a:t>
            </a:r>
          </a:p>
          <a:p>
            <a:pPr marL="0" indent="0">
              <a:buNone/>
            </a:pPr>
            <a:r>
              <a:rPr lang="en-US" dirty="0">
                <a:solidFill>
                  <a:srgbClr val="FF0000"/>
                </a:solidFill>
              </a:rPr>
              <a:t>w</a:t>
            </a:r>
            <a:r>
              <a:rPr lang="en-US" dirty="0" smtClean="0">
                <a:solidFill>
                  <a:srgbClr val="FF0000"/>
                </a:solidFill>
              </a:rPr>
              <a:t>hile(1)</a:t>
            </a:r>
          </a:p>
          <a:p>
            <a:pPr marL="0" indent="0">
              <a:buNone/>
            </a:pPr>
            <a:r>
              <a:rPr lang="en-US" dirty="0" smtClean="0">
                <a:solidFill>
                  <a:srgbClr val="FF0000"/>
                </a:solidFill>
              </a:rPr>
              <a:t>{</a:t>
            </a:r>
          </a:p>
          <a:p>
            <a:pPr marL="0" indent="0">
              <a:buNone/>
            </a:pPr>
            <a:r>
              <a:rPr lang="en-US" dirty="0">
                <a:solidFill>
                  <a:srgbClr val="FF0000"/>
                </a:solidFill>
              </a:rPr>
              <a:t> </a:t>
            </a:r>
            <a:r>
              <a:rPr lang="en-US" dirty="0" smtClean="0">
                <a:solidFill>
                  <a:srgbClr val="FF0000"/>
                </a:solidFill>
              </a:rPr>
              <a:t>   P(P)</a:t>
            </a:r>
          </a:p>
          <a:p>
            <a:pPr marL="0" indent="0">
              <a:buNone/>
            </a:pPr>
            <a:r>
              <a:rPr lang="en-US" dirty="0">
                <a:solidFill>
                  <a:srgbClr val="FF0000"/>
                </a:solidFill>
              </a:rPr>
              <a:t> </a:t>
            </a:r>
            <a:r>
              <a:rPr lang="en-US" dirty="0" smtClean="0">
                <a:solidFill>
                  <a:srgbClr val="FF0000"/>
                </a:solidFill>
              </a:rPr>
              <a:t>   Produce</a:t>
            </a:r>
          </a:p>
          <a:p>
            <a:pPr marL="0" indent="0">
              <a:buNone/>
            </a:pPr>
            <a:r>
              <a:rPr lang="en-US" dirty="0">
                <a:solidFill>
                  <a:srgbClr val="FF0000"/>
                </a:solidFill>
              </a:rPr>
              <a:t> </a:t>
            </a:r>
            <a:r>
              <a:rPr lang="en-US" dirty="0" smtClean="0">
                <a:solidFill>
                  <a:srgbClr val="FF0000"/>
                </a:solidFill>
              </a:rPr>
              <a:t>   V(C) </a:t>
            </a:r>
          </a:p>
          <a:p>
            <a:pPr marL="0" indent="0">
              <a:buNone/>
            </a:pPr>
            <a:r>
              <a:rPr lang="en-US" dirty="0">
                <a:solidFill>
                  <a:srgbClr val="FF0000"/>
                </a:solidFill>
              </a:rPr>
              <a:t>}</a:t>
            </a:r>
            <a:endParaRPr lang="en-US" dirty="0" smtClean="0">
              <a:solidFill>
                <a:srgbClr val="FF0000"/>
              </a:solidFill>
            </a:endParaRPr>
          </a:p>
          <a:p>
            <a:pPr>
              <a:buFontTx/>
              <a:buChar char="-"/>
            </a:pPr>
            <a:endParaRPr lang="en-US" dirty="0"/>
          </a:p>
        </p:txBody>
      </p:sp>
      <p:sp>
        <p:nvSpPr>
          <p:cNvPr id="4" name="Content Placeholder 2"/>
          <p:cNvSpPr txBox="1">
            <a:spLocks/>
          </p:cNvSpPr>
          <p:nvPr/>
        </p:nvSpPr>
        <p:spPr>
          <a:xfrm>
            <a:off x="3161145" y="3198090"/>
            <a:ext cx="2541155" cy="2895600"/>
          </a:xfrm>
          <a:prstGeom prst="rect">
            <a:avLst/>
          </a:prstGeom>
        </p:spPr>
        <p:txBody>
          <a:bodyPr vert="horz" lIns="91440" tIns="45720" rIns="91440" bIns="45720" rtlCol="0">
            <a:normAutofit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b="1" dirty="0" smtClean="0">
                <a:solidFill>
                  <a:srgbClr val="0070C0"/>
                </a:solidFill>
              </a:rPr>
              <a:t>Consumer1</a:t>
            </a:r>
            <a:r>
              <a:rPr lang="en-US" dirty="0" smtClean="0">
                <a:solidFill>
                  <a:srgbClr val="0070C0"/>
                </a:solidFill>
              </a:rPr>
              <a:t> </a:t>
            </a:r>
          </a:p>
          <a:p>
            <a:pPr marL="0" indent="0">
              <a:buFont typeface="Arial" pitchFamily="34" charset="0"/>
              <a:buNone/>
            </a:pPr>
            <a:r>
              <a:rPr lang="en-US" dirty="0">
                <a:solidFill>
                  <a:srgbClr val="0070C0"/>
                </a:solidFill>
              </a:rPr>
              <a:t>w</a:t>
            </a:r>
            <a:r>
              <a:rPr lang="en-US" dirty="0" smtClean="0">
                <a:solidFill>
                  <a:srgbClr val="0070C0"/>
                </a:solidFill>
              </a:rPr>
              <a:t>hile(1)</a:t>
            </a:r>
          </a:p>
          <a:p>
            <a:pPr marL="0" indent="0">
              <a:buFont typeface="Arial" pitchFamily="34" charset="0"/>
              <a:buNone/>
            </a:pPr>
            <a:r>
              <a:rPr lang="en-US" dirty="0" smtClean="0">
                <a:solidFill>
                  <a:srgbClr val="0070C0"/>
                </a:solidFill>
              </a:rPr>
              <a:t>{</a:t>
            </a:r>
          </a:p>
          <a:p>
            <a:pPr marL="0" indent="0">
              <a:buFont typeface="Arial" pitchFamily="34" charset="0"/>
              <a:buNone/>
            </a:pPr>
            <a:r>
              <a:rPr lang="en-US" dirty="0" smtClean="0">
                <a:solidFill>
                  <a:srgbClr val="0070C0"/>
                </a:solidFill>
              </a:rPr>
              <a:t>    P(C)</a:t>
            </a:r>
          </a:p>
          <a:p>
            <a:pPr marL="0" indent="0">
              <a:buFont typeface="Arial" pitchFamily="34" charset="0"/>
              <a:buNone/>
            </a:pPr>
            <a:r>
              <a:rPr lang="en-US" dirty="0" smtClean="0">
                <a:solidFill>
                  <a:srgbClr val="0070C0"/>
                </a:solidFill>
              </a:rPr>
              <a:t>    Consume</a:t>
            </a:r>
          </a:p>
          <a:p>
            <a:pPr marL="0" indent="0">
              <a:buFont typeface="Arial" pitchFamily="34" charset="0"/>
              <a:buNone/>
            </a:pPr>
            <a:r>
              <a:rPr lang="en-US" dirty="0" smtClean="0">
                <a:solidFill>
                  <a:srgbClr val="0070C0"/>
                </a:solidFill>
              </a:rPr>
              <a:t>    V(P) </a:t>
            </a:r>
          </a:p>
          <a:p>
            <a:pPr marL="0" indent="0">
              <a:buFont typeface="Arial" pitchFamily="34" charset="0"/>
              <a:buNone/>
            </a:pPr>
            <a:r>
              <a:rPr lang="en-US" dirty="0" smtClean="0">
                <a:solidFill>
                  <a:srgbClr val="0070C0"/>
                </a:solidFill>
              </a:rPr>
              <a:t>}</a:t>
            </a:r>
          </a:p>
          <a:p>
            <a:pPr>
              <a:buFontTx/>
              <a:buChar char="-"/>
            </a:pPr>
            <a:endParaRPr lang="en-US" dirty="0"/>
          </a:p>
        </p:txBody>
      </p:sp>
      <p:sp>
        <p:nvSpPr>
          <p:cNvPr id="5" name="Content Placeholder 2"/>
          <p:cNvSpPr txBox="1">
            <a:spLocks/>
          </p:cNvSpPr>
          <p:nvPr/>
        </p:nvSpPr>
        <p:spPr>
          <a:xfrm>
            <a:off x="3200400" y="1600200"/>
            <a:ext cx="2514600" cy="10668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dirty="0" smtClean="0"/>
              <a:t>P = 1;</a:t>
            </a:r>
          </a:p>
          <a:p>
            <a:pPr marL="0" indent="0">
              <a:buFont typeface="Arial" pitchFamily="34" charset="0"/>
              <a:buNone/>
            </a:pPr>
            <a:r>
              <a:rPr lang="en-US" dirty="0" smtClean="0"/>
              <a:t>C = 0;</a:t>
            </a:r>
          </a:p>
          <a:p>
            <a:pPr>
              <a:buFontTx/>
              <a:buChar char="-"/>
            </a:pPr>
            <a:endParaRPr lang="en-US" dirty="0"/>
          </a:p>
        </p:txBody>
      </p:sp>
      <p:sp>
        <p:nvSpPr>
          <p:cNvPr id="6" name="Content Placeholder 2"/>
          <p:cNvSpPr txBox="1">
            <a:spLocks/>
          </p:cNvSpPr>
          <p:nvPr/>
        </p:nvSpPr>
        <p:spPr>
          <a:xfrm>
            <a:off x="6172200" y="3195781"/>
            <a:ext cx="2684318" cy="2895600"/>
          </a:xfrm>
          <a:prstGeom prst="rect">
            <a:avLst/>
          </a:prstGeom>
        </p:spPr>
        <p:txBody>
          <a:bodyPr vert="horz" lIns="91440" tIns="45720" rIns="91440" bIns="45720" rtlCol="0">
            <a:normAutofit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b="1" dirty="0" smtClean="0">
                <a:solidFill>
                  <a:srgbClr val="0070C0"/>
                </a:solidFill>
              </a:rPr>
              <a:t>Consumer2</a:t>
            </a:r>
            <a:r>
              <a:rPr lang="en-US" dirty="0" smtClean="0">
                <a:solidFill>
                  <a:srgbClr val="0070C0"/>
                </a:solidFill>
              </a:rPr>
              <a:t> </a:t>
            </a:r>
          </a:p>
          <a:p>
            <a:pPr marL="0" indent="0">
              <a:buFont typeface="Arial" pitchFamily="34" charset="0"/>
              <a:buNone/>
            </a:pPr>
            <a:r>
              <a:rPr lang="en-US" dirty="0">
                <a:solidFill>
                  <a:srgbClr val="0070C0"/>
                </a:solidFill>
              </a:rPr>
              <a:t>w</a:t>
            </a:r>
            <a:r>
              <a:rPr lang="en-US" dirty="0" smtClean="0">
                <a:solidFill>
                  <a:srgbClr val="0070C0"/>
                </a:solidFill>
              </a:rPr>
              <a:t>hile(1)</a:t>
            </a:r>
          </a:p>
          <a:p>
            <a:pPr marL="0" indent="0">
              <a:buFont typeface="Arial" pitchFamily="34" charset="0"/>
              <a:buNone/>
            </a:pPr>
            <a:r>
              <a:rPr lang="en-US" dirty="0" smtClean="0">
                <a:solidFill>
                  <a:srgbClr val="0070C0"/>
                </a:solidFill>
              </a:rPr>
              <a:t>{</a:t>
            </a:r>
          </a:p>
          <a:p>
            <a:pPr marL="0" indent="0">
              <a:buFont typeface="Arial" pitchFamily="34" charset="0"/>
              <a:buNone/>
            </a:pPr>
            <a:r>
              <a:rPr lang="en-US" dirty="0" smtClean="0">
                <a:solidFill>
                  <a:srgbClr val="0070C0"/>
                </a:solidFill>
              </a:rPr>
              <a:t>    P(C)</a:t>
            </a:r>
          </a:p>
          <a:p>
            <a:pPr marL="0" indent="0">
              <a:buFont typeface="Arial" pitchFamily="34" charset="0"/>
              <a:buNone/>
            </a:pPr>
            <a:r>
              <a:rPr lang="en-US" dirty="0" smtClean="0">
                <a:solidFill>
                  <a:srgbClr val="0070C0"/>
                </a:solidFill>
              </a:rPr>
              <a:t>    Consume</a:t>
            </a:r>
          </a:p>
          <a:p>
            <a:pPr marL="0" indent="0">
              <a:buFont typeface="Arial" pitchFamily="34" charset="0"/>
              <a:buNone/>
            </a:pPr>
            <a:r>
              <a:rPr lang="en-US" dirty="0" smtClean="0">
                <a:solidFill>
                  <a:srgbClr val="0070C0"/>
                </a:solidFill>
              </a:rPr>
              <a:t>    V(P) </a:t>
            </a:r>
          </a:p>
          <a:p>
            <a:pPr marL="0" indent="0">
              <a:buFont typeface="Arial" pitchFamily="34" charset="0"/>
              <a:buNone/>
            </a:pPr>
            <a:r>
              <a:rPr lang="en-US" dirty="0" smtClean="0">
                <a:solidFill>
                  <a:srgbClr val="0070C0"/>
                </a:solidFill>
              </a:rPr>
              <a:t>}</a:t>
            </a:r>
          </a:p>
          <a:p>
            <a:pPr>
              <a:buFontTx/>
              <a:buChar char="-"/>
            </a:pPr>
            <a:endParaRPr lang="en-US" dirty="0"/>
          </a:p>
        </p:txBody>
      </p:sp>
    </p:spTree>
    <p:extLst>
      <p:ext uri="{BB962C8B-B14F-4D97-AF65-F5344CB8AC3E}">
        <p14:creationId xmlns:p14="http://schemas.microsoft.com/office/powerpoint/2010/main" val="8940473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Multiprogramming</a:t>
            </a:r>
            <a:endParaRPr lang="en-US" dirty="0"/>
          </a:p>
        </p:txBody>
      </p:sp>
      <p:sp>
        <p:nvSpPr>
          <p:cNvPr id="3" name="Content Placeholder 2"/>
          <p:cNvSpPr>
            <a:spLocks noGrp="1"/>
          </p:cNvSpPr>
          <p:nvPr>
            <p:ph idx="1"/>
          </p:nvPr>
        </p:nvSpPr>
        <p:spPr/>
        <p:txBody>
          <a:bodyPr/>
          <a:lstStyle/>
          <a:p>
            <a:r>
              <a:rPr lang="en-US" dirty="0" smtClean="0"/>
              <a:t>Multiple programs sharing a processor</a:t>
            </a:r>
          </a:p>
          <a:p>
            <a:r>
              <a:rPr lang="en-US" dirty="0" smtClean="0"/>
              <a:t>Ex)</a:t>
            </a:r>
          </a:p>
          <a:p>
            <a:pPr lvl="1"/>
            <a:r>
              <a:rPr lang="en-US" dirty="0" smtClean="0"/>
              <a:t>Your email is open and receiving email</a:t>
            </a:r>
          </a:p>
          <a:p>
            <a:pPr lvl="1"/>
            <a:r>
              <a:rPr lang="en-US" dirty="0" smtClean="0"/>
              <a:t>A web browser is open and pages are being updated</a:t>
            </a:r>
          </a:p>
          <a:p>
            <a:pPr lvl="1"/>
            <a:r>
              <a:rPr lang="en-US" dirty="0" smtClean="0"/>
              <a:t>A program of your is running.</a:t>
            </a:r>
            <a:endParaRPr lang="en-US" dirty="0"/>
          </a:p>
        </p:txBody>
      </p:sp>
    </p:spTree>
    <p:extLst>
      <p:ext uri="{BB962C8B-B14F-4D97-AF65-F5344CB8AC3E}">
        <p14:creationId xmlns:p14="http://schemas.microsoft.com/office/powerpoint/2010/main" val="146843418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Scheduling processes</a:t>
            </a:r>
            <a:endParaRPr lang="en-US" dirty="0"/>
          </a:p>
        </p:txBody>
      </p:sp>
      <p:sp>
        <p:nvSpPr>
          <p:cNvPr id="3" name="Content Placeholder 2"/>
          <p:cNvSpPr>
            <a:spLocks noGrp="1"/>
          </p:cNvSpPr>
          <p:nvPr>
            <p:ph idx="1"/>
          </p:nvPr>
        </p:nvSpPr>
        <p:spPr>
          <a:xfrm>
            <a:off x="381000" y="3186544"/>
            <a:ext cx="2514600" cy="3048000"/>
          </a:xfrm>
        </p:spPr>
        <p:txBody>
          <a:bodyPr>
            <a:normAutofit lnSpcReduction="10000"/>
          </a:bodyPr>
          <a:lstStyle/>
          <a:p>
            <a:pPr marL="0" indent="0">
              <a:buNone/>
            </a:pPr>
            <a:r>
              <a:rPr lang="en-US" b="1" dirty="0" smtClean="0"/>
              <a:t>Process1 </a:t>
            </a:r>
          </a:p>
          <a:p>
            <a:pPr marL="0" indent="0">
              <a:buNone/>
            </a:pPr>
            <a:r>
              <a:rPr lang="en-US" dirty="0"/>
              <a:t>w</a:t>
            </a:r>
            <a:r>
              <a:rPr lang="en-US" dirty="0" smtClean="0"/>
              <a:t>hile(1)</a:t>
            </a:r>
          </a:p>
          <a:p>
            <a:pPr marL="0" indent="0">
              <a:buNone/>
            </a:pPr>
            <a:r>
              <a:rPr lang="en-US" dirty="0" smtClean="0"/>
              <a:t>{</a:t>
            </a:r>
          </a:p>
          <a:p>
            <a:pPr marL="0" indent="0">
              <a:buNone/>
            </a:pPr>
            <a:r>
              <a:rPr lang="en-US" dirty="0"/>
              <a:t> </a:t>
            </a:r>
            <a:r>
              <a:rPr lang="en-US" dirty="0" smtClean="0"/>
              <a:t>   P(X)</a:t>
            </a:r>
          </a:p>
          <a:p>
            <a:pPr marL="0" indent="0">
              <a:buNone/>
            </a:pPr>
            <a:r>
              <a:rPr lang="en-US" dirty="0"/>
              <a:t> </a:t>
            </a:r>
            <a:r>
              <a:rPr lang="en-US" dirty="0" smtClean="0"/>
              <a:t>   Do stuff</a:t>
            </a:r>
          </a:p>
          <a:p>
            <a:pPr marL="0" indent="0">
              <a:buNone/>
            </a:pPr>
            <a:r>
              <a:rPr lang="en-US" dirty="0"/>
              <a:t> </a:t>
            </a:r>
            <a:r>
              <a:rPr lang="en-US" dirty="0" smtClean="0"/>
              <a:t>   V(Y) </a:t>
            </a:r>
          </a:p>
          <a:p>
            <a:pPr marL="0" indent="0">
              <a:buNone/>
            </a:pPr>
            <a:r>
              <a:rPr lang="en-US" dirty="0"/>
              <a:t>}</a:t>
            </a:r>
            <a:endParaRPr lang="en-US" dirty="0" smtClean="0"/>
          </a:p>
          <a:p>
            <a:pPr>
              <a:buFontTx/>
              <a:buChar char="-"/>
            </a:pPr>
            <a:endParaRPr lang="en-US" dirty="0"/>
          </a:p>
        </p:txBody>
      </p:sp>
      <p:sp>
        <p:nvSpPr>
          <p:cNvPr id="4" name="Content Placeholder 2"/>
          <p:cNvSpPr txBox="1">
            <a:spLocks/>
          </p:cNvSpPr>
          <p:nvPr/>
        </p:nvSpPr>
        <p:spPr>
          <a:xfrm>
            <a:off x="3161145" y="3198090"/>
            <a:ext cx="2541155" cy="2895600"/>
          </a:xfrm>
          <a:prstGeom prst="rect">
            <a:avLst/>
          </a:prstGeom>
        </p:spPr>
        <p:txBody>
          <a:bodyPr vert="horz" lIns="91440" tIns="45720" rIns="91440" bIns="45720" rtlCol="0">
            <a:normAutofit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b="1" dirty="0" smtClean="0">
                <a:solidFill>
                  <a:srgbClr val="0070C0"/>
                </a:solidFill>
              </a:rPr>
              <a:t>Process2</a:t>
            </a:r>
            <a:r>
              <a:rPr lang="en-US" dirty="0" smtClean="0">
                <a:solidFill>
                  <a:srgbClr val="0070C0"/>
                </a:solidFill>
              </a:rPr>
              <a:t> </a:t>
            </a:r>
          </a:p>
          <a:p>
            <a:pPr marL="0" indent="0">
              <a:buFont typeface="Arial" pitchFamily="34" charset="0"/>
              <a:buNone/>
            </a:pPr>
            <a:r>
              <a:rPr lang="en-US" dirty="0">
                <a:solidFill>
                  <a:srgbClr val="0070C0"/>
                </a:solidFill>
              </a:rPr>
              <a:t>w</a:t>
            </a:r>
            <a:r>
              <a:rPr lang="en-US" dirty="0" smtClean="0">
                <a:solidFill>
                  <a:srgbClr val="0070C0"/>
                </a:solidFill>
              </a:rPr>
              <a:t>hile(1)</a:t>
            </a:r>
          </a:p>
          <a:p>
            <a:pPr marL="0" indent="0">
              <a:buFont typeface="Arial" pitchFamily="34" charset="0"/>
              <a:buNone/>
            </a:pPr>
            <a:r>
              <a:rPr lang="en-US" dirty="0" smtClean="0">
                <a:solidFill>
                  <a:srgbClr val="0070C0"/>
                </a:solidFill>
              </a:rPr>
              <a:t>{</a:t>
            </a:r>
          </a:p>
          <a:p>
            <a:pPr marL="0" indent="0">
              <a:buFont typeface="Arial" pitchFamily="34" charset="0"/>
              <a:buNone/>
            </a:pPr>
            <a:r>
              <a:rPr lang="en-US" dirty="0" smtClean="0">
                <a:solidFill>
                  <a:srgbClr val="0070C0"/>
                </a:solidFill>
              </a:rPr>
              <a:t>    P(Y)</a:t>
            </a:r>
          </a:p>
          <a:p>
            <a:pPr marL="0" indent="0">
              <a:buFont typeface="Arial" pitchFamily="34" charset="0"/>
              <a:buNone/>
            </a:pPr>
            <a:r>
              <a:rPr lang="en-US" dirty="0" smtClean="0">
                <a:solidFill>
                  <a:srgbClr val="0070C0"/>
                </a:solidFill>
              </a:rPr>
              <a:t>    Do Stuff</a:t>
            </a:r>
          </a:p>
          <a:p>
            <a:pPr marL="0" indent="0">
              <a:buFont typeface="Arial" pitchFamily="34" charset="0"/>
              <a:buNone/>
            </a:pPr>
            <a:r>
              <a:rPr lang="en-US" dirty="0" smtClean="0">
                <a:solidFill>
                  <a:srgbClr val="0070C0"/>
                </a:solidFill>
              </a:rPr>
              <a:t>    V(Z) </a:t>
            </a:r>
          </a:p>
          <a:p>
            <a:pPr marL="0" indent="0">
              <a:buFont typeface="Arial" pitchFamily="34" charset="0"/>
              <a:buNone/>
            </a:pPr>
            <a:r>
              <a:rPr lang="en-US" dirty="0" smtClean="0">
                <a:solidFill>
                  <a:srgbClr val="0070C0"/>
                </a:solidFill>
              </a:rPr>
              <a:t>}</a:t>
            </a:r>
          </a:p>
          <a:p>
            <a:pPr>
              <a:buFontTx/>
              <a:buChar char="-"/>
            </a:pPr>
            <a:endParaRPr lang="en-US" dirty="0"/>
          </a:p>
        </p:txBody>
      </p:sp>
      <p:sp>
        <p:nvSpPr>
          <p:cNvPr id="5" name="Content Placeholder 2"/>
          <p:cNvSpPr txBox="1">
            <a:spLocks/>
          </p:cNvSpPr>
          <p:nvPr/>
        </p:nvSpPr>
        <p:spPr>
          <a:xfrm>
            <a:off x="3200400" y="1600200"/>
            <a:ext cx="2514600" cy="1295400"/>
          </a:xfrm>
          <a:prstGeom prst="rect">
            <a:avLst/>
          </a:prstGeom>
        </p:spPr>
        <p:txBody>
          <a:bodyPr vert="horz" lIns="91440" tIns="45720" rIns="91440" bIns="45720" rtlCol="0">
            <a:normAutofit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dirty="0"/>
              <a:t>X</a:t>
            </a:r>
            <a:r>
              <a:rPr lang="en-US" dirty="0" smtClean="0"/>
              <a:t> = 1;</a:t>
            </a:r>
          </a:p>
          <a:p>
            <a:pPr marL="0" indent="0">
              <a:buFont typeface="Arial" pitchFamily="34" charset="0"/>
              <a:buNone/>
            </a:pPr>
            <a:r>
              <a:rPr lang="en-US" dirty="0"/>
              <a:t>Y</a:t>
            </a:r>
            <a:r>
              <a:rPr lang="en-US" dirty="0" smtClean="0"/>
              <a:t> = 0;</a:t>
            </a:r>
          </a:p>
          <a:p>
            <a:pPr marL="0" indent="0">
              <a:buFont typeface="Arial" pitchFamily="34" charset="0"/>
              <a:buNone/>
            </a:pPr>
            <a:r>
              <a:rPr lang="en-US" dirty="0" smtClean="0"/>
              <a:t>Z = 0;</a:t>
            </a:r>
          </a:p>
          <a:p>
            <a:pPr>
              <a:buFontTx/>
              <a:buChar char="-"/>
            </a:pPr>
            <a:endParaRPr lang="en-US" dirty="0"/>
          </a:p>
        </p:txBody>
      </p:sp>
      <p:sp>
        <p:nvSpPr>
          <p:cNvPr id="6" name="Content Placeholder 2"/>
          <p:cNvSpPr txBox="1">
            <a:spLocks/>
          </p:cNvSpPr>
          <p:nvPr/>
        </p:nvSpPr>
        <p:spPr>
          <a:xfrm>
            <a:off x="6172200" y="3195781"/>
            <a:ext cx="2684318" cy="2895600"/>
          </a:xfrm>
          <a:prstGeom prst="rect">
            <a:avLst/>
          </a:prstGeom>
        </p:spPr>
        <p:txBody>
          <a:bodyPr vert="horz" lIns="91440" tIns="45720" rIns="91440" bIns="45720" rtlCol="0">
            <a:normAutofit lnSpcReduction="10000"/>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b="1" dirty="0" smtClean="0">
                <a:solidFill>
                  <a:srgbClr val="FF0000"/>
                </a:solidFill>
              </a:rPr>
              <a:t>Process3</a:t>
            </a:r>
            <a:r>
              <a:rPr lang="en-US" dirty="0" smtClean="0">
                <a:solidFill>
                  <a:srgbClr val="FF0000"/>
                </a:solidFill>
              </a:rPr>
              <a:t> </a:t>
            </a:r>
          </a:p>
          <a:p>
            <a:pPr marL="0" indent="0">
              <a:buFont typeface="Arial" pitchFamily="34" charset="0"/>
              <a:buNone/>
            </a:pPr>
            <a:r>
              <a:rPr lang="en-US" dirty="0">
                <a:solidFill>
                  <a:srgbClr val="FF0000"/>
                </a:solidFill>
              </a:rPr>
              <a:t>w</a:t>
            </a:r>
            <a:r>
              <a:rPr lang="en-US" dirty="0" smtClean="0">
                <a:solidFill>
                  <a:srgbClr val="FF0000"/>
                </a:solidFill>
              </a:rPr>
              <a:t>hile(1)</a:t>
            </a:r>
          </a:p>
          <a:p>
            <a:pPr marL="0" indent="0">
              <a:buFont typeface="Arial" pitchFamily="34" charset="0"/>
              <a:buNone/>
            </a:pPr>
            <a:r>
              <a:rPr lang="en-US" dirty="0" smtClean="0">
                <a:solidFill>
                  <a:srgbClr val="FF0000"/>
                </a:solidFill>
              </a:rPr>
              <a:t>{</a:t>
            </a:r>
          </a:p>
          <a:p>
            <a:pPr marL="0" indent="0">
              <a:buFont typeface="Arial" pitchFamily="34" charset="0"/>
              <a:buNone/>
            </a:pPr>
            <a:r>
              <a:rPr lang="en-US" dirty="0" smtClean="0">
                <a:solidFill>
                  <a:srgbClr val="FF0000"/>
                </a:solidFill>
              </a:rPr>
              <a:t>    P(Z)</a:t>
            </a:r>
          </a:p>
          <a:p>
            <a:pPr marL="0" indent="0">
              <a:buFont typeface="Arial" pitchFamily="34" charset="0"/>
              <a:buNone/>
            </a:pPr>
            <a:r>
              <a:rPr lang="en-US" dirty="0" smtClean="0">
                <a:solidFill>
                  <a:srgbClr val="FF0000"/>
                </a:solidFill>
              </a:rPr>
              <a:t>    Do Stuff</a:t>
            </a:r>
          </a:p>
          <a:p>
            <a:pPr marL="0" indent="0">
              <a:buFont typeface="Arial" pitchFamily="34" charset="0"/>
              <a:buNone/>
            </a:pPr>
            <a:r>
              <a:rPr lang="en-US" dirty="0" smtClean="0">
                <a:solidFill>
                  <a:srgbClr val="FF0000"/>
                </a:solidFill>
              </a:rPr>
              <a:t>    V(X) </a:t>
            </a:r>
          </a:p>
          <a:p>
            <a:pPr marL="0" indent="0">
              <a:buFont typeface="Arial" pitchFamily="34" charset="0"/>
              <a:buNone/>
            </a:pPr>
            <a:r>
              <a:rPr lang="en-US" dirty="0" smtClean="0">
                <a:solidFill>
                  <a:srgbClr val="FF0000"/>
                </a:solidFill>
              </a:rPr>
              <a:t>}</a:t>
            </a:r>
          </a:p>
          <a:p>
            <a:pPr>
              <a:buFontTx/>
              <a:buChar char="-"/>
            </a:pPr>
            <a:endParaRPr lang="en-US" dirty="0"/>
          </a:p>
        </p:txBody>
      </p:sp>
    </p:spTree>
    <p:extLst>
      <p:ext uri="{BB962C8B-B14F-4D97-AF65-F5344CB8AC3E}">
        <p14:creationId xmlns:p14="http://schemas.microsoft.com/office/powerpoint/2010/main" val="23338419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Shared Resources</a:t>
            </a:r>
            <a:endParaRPr lang="en-US" dirty="0"/>
          </a:p>
        </p:txBody>
      </p:sp>
      <p:sp>
        <p:nvSpPr>
          <p:cNvPr id="3" name="Content Placeholder 2"/>
          <p:cNvSpPr>
            <a:spLocks noGrp="1"/>
          </p:cNvSpPr>
          <p:nvPr>
            <p:ph idx="1"/>
          </p:nvPr>
        </p:nvSpPr>
        <p:spPr/>
        <p:txBody>
          <a:bodyPr/>
          <a:lstStyle/>
          <a:p>
            <a:r>
              <a:rPr lang="en-US" dirty="0" smtClean="0"/>
              <a:t>Resources used by multiple programs</a:t>
            </a:r>
          </a:p>
          <a:p>
            <a:r>
              <a:rPr lang="en-US" dirty="0" smtClean="0"/>
              <a:t>Ex)</a:t>
            </a:r>
          </a:p>
          <a:p>
            <a:pPr lvl="1"/>
            <a:r>
              <a:rPr lang="en-US" dirty="0" smtClean="0"/>
              <a:t>Printers </a:t>
            </a:r>
          </a:p>
          <a:p>
            <a:pPr lvl="1"/>
            <a:r>
              <a:rPr lang="en-US" dirty="0" smtClean="0"/>
              <a:t>Disk drives</a:t>
            </a:r>
          </a:p>
          <a:p>
            <a:pPr lvl="1"/>
            <a:r>
              <a:rPr lang="en-US" dirty="0" smtClean="0"/>
              <a:t>Data in a database</a:t>
            </a:r>
          </a:p>
          <a:p>
            <a:pPr lvl="1"/>
            <a:endParaRPr lang="en-US" dirty="0"/>
          </a:p>
        </p:txBody>
      </p:sp>
    </p:spTree>
    <p:extLst>
      <p:ext uri="{BB962C8B-B14F-4D97-AF65-F5344CB8AC3E}">
        <p14:creationId xmlns:p14="http://schemas.microsoft.com/office/powerpoint/2010/main" val="275440213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 Data in a database</a:t>
            </a:r>
            <a:endParaRPr lang="en-US" dirty="0"/>
          </a:p>
        </p:txBody>
      </p:sp>
      <p:sp>
        <p:nvSpPr>
          <p:cNvPr id="3" name="Content Placeholder 2"/>
          <p:cNvSpPr>
            <a:spLocks noGrp="1"/>
          </p:cNvSpPr>
          <p:nvPr>
            <p:ph idx="1"/>
          </p:nvPr>
        </p:nvSpPr>
        <p:spPr>
          <a:xfrm>
            <a:off x="628072" y="1600200"/>
            <a:ext cx="3715328" cy="1295400"/>
          </a:xfrm>
        </p:spPr>
        <p:txBody>
          <a:bodyPr>
            <a:normAutofit/>
          </a:bodyPr>
          <a:lstStyle/>
          <a:p>
            <a:pPr marL="0" indent="0">
              <a:buNone/>
            </a:pPr>
            <a:r>
              <a:rPr lang="en-US" sz="1800" dirty="0" smtClean="0"/>
              <a:t>Transfer of money process</a:t>
            </a:r>
          </a:p>
          <a:p>
            <a:pPr>
              <a:buFontTx/>
              <a:buChar char="-"/>
            </a:pPr>
            <a:r>
              <a:rPr lang="en-US" sz="1800" dirty="0" smtClean="0">
                <a:solidFill>
                  <a:srgbClr val="FF0000"/>
                </a:solidFill>
              </a:rPr>
              <a:t>Savings = Savings - $100</a:t>
            </a:r>
          </a:p>
          <a:p>
            <a:pPr>
              <a:buFontTx/>
              <a:buChar char="-"/>
            </a:pPr>
            <a:r>
              <a:rPr lang="en-US" sz="1800" dirty="0" smtClean="0">
                <a:solidFill>
                  <a:srgbClr val="FF0000"/>
                </a:solidFill>
              </a:rPr>
              <a:t>Checking = Checking + $100</a:t>
            </a:r>
            <a:endParaRPr lang="en-US" sz="1800" dirty="0">
              <a:solidFill>
                <a:srgbClr val="FF0000"/>
              </a:solidFill>
            </a:endParaRPr>
          </a:p>
        </p:txBody>
      </p:sp>
      <p:sp>
        <p:nvSpPr>
          <p:cNvPr id="4" name="Content Placeholder 2"/>
          <p:cNvSpPr txBox="1">
            <a:spLocks/>
          </p:cNvSpPr>
          <p:nvPr/>
        </p:nvSpPr>
        <p:spPr>
          <a:xfrm>
            <a:off x="4572000" y="1600200"/>
            <a:ext cx="3505200" cy="12192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1800" dirty="0" smtClean="0"/>
              <a:t>Interest process</a:t>
            </a:r>
          </a:p>
          <a:p>
            <a:pPr>
              <a:buFontTx/>
              <a:buChar char="-"/>
            </a:pPr>
            <a:r>
              <a:rPr lang="en-US" sz="1800" dirty="0" smtClean="0">
                <a:solidFill>
                  <a:srgbClr val="0070C0"/>
                </a:solidFill>
              </a:rPr>
              <a:t>Savings = Savings * 1.01</a:t>
            </a:r>
          </a:p>
          <a:p>
            <a:pPr>
              <a:buFontTx/>
              <a:buChar char="-"/>
            </a:pPr>
            <a:r>
              <a:rPr lang="en-US" sz="1800" dirty="0" smtClean="0">
                <a:solidFill>
                  <a:srgbClr val="0070C0"/>
                </a:solidFill>
              </a:rPr>
              <a:t>Checking = Checking * 1.01</a:t>
            </a:r>
            <a:endParaRPr lang="en-US" sz="1800" dirty="0">
              <a:solidFill>
                <a:srgbClr val="0070C0"/>
              </a:solidFill>
            </a:endParaRPr>
          </a:p>
        </p:txBody>
      </p:sp>
      <p:sp>
        <p:nvSpPr>
          <p:cNvPr id="5" name="Content Placeholder 2"/>
          <p:cNvSpPr txBox="1">
            <a:spLocks/>
          </p:cNvSpPr>
          <p:nvPr/>
        </p:nvSpPr>
        <p:spPr>
          <a:xfrm>
            <a:off x="2350655" y="2971800"/>
            <a:ext cx="3715328" cy="18288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1800" dirty="0" smtClean="0"/>
              <a:t>Possible Schedule</a:t>
            </a:r>
          </a:p>
          <a:p>
            <a:pPr>
              <a:buFontTx/>
              <a:buChar char="-"/>
            </a:pPr>
            <a:r>
              <a:rPr lang="en-US" sz="1800" dirty="0" smtClean="0">
                <a:solidFill>
                  <a:srgbClr val="FF0000"/>
                </a:solidFill>
              </a:rPr>
              <a:t>Savings = Savings - $100</a:t>
            </a:r>
          </a:p>
          <a:p>
            <a:pPr>
              <a:buFontTx/>
              <a:buChar char="-"/>
            </a:pPr>
            <a:r>
              <a:rPr lang="en-US" sz="1800" dirty="0" smtClean="0">
                <a:solidFill>
                  <a:srgbClr val="FF0000"/>
                </a:solidFill>
              </a:rPr>
              <a:t>Checking = Checking + $100</a:t>
            </a:r>
          </a:p>
          <a:p>
            <a:pPr>
              <a:buFontTx/>
              <a:buChar char="-"/>
            </a:pPr>
            <a:r>
              <a:rPr lang="en-US" sz="1800" dirty="0">
                <a:solidFill>
                  <a:srgbClr val="0070C0"/>
                </a:solidFill>
              </a:rPr>
              <a:t>Savings = Savings * 1.01</a:t>
            </a:r>
          </a:p>
          <a:p>
            <a:pPr>
              <a:buFontTx/>
              <a:buChar char="-"/>
            </a:pPr>
            <a:r>
              <a:rPr lang="en-US" sz="1800" dirty="0">
                <a:solidFill>
                  <a:srgbClr val="0070C0"/>
                </a:solidFill>
              </a:rPr>
              <a:t>Checking = Checking * 1.01</a:t>
            </a:r>
          </a:p>
          <a:p>
            <a:pPr>
              <a:buFontTx/>
              <a:buChar char="-"/>
            </a:pPr>
            <a:endParaRPr lang="en-US" sz="1800" dirty="0">
              <a:solidFill>
                <a:srgbClr val="FF0000"/>
              </a:solidFill>
            </a:endParaRPr>
          </a:p>
        </p:txBody>
      </p:sp>
      <p:sp>
        <p:nvSpPr>
          <p:cNvPr id="6" name="Content Placeholder 2"/>
          <p:cNvSpPr txBox="1">
            <a:spLocks/>
          </p:cNvSpPr>
          <p:nvPr/>
        </p:nvSpPr>
        <p:spPr>
          <a:xfrm>
            <a:off x="685800" y="4953000"/>
            <a:ext cx="2819400" cy="12192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1800" dirty="0" smtClean="0"/>
              <a:t>Initial Balances</a:t>
            </a:r>
          </a:p>
          <a:p>
            <a:pPr>
              <a:buFontTx/>
              <a:buChar char="-"/>
            </a:pPr>
            <a:r>
              <a:rPr lang="en-US" sz="1800" dirty="0" smtClean="0">
                <a:solidFill>
                  <a:srgbClr val="FF0000"/>
                </a:solidFill>
              </a:rPr>
              <a:t>Savings = $200</a:t>
            </a:r>
          </a:p>
          <a:p>
            <a:pPr>
              <a:buFontTx/>
              <a:buChar char="-"/>
            </a:pPr>
            <a:r>
              <a:rPr lang="en-US" sz="1800" dirty="0" smtClean="0">
                <a:solidFill>
                  <a:srgbClr val="FF0000"/>
                </a:solidFill>
              </a:rPr>
              <a:t>Checking = $0</a:t>
            </a:r>
            <a:endParaRPr lang="en-US" sz="1800" dirty="0">
              <a:solidFill>
                <a:srgbClr val="FF0000"/>
              </a:solidFill>
            </a:endParaRPr>
          </a:p>
        </p:txBody>
      </p:sp>
      <p:sp>
        <p:nvSpPr>
          <p:cNvPr id="7" name="Content Placeholder 2"/>
          <p:cNvSpPr txBox="1">
            <a:spLocks/>
          </p:cNvSpPr>
          <p:nvPr/>
        </p:nvSpPr>
        <p:spPr>
          <a:xfrm>
            <a:off x="5410200" y="4976090"/>
            <a:ext cx="2819400" cy="1424709"/>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1800" dirty="0" smtClean="0"/>
              <a:t>Ending Balances</a:t>
            </a:r>
          </a:p>
          <a:p>
            <a:pPr>
              <a:buFontTx/>
              <a:buChar char="-"/>
            </a:pPr>
            <a:r>
              <a:rPr lang="en-US" sz="1800" dirty="0" smtClean="0">
                <a:solidFill>
                  <a:srgbClr val="FF0000"/>
                </a:solidFill>
              </a:rPr>
              <a:t>Savings = $101</a:t>
            </a:r>
          </a:p>
          <a:p>
            <a:pPr>
              <a:buFontTx/>
              <a:buChar char="-"/>
            </a:pPr>
            <a:r>
              <a:rPr lang="en-US" sz="1800" dirty="0" smtClean="0">
                <a:solidFill>
                  <a:srgbClr val="FF0000"/>
                </a:solidFill>
              </a:rPr>
              <a:t>Checking = $101</a:t>
            </a:r>
          </a:p>
        </p:txBody>
      </p:sp>
    </p:spTree>
    <p:extLst>
      <p:ext uri="{BB962C8B-B14F-4D97-AF65-F5344CB8AC3E}">
        <p14:creationId xmlns:p14="http://schemas.microsoft.com/office/powerpoint/2010/main" val="27137870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 Data in a database</a:t>
            </a:r>
            <a:endParaRPr lang="en-US" dirty="0"/>
          </a:p>
        </p:txBody>
      </p:sp>
      <p:sp>
        <p:nvSpPr>
          <p:cNvPr id="3" name="Content Placeholder 2"/>
          <p:cNvSpPr>
            <a:spLocks noGrp="1"/>
          </p:cNvSpPr>
          <p:nvPr>
            <p:ph idx="1"/>
          </p:nvPr>
        </p:nvSpPr>
        <p:spPr>
          <a:xfrm>
            <a:off x="628072" y="1600200"/>
            <a:ext cx="3715328" cy="1295400"/>
          </a:xfrm>
        </p:spPr>
        <p:txBody>
          <a:bodyPr>
            <a:normAutofit/>
          </a:bodyPr>
          <a:lstStyle/>
          <a:p>
            <a:pPr marL="0" indent="0">
              <a:buNone/>
            </a:pPr>
            <a:r>
              <a:rPr lang="en-US" sz="1800" dirty="0" smtClean="0"/>
              <a:t>Transfer of money process</a:t>
            </a:r>
          </a:p>
          <a:p>
            <a:pPr>
              <a:buFontTx/>
              <a:buChar char="-"/>
            </a:pPr>
            <a:r>
              <a:rPr lang="en-US" sz="1800" dirty="0" smtClean="0">
                <a:solidFill>
                  <a:srgbClr val="FF0000"/>
                </a:solidFill>
              </a:rPr>
              <a:t>Savings = Savings - $100</a:t>
            </a:r>
          </a:p>
          <a:p>
            <a:pPr>
              <a:buFontTx/>
              <a:buChar char="-"/>
            </a:pPr>
            <a:r>
              <a:rPr lang="en-US" sz="1800" dirty="0" smtClean="0">
                <a:solidFill>
                  <a:srgbClr val="FF0000"/>
                </a:solidFill>
              </a:rPr>
              <a:t>Checking = Checking + $100</a:t>
            </a:r>
            <a:endParaRPr lang="en-US" sz="1800" dirty="0">
              <a:solidFill>
                <a:srgbClr val="FF0000"/>
              </a:solidFill>
            </a:endParaRPr>
          </a:p>
        </p:txBody>
      </p:sp>
      <p:sp>
        <p:nvSpPr>
          <p:cNvPr id="4" name="Content Placeholder 2"/>
          <p:cNvSpPr txBox="1">
            <a:spLocks/>
          </p:cNvSpPr>
          <p:nvPr/>
        </p:nvSpPr>
        <p:spPr>
          <a:xfrm>
            <a:off x="4572000" y="1600200"/>
            <a:ext cx="3505200" cy="12192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1800" dirty="0" smtClean="0"/>
              <a:t>Interest process</a:t>
            </a:r>
          </a:p>
          <a:p>
            <a:pPr>
              <a:buFontTx/>
              <a:buChar char="-"/>
            </a:pPr>
            <a:r>
              <a:rPr lang="en-US" sz="1800" dirty="0" smtClean="0">
                <a:solidFill>
                  <a:srgbClr val="0070C0"/>
                </a:solidFill>
              </a:rPr>
              <a:t>Savings = Savings * 1.01</a:t>
            </a:r>
          </a:p>
          <a:p>
            <a:pPr>
              <a:buFontTx/>
              <a:buChar char="-"/>
            </a:pPr>
            <a:r>
              <a:rPr lang="en-US" sz="1800" dirty="0" smtClean="0">
                <a:solidFill>
                  <a:srgbClr val="0070C0"/>
                </a:solidFill>
              </a:rPr>
              <a:t>Checking = Checking * 1.01</a:t>
            </a:r>
            <a:endParaRPr lang="en-US" sz="1800" dirty="0">
              <a:solidFill>
                <a:srgbClr val="0070C0"/>
              </a:solidFill>
            </a:endParaRPr>
          </a:p>
        </p:txBody>
      </p:sp>
      <p:sp>
        <p:nvSpPr>
          <p:cNvPr id="5" name="Content Placeholder 2"/>
          <p:cNvSpPr txBox="1">
            <a:spLocks/>
          </p:cNvSpPr>
          <p:nvPr/>
        </p:nvSpPr>
        <p:spPr>
          <a:xfrm>
            <a:off x="2350655" y="2971800"/>
            <a:ext cx="3715328" cy="18288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1800" dirty="0" smtClean="0"/>
              <a:t>Possible Schedule</a:t>
            </a:r>
          </a:p>
          <a:p>
            <a:pPr>
              <a:buFontTx/>
              <a:buChar char="-"/>
            </a:pPr>
            <a:r>
              <a:rPr lang="en-US" sz="1800" dirty="0">
                <a:solidFill>
                  <a:srgbClr val="0070C0"/>
                </a:solidFill>
              </a:rPr>
              <a:t>Savings = Savings * 1.01</a:t>
            </a:r>
          </a:p>
          <a:p>
            <a:pPr>
              <a:buFontTx/>
              <a:buChar char="-"/>
            </a:pPr>
            <a:r>
              <a:rPr lang="en-US" sz="1800" dirty="0">
                <a:solidFill>
                  <a:srgbClr val="0070C0"/>
                </a:solidFill>
              </a:rPr>
              <a:t>Checking = Checking * 1.01</a:t>
            </a:r>
          </a:p>
          <a:p>
            <a:pPr>
              <a:buFontTx/>
              <a:buChar char="-"/>
            </a:pPr>
            <a:r>
              <a:rPr lang="en-US" sz="1800" dirty="0" smtClean="0">
                <a:solidFill>
                  <a:srgbClr val="FF0000"/>
                </a:solidFill>
              </a:rPr>
              <a:t>Savings = Savings - $100</a:t>
            </a:r>
          </a:p>
          <a:p>
            <a:pPr>
              <a:buFontTx/>
              <a:buChar char="-"/>
            </a:pPr>
            <a:r>
              <a:rPr lang="en-US" sz="1800" dirty="0" smtClean="0">
                <a:solidFill>
                  <a:srgbClr val="FF0000"/>
                </a:solidFill>
              </a:rPr>
              <a:t>Checking = Checking + $100</a:t>
            </a:r>
          </a:p>
          <a:p>
            <a:pPr>
              <a:buFontTx/>
              <a:buChar char="-"/>
            </a:pPr>
            <a:endParaRPr lang="en-US" sz="1800" dirty="0">
              <a:solidFill>
                <a:srgbClr val="FF0000"/>
              </a:solidFill>
            </a:endParaRPr>
          </a:p>
        </p:txBody>
      </p:sp>
      <p:sp>
        <p:nvSpPr>
          <p:cNvPr id="6" name="Content Placeholder 2"/>
          <p:cNvSpPr txBox="1">
            <a:spLocks/>
          </p:cNvSpPr>
          <p:nvPr/>
        </p:nvSpPr>
        <p:spPr>
          <a:xfrm>
            <a:off x="685800" y="4953000"/>
            <a:ext cx="2819400" cy="12192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1800" dirty="0" smtClean="0"/>
              <a:t>Initial Balances</a:t>
            </a:r>
          </a:p>
          <a:p>
            <a:pPr>
              <a:buFontTx/>
              <a:buChar char="-"/>
            </a:pPr>
            <a:r>
              <a:rPr lang="en-US" sz="1800" dirty="0" smtClean="0">
                <a:solidFill>
                  <a:srgbClr val="FF0000"/>
                </a:solidFill>
              </a:rPr>
              <a:t>Savings = $200</a:t>
            </a:r>
          </a:p>
          <a:p>
            <a:pPr>
              <a:buFontTx/>
              <a:buChar char="-"/>
            </a:pPr>
            <a:r>
              <a:rPr lang="en-US" sz="1800" dirty="0" smtClean="0">
                <a:solidFill>
                  <a:srgbClr val="FF0000"/>
                </a:solidFill>
              </a:rPr>
              <a:t>Checking = $0</a:t>
            </a:r>
            <a:endParaRPr lang="en-US" sz="1800" dirty="0">
              <a:solidFill>
                <a:srgbClr val="FF0000"/>
              </a:solidFill>
            </a:endParaRPr>
          </a:p>
        </p:txBody>
      </p:sp>
      <p:sp>
        <p:nvSpPr>
          <p:cNvPr id="7" name="Content Placeholder 2"/>
          <p:cNvSpPr txBox="1">
            <a:spLocks/>
          </p:cNvSpPr>
          <p:nvPr/>
        </p:nvSpPr>
        <p:spPr>
          <a:xfrm>
            <a:off x="5410200" y="4976090"/>
            <a:ext cx="2819400" cy="1424709"/>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1800" dirty="0" smtClean="0"/>
              <a:t>Ending Balances</a:t>
            </a:r>
          </a:p>
          <a:p>
            <a:pPr>
              <a:buFontTx/>
              <a:buChar char="-"/>
            </a:pPr>
            <a:r>
              <a:rPr lang="en-US" sz="1800" dirty="0" smtClean="0">
                <a:solidFill>
                  <a:srgbClr val="FF0000"/>
                </a:solidFill>
              </a:rPr>
              <a:t>Savings = $102</a:t>
            </a:r>
          </a:p>
          <a:p>
            <a:pPr>
              <a:buFontTx/>
              <a:buChar char="-"/>
            </a:pPr>
            <a:r>
              <a:rPr lang="en-US" sz="1800" dirty="0" smtClean="0">
                <a:solidFill>
                  <a:srgbClr val="FF0000"/>
                </a:solidFill>
              </a:rPr>
              <a:t>Checking = $100</a:t>
            </a:r>
          </a:p>
        </p:txBody>
      </p:sp>
    </p:spTree>
    <p:extLst>
      <p:ext uri="{BB962C8B-B14F-4D97-AF65-F5344CB8AC3E}">
        <p14:creationId xmlns:p14="http://schemas.microsoft.com/office/powerpoint/2010/main" val="228415927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 Data in a database</a:t>
            </a:r>
            <a:endParaRPr lang="en-US" dirty="0"/>
          </a:p>
        </p:txBody>
      </p:sp>
      <p:sp>
        <p:nvSpPr>
          <p:cNvPr id="3" name="Content Placeholder 2"/>
          <p:cNvSpPr>
            <a:spLocks noGrp="1"/>
          </p:cNvSpPr>
          <p:nvPr>
            <p:ph idx="1"/>
          </p:nvPr>
        </p:nvSpPr>
        <p:spPr>
          <a:xfrm>
            <a:off x="628072" y="1600200"/>
            <a:ext cx="3715328" cy="1295400"/>
          </a:xfrm>
        </p:spPr>
        <p:txBody>
          <a:bodyPr>
            <a:normAutofit/>
          </a:bodyPr>
          <a:lstStyle/>
          <a:p>
            <a:pPr marL="0" indent="0">
              <a:buNone/>
            </a:pPr>
            <a:r>
              <a:rPr lang="en-US" sz="1800" dirty="0" smtClean="0"/>
              <a:t>Transfer of money process</a:t>
            </a:r>
          </a:p>
          <a:p>
            <a:pPr>
              <a:buFontTx/>
              <a:buChar char="-"/>
            </a:pPr>
            <a:r>
              <a:rPr lang="en-US" sz="1800" dirty="0" smtClean="0">
                <a:solidFill>
                  <a:srgbClr val="FF0000"/>
                </a:solidFill>
              </a:rPr>
              <a:t>Savings = Savings - $100</a:t>
            </a:r>
          </a:p>
          <a:p>
            <a:pPr>
              <a:buFontTx/>
              <a:buChar char="-"/>
            </a:pPr>
            <a:r>
              <a:rPr lang="en-US" sz="1800" dirty="0" smtClean="0">
                <a:solidFill>
                  <a:srgbClr val="FF0000"/>
                </a:solidFill>
              </a:rPr>
              <a:t>Checking = Checking + $100</a:t>
            </a:r>
            <a:endParaRPr lang="en-US" sz="1800" dirty="0">
              <a:solidFill>
                <a:srgbClr val="FF0000"/>
              </a:solidFill>
            </a:endParaRPr>
          </a:p>
        </p:txBody>
      </p:sp>
      <p:sp>
        <p:nvSpPr>
          <p:cNvPr id="4" name="Content Placeholder 2"/>
          <p:cNvSpPr txBox="1">
            <a:spLocks/>
          </p:cNvSpPr>
          <p:nvPr/>
        </p:nvSpPr>
        <p:spPr>
          <a:xfrm>
            <a:off x="4572000" y="1600200"/>
            <a:ext cx="3505200" cy="12192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1800" dirty="0" smtClean="0"/>
              <a:t>Interest process</a:t>
            </a:r>
          </a:p>
          <a:p>
            <a:pPr>
              <a:buFontTx/>
              <a:buChar char="-"/>
            </a:pPr>
            <a:r>
              <a:rPr lang="en-US" sz="1800" dirty="0" smtClean="0">
                <a:solidFill>
                  <a:srgbClr val="0070C0"/>
                </a:solidFill>
              </a:rPr>
              <a:t>Savings = Savings * 1.01</a:t>
            </a:r>
          </a:p>
          <a:p>
            <a:pPr>
              <a:buFontTx/>
              <a:buChar char="-"/>
            </a:pPr>
            <a:r>
              <a:rPr lang="en-US" sz="1800" dirty="0" smtClean="0">
                <a:solidFill>
                  <a:srgbClr val="0070C0"/>
                </a:solidFill>
              </a:rPr>
              <a:t>Checking = Checking * 1.01</a:t>
            </a:r>
            <a:endParaRPr lang="en-US" sz="1800" dirty="0">
              <a:solidFill>
                <a:srgbClr val="0070C0"/>
              </a:solidFill>
            </a:endParaRPr>
          </a:p>
        </p:txBody>
      </p:sp>
      <p:sp>
        <p:nvSpPr>
          <p:cNvPr id="5" name="Content Placeholder 2"/>
          <p:cNvSpPr txBox="1">
            <a:spLocks/>
          </p:cNvSpPr>
          <p:nvPr/>
        </p:nvSpPr>
        <p:spPr>
          <a:xfrm>
            <a:off x="2350655" y="2971800"/>
            <a:ext cx="3715328" cy="18288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1800" dirty="0" smtClean="0"/>
              <a:t>Possible Schedule</a:t>
            </a:r>
          </a:p>
          <a:p>
            <a:pPr>
              <a:buFontTx/>
              <a:buChar char="-"/>
            </a:pPr>
            <a:r>
              <a:rPr lang="en-US" sz="1800" dirty="0" smtClean="0">
                <a:solidFill>
                  <a:srgbClr val="FF0000"/>
                </a:solidFill>
              </a:rPr>
              <a:t>Savings = Savings - $100</a:t>
            </a:r>
          </a:p>
          <a:p>
            <a:pPr>
              <a:buFontTx/>
              <a:buChar char="-"/>
            </a:pPr>
            <a:r>
              <a:rPr lang="en-US" sz="1800" dirty="0">
                <a:solidFill>
                  <a:srgbClr val="0070C0"/>
                </a:solidFill>
              </a:rPr>
              <a:t>Savings = Savings * 1.01</a:t>
            </a:r>
          </a:p>
          <a:p>
            <a:pPr>
              <a:buFontTx/>
              <a:buChar char="-"/>
            </a:pPr>
            <a:r>
              <a:rPr lang="en-US" sz="1800" dirty="0">
                <a:solidFill>
                  <a:srgbClr val="0070C0"/>
                </a:solidFill>
              </a:rPr>
              <a:t>Checking = Checking * </a:t>
            </a:r>
            <a:r>
              <a:rPr lang="en-US" sz="1800" dirty="0" smtClean="0">
                <a:solidFill>
                  <a:srgbClr val="0070C0"/>
                </a:solidFill>
              </a:rPr>
              <a:t>1.01</a:t>
            </a:r>
          </a:p>
          <a:p>
            <a:pPr>
              <a:buFontTx/>
              <a:buChar char="-"/>
            </a:pPr>
            <a:r>
              <a:rPr lang="en-US" sz="1800" dirty="0" smtClean="0">
                <a:solidFill>
                  <a:srgbClr val="FF0000"/>
                </a:solidFill>
              </a:rPr>
              <a:t>Checking = Checking + $100</a:t>
            </a:r>
            <a:endParaRPr lang="en-US" sz="1800" dirty="0">
              <a:solidFill>
                <a:srgbClr val="FF0000"/>
              </a:solidFill>
            </a:endParaRPr>
          </a:p>
        </p:txBody>
      </p:sp>
      <p:sp>
        <p:nvSpPr>
          <p:cNvPr id="6" name="Content Placeholder 2"/>
          <p:cNvSpPr txBox="1">
            <a:spLocks/>
          </p:cNvSpPr>
          <p:nvPr/>
        </p:nvSpPr>
        <p:spPr>
          <a:xfrm>
            <a:off x="685800" y="4953000"/>
            <a:ext cx="2819400" cy="1219200"/>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1800" dirty="0" smtClean="0"/>
              <a:t>Initial Balances</a:t>
            </a:r>
          </a:p>
          <a:p>
            <a:pPr>
              <a:buFontTx/>
              <a:buChar char="-"/>
            </a:pPr>
            <a:r>
              <a:rPr lang="en-US" sz="1800" dirty="0" smtClean="0">
                <a:solidFill>
                  <a:srgbClr val="FF0000"/>
                </a:solidFill>
              </a:rPr>
              <a:t>Savings = $200</a:t>
            </a:r>
          </a:p>
          <a:p>
            <a:pPr>
              <a:buFontTx/>
              <a:buChar char="-"/>
            </a:pPr>
            <a:r>
              <a:rPr lang="en-US" sz="1800" dirty="0" smtClean="0">
                <a:solidFill>
                  <a:srgbClr val="FF0000"/>
                </a:solidFill>
              </a:rPr>
              <a:t>Checking = $0</a:t>
            </a:r>
            <a:endParaRPr lang="en-US" sz="1800" dirty="0">
              <a:solidFill>
                <a:srgbClr val="FF0000"/>
              </a:solidFill>
            </a:endParaRPr>
          </a:p>
        </p:txBody>
      </p:sp>
      <p:sp>
        <p:nvSpPr>
          <p:cNvPr id="7" name="Content Placeholder 2"/>
          <p:cNvSpPr txBox="1">
            <a:spLocks/>
          </p:cNvSpPr>
          <p:nvPr/>
        </p:nvSpPr>
        <p:spPr>
          <a:xfrm>
            <a:off x="5410200" y="4976090"/>
            <a:ext cx="2819400" cy="1424709"/>
          </a:xfrm>
          <a:prstGeom prst="rect">
            <a:avLst/>
          </a:prstGeom>
        </p:spPr>
        <p:txBody>
          <a:bodyPr vert="horz" lIns="91440" tIns="45720" rIns="91440" bIns="45720" rtlCol="0">
            <a:normAutofit/>
          </a:bodyPr>
          <a:lst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a:lstStyle>
          <a:p>
            <a:pPr marL="0" indent="0">
              <a:buFont typeface="Arial" pitchFamily="34" charset="0"/>
              <a:buNone/>
            </a:pPr>
            <a:r>
              <a:rPr lang="en-US" sz="1800" dirty="0" smtClean="0"/>
              <a:t>Ending Balances</a:t>
            </a:r>
          </a:p>
          <a:p>
            <a:pPr>
              <a:buFontTx/>
              <a:buChar char="-"/>
            </a:pPr>
            <a:r>
              <a:rPr lang="en-US" sz="1800" dirty="0" smtClean="0">
                <a:solidFill>
                  <a:srgbClr val="FF0000"/>
                </a:solidFill>
              </a:rPr>
              <a:t>Savings = $101</a:t>
            </a:r>
          </a:p>
          <a:p>
            <a:pPr>
              <a:buFontTx/>
              <a:buChar char="-"/>
            </a:pPr>
            <a:r>
              <a:rPr lang="en-US" sz="1800" dirty="0" smtClean="0">
                <a:solidFill>
                  <a:srgbClr val="FF0000"/>
                </a:solidFill>
              </a:rPr>
              <a:t>Checking = $100</a:t>
            </a:r>
          </a:p>
          <a:p>
            <a:pPr marL="0" indent="0">
              <a:buNone/>
            </a:pPr>
            <a:r>
              <a:rPr lang="en-US" sz="1400" dirty="0" smtClean="0"/>
              <a:t>Note: customer loses $1</a:t>
            </a:r>
            <a:endParaRPr lang="en-US" sz="1400" dirty="0"/>
          </a:p>
        </p:txBody>
      </p:sp>
    </p:spTree>
    <p:extLst>
      <p:ext uri="{BB962C8B-B14F-4D97-AF65-F5344CB8AC3E}">
        <p14:creationId xmlns:p14="http://schemas.microsoft.com/office/powerpoint/2010/main" val="228318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Critical Section</a:t>
            </a:r>
            <a:endParaRPr lang="en-US" dirty="0"/>
          </a:p>
        </p:txBody>
      </p:sp>
      <p:sp>
        <p:nvSpPr>
          <p:cNvPr id="3" name="Content Placeholder 2"/>
          <p:cNvSpPr>
            <a:spLocks noGrp="1"/>
          </p:cNvSpPr>
          <p:nvPr>
            <p:ph idx="1"/>
          </p:nvPr>
        </p:nvSpPr>
        <p:spPr/>
        <p:txBody>
          <a:bodyPr/>
          <a:lstStyle/>
          <a:p>
            <a:r>
              <a:rPr lang="en-US" dirty="0" smtClean="0"/>
              <a:t>The section of code that requires exclusive access to a shared resource to insure correct processing.</a:t>
            </a:r>
          </a:p>
          <a:p>
            <a:endParaRPr lang="en-US" dirty="0"/>
          </a:p>
          <a:p>
            <a:r>
              <a:rPr lang="en-US" dirty="0" smtClean="0"/>
              <a:t>Once the critical section of code has been entered by a process, we need a mechanism to ensure other processes do not enter their critical section until the first process is still processing in it’s critical section.   </a:t>
            </a:r>
            <a:endParaRPr lang="en-US" dirty="0"/>
          </a:p>
        </p:txBody>
      </p:sp>
    </p:spTree>
    <p:extLst>
      <p:ext uri="{BB962C8B-B14F-4D97-AF65-F5344CB8AC3E}">
        <p14:creationId xmlns:p14="http://schemas.microsoft.com/office/powerpoint/2010/main" val="24613666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Atomic Operation</a:t>
            </a:r>
            <a:endParaRPr lang="en-US" dirty="0"/>
          </a:p>
        </p:txBody>
      </p:sp>
      <p:sp>
        <p:nvSpPr>
          <p:cNvPr id="3" name="Content Placeholder 2"/>
          <p:cNvSpPr>
            <a:spLocks noGrp="1"/>
          </p:cNvSpPr>
          <p:nvPr>
            <p:ph idx="1"/>
          </p:nvPr>
        </p:nvSpPr>
        <p:spPr/>
        <p:txBody>
          <a:bodyPr/>
          <a:lstStyle/>
          <a:p>
            <a:r>
              <a:rPr lang="en-US" dirty="0" smtClean="0"/>
              <a:t>A system operation called by a user process such that once it starts, if the operation system determines the user process’ time quantum has expired, the atomic operation is given enough time to complete before the processor is taken away from that user process. </a:t>
            </a:r>
          </a:p>
          <a:p>
            <a:endParaRPr lang="en-US" dirty="0"/>
          </a:p>
          <a:p>
            <a:r>
              <a:rPr lang="en-US" dirty="0" smtClean="0"/>
              <a:t>Consequently, System Atomic operations should be very quick. </a:t>
            </a:r>
            <a:endParaRPr lang="en-US" dirty="0"/>
          </a:p>
        </p:txBody>
      </p:sp>
    </p:spTree>
    <p:extLst>
      <p:ext uri="{BB962C8B-B14F-4D97-AF65-F5344CB8AC3E}">
        <p14:creationId xmlns:p14="http://schemas.microsoft.com/office/powerpoint/2010/main" val="224930021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Try To Reduce </a:t>
            </a:r>
            <a:r>
              <a:rPr lang="en-US" dirty="0"/>
              <a:t>A</a:t>
            </a:r>
            <a:r>
              <a:rPr lang="en-US" dirty="0" smtClean="0"/>
              <a:t>tomic Operation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a:t>v</a:t>
            </a:r>
            <a:r>
              <a:rPr lang="en-US" dirty="0" smtClean="0"/>
              <a:t>oid </a:t>
            </a:r>
            <a:r>
              <a:rPr lang="en-US" dirty="0" err="1" smtClean="0"/>
              <a:t>try_to_reduce</a:t>
            </a:r>
            <a:r>
              <a:rPr lang="en-US" dirty="0" smtClean="0"/>
              <a:t>(S)</a:t>
            </a:r>
          </a:p>
          <a:p>
            <a:pPr marL="0" indent="0">
              <a:buNone/>
            </a:pPr>
            <a:r>
              <a:rPr lang="en-US" dirty="0" smtClean="0"/>
              <a:t>{</a:t>
            </a:r>
          </a:p>
          <a:p>
            <a:pPr marL="0" indent="0">
              <a:buNone/>
            </a:pPr>
            <a:r>
              <a:rPr lang="en-US" dirty="0"/>
              <a:t> </a:t>
            </a:r>
            <a:r>
              <a:rPr lang="en-US" dirty="0" smtClean="0"/>
              <a:t>   IF (S == 1) </a:t>
            </a:r>
          </a:p>
          <a:p>
            <a:pPr marL="0" indent="0">
              <a:buNone/>
            </a:pPr>
            <a:r>
              <a:rPr lang="en-US" dirty="0"/>
              <a:t> </a:t>
            </a:r>
            <a:r>
              <a:rPr lang="en-US" dirty="0" smtClean="0"/>
              <a:t>   { </a:t>
            </a:r>
          </a:p>
          <a:p>
            <a:pPr marL="0" indent="0">
              <a:buNone/>
            </a:pPr>
            <a:r>
              <a:rPr lang="en-US" dirty="0"/>
              <a:t> </a:t>
            </a:r>
            <a:r>
              <a:rPr lang="en-US" dirty="0" smtClean="0"/>
              <a:t>       S = 0; </a:t>
            </a:r>
          </a:p>
          <a:p>
            <a:pPr marL="0" indent="0">
              <a:buNone/>
            </a:pPr>
            <a:r>
              <a:rPr lang="en-US" dirty="0"/>
              <a:t> </a:t>
            </a:r>
            <a:r>
              <a:rPr lang="en-US" dirty="0" smtClean="0"/>
              <a:t>   }</a:t>
            </a:r>
          </a:p>
          <a:p>
            <a:pPr marL="0" indent="0">
              <a:buNone/>
            </a:pPr>
            <a:r>
              <a:rPr lang="en-US" dirty="0"/>
              <a:t> </a:t>
            </a:r>
            <a:r>
              <a:rPr lang="en-US" dirty="0" smtClean="0"/>
              <a:t>   ELSE</a:t>
            </a:r>
          </a:p>
          <a:p>
            <a:pPr marL="0" indent="0">
              <a:buNone/>
            </a:pPr>
            <a:r>
              <a:rPr lang="en-US" dirty="0"/>
              <a:t> </a:t>
            </a:r>
            <a:r>
              <a:rPr lang="en-US" dirty="0" smtClean="0"/>
              <a:t>   {</a:t>
            </a:r>
          </a:p>
          <a:p>
            <a:pPr marL="0" indent="0">
              <a:buNone/>
            </a:pPr>
            <a:r>
              <a:rPr lang="en-US" dirty="0"/>
              <a:t> </a:t>
            </a:r>
            <a:r>
              <a:rPr lang="en-US" dirty="0" smtClean="0"/>
              <a:t>       Operating systems moves this process to the queue</a:t>
            </a:r>
          </a:p>
          <a:p>
            <a:pPr marL="0" indent="0">
              <a:buNone/>
            </a:pPr>
            <a:r>
              <a:rPr lang="en-US" dirty="0"/>
              <a:t> </a:t>
            </a:r>
            <a:r>
              <a:rPr lang="en-US" dirty="0" smtClean="0"/>
              <a:t>       of processes waiting for resource S</a:t>
            </a:r>
          </a:p>
          <a:p>
            <a:pPr marL="0" indent="0">
              <a:buNone/>
            </a:pPr>
            <a:r>
              <a:rPr lang="en-US" dirty="0"/>
              <a:t> </a:t>
            </a:r>
            <a:r>
              <a:rPr lang="en-US" dirty="0" smtClean="0"/>
              <a:t>   }</a:t>
            </a:r>
          </a:p>
          <a:p>
            <a:pPr marL="0" indent="0">
              <a:buNone/>
            </a:pPr>
            <a:r>
              <a:rPr lang="en-US" dirty="0"/>
              <a:t>}</a:t>
            </a:r>
          </a:p>
        </p:txBody>
      </p:sp>
    </p:spTree>
    <p:extLst>
      <p:ext uri="{BB962C8B-B14F-4D97-AF65-F5344CB8AC3E}">
        <p14:creationId xmlns:p14="http://schemas.microsoft.com/office/powerpoint/2010/main" val="17081486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99</TotalTime>
  <Words>924</Words>
  <Application>Microsoft Office PowerPoint</Application>
  <PresentationFormat>On-screen Show (4:3)</PresentationFormat>
  <Paragraphs>216</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Clarity</vt:lpstr>
      <vt:lpstr>Critical Sections</vt:lpstr>
      <vt:lpstr>Multiprogramming</vt:lpstr>
      <vt:lpstr>Shared Resources</vt:lpstr>
      <vt:lpstr>Ex) Data in a database</vt:lpstr>
      <vt:lpstr>Ex) Data in a database</vt:lpstr>
      <vt:lpstr>Ex) Data in a database</vt:lpstr>
      <vt:lpstr>Critical Section</vt:lpstr>
      <vt:lpstr>Atomic Operation</vt:lpstr>
      <vt:lpstr>Try To Reduce Atomic Operation</vt:lpstr>
      <vt:lpstr>Increase Atomic Operation</vt:lpstr>
      <vt:lpstr>Edsger Dijkstra</vt:lpstr>
      <vt:lpstr>Process C is running &amp; issues P(X)</vt:lpstr>
      <vt:lpstr>Process C waiting on Resource X</vt:lpstr>
      <vt:lpstr>C and D are waiting for resource X</vt:lpstr>
      <vt:lpstr>C back to running – D still waiting</vt:lpstr>
      <vt:lpstr>Using Dijkstra’s P and V functions</vt:lpstr>
      <vt:lpstr>Producer - Consumer problem</vt:lpstr>
      <vt:lpstr>Producer – Consumer code</vt:lpstr>
      <vt:lpstr>Producer – 2 Consumer code</vt:lpstr>
      <vt:lpstr>Scheduling processes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Critical Sectons</dc:title>
  <dc:creator>bill HP</dc:creator>
  <cp:lastModifiedBy>bill HP</cp:lastModifiedBy>
  <cp:revision>18</cp:revision>
  <dcterms:created xsi:type="dcterms:W3CDTF">2006-08-16T00:00:00Z</dcterms:created>
  <dcterms:modified xsi:type="dcterms:W3CDTF">2014-09-13T15:21:13Z</dcterms:modified>
</cp:coreProperties>
</file>