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69" r:id="rId3"/>
    <p:sldId id="270" r:id="rId4"/>
    <p:sldId id="271" r:id="rId5"/>
    <p:sldId id="279" r:id="rId6"/>
    <p:sldId id="272" r:id="rId7"/>
    <p:sldId id="273" r:id="rId8"/>
    <p:sldId id="281" r:id="rId9"/>
    <p:sldId id="280" r:id="rId10"/>
    <p:sldId id="282" r:id="rId11"/>
    <p:sldId id="283" r:id="rId12"/>
    <p:sldId id="285" r:id="rId13"/>
    <p:sldId id="278" r:id="rId14"/>
    <p:sldId id="274" r:id="rId15"/>
    <p:sldId id="275" r:id="rId16"/>
    <p:sldId id="276" r:id="rId17"/>
    <p:sldId id="263" r:id="rId18"/>
    <p:sldId id="264" r:id="rId19"/>
    <p:sldId id="265" r:id="rId20"/>
    <p:sldId id="266" r:id="rId21"/>
    <p:sldId id="284" r:id="rId22"/>
    <p:sldId id="277" r:id="rId23"/>
    <p:sldId id="257" r:id="rId24"/>
    <p:sldId id="259" r:id="rId25"/>
    <p:sldId id="258" r:id="rId26"/>
    <p:sldId id="260" r:id="rId27"/>
    <p:sldId id="268" r:id="rId28"/>
    <p:sldId id="261" r:id="rId29"/>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581" autoAdjust="0"/>
  </p:normalViewPr>
  <p:slideViewPr>
    <p:cSldViewPr>
      <p:cViewPr varScale="1">
        <p:scale>
          <a:sx n="106" d="100"/>
          <a:sy n="106" d="100"/>
        </p:scale>
        <p:origin x="1158" y="10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371600"/>
            <a:ext cx="7848600" cy="1927225"/>
          </a:xfrm>
        </p:spPr>
        <p:txBody>
          <a:bodyPr anchor="b">
            <a:noAutofit/>
          </a:bodyPr>
          <a:lstStyle>
            <a:lvl1pPr>
              <a:defRPr sz="5400" cap="all" baseline="0"/>
            </a:lvl1pPr>
          </a:lstStyle>
          <a:p>
            <a:r>
              <a:rPr lang="en-US" smtClean="0"/>
              <a:t>Click to edit Master title style</a:t>
            </a:r>
            <a:endParaRPr lang="en-US" dirty="0"/>
          </a:p>
        </p:txBody>
      </p:sp>
      <p:sp>
        <p:nvSpPr>
          <p:cNvPr id="3" name="Subtitle 2"/>
          <p:cNvSpPr>
            <a:spLocks noGrp="1"/>
          </p:cNvSpPr>
          <p:nvPr>
            <p:ph type="subTitle" idx="1"/>
          </p:nvPr>
        </p:nvSpPr>
        <p:spPr>
          <a:xfrm>
            <a:off x="685800" y="3505200"/>
            <a:ext cx="6400800" cy="1752600"/>
          </a:xfrm>
        </p:spPr>
        <p:txBody>
          <a:bodyPr/>
          <a:lstStyle>
            <a:lvl1pPr marL="0" indent="0" algn="l">
              <a:buNone/>
              <a:defRPr>
                <a:solidFill>
                  <a:schemeClr val="tx1">
                    <a:lumMod val="75000"/>
                    <a:lumOff val="2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pPr/>
              <a:t>11/17/2015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cxnSp>
        <p:nvCxnSpPr>
          <p:cNvPr id="8" name="Straight Connector 7"/>
          <p:cNvCxnSpPr/>
          <p:nvPr/>
        </p:nvCxnSpPr>
        <p:spPr>
          <a:xfrm>
            <a:off x="685800" y="3398520"/>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11/17/2015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609600"/>
            <a:ext cx="2057400" cy="5867400"/>
          </a:xfrm>
        </p:spPr>
        <p:txBody>
          <a:bodyPr vert="eaVert" anchor="b"/>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609600"/>
            <a:ext cx="6019800" cy="5867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pPr/>
              <a:t>11/17/2015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11/17/2015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13" y="2362200"/>
            <a:ext cx="7772400" cy="2200275"/>
          </a:xfrm>
        </p:spPr>
        <p:txBody>
          <a:bodyPr anchor="b">
            <a:normAutofit/>
          </a:bodyPr>
          <a:lstStyle>
            <a:lvl1pPr algn="l">
              <a:defRPr sz="48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722313" y="4626864"/>
            <a:ext cx="7772400" cy="1500187"/>
          </a:xfrm>
        </p:spPr>
        <p:txBody>
          <a:bodyPr anchor="t">
            <a:normAutofit/>
          </a:bodyPr>
          <a:lstStyle>
            <a:lvl1pPr marL="0" indent="0">
              <a:buNone/>
              <a:defRPr sz="24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11/17/2015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cxnSp>
        <p:nvCxnSpPr>
          <p:cNvPr id="7" name="Straight Connector 6"/>
          <p:cNvCxnSpPr/>
          <p:nvPr/>
        </p:nvCxnSpPr>
        <p:spPr>
          <a:xfrm>
            <a:off x="731520" y="4599432"/>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1D8BD707-D9CF-40AE-B4C6-C98DA3205C09}" type="datetimeFigureOut">
              <a:rPr lang="en-US" smtClean="0"/>
              <a:pPr/>
              <a:t>11/17/2015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45720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sz="20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75488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lang="en-US" sz="2000" b="0" kern="1200" dirty="0" smtClean="0">
                <a:solidFill>
                  <a:schemeClr val="tx2"/>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75488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1D8BD707-D9CF-40AE-B4C6-C98DA3205C09}" type="datetimeFigureOut">
              <a:rPr lang="en-US" smtClean="0"/>
              <a:pPr/>
              <a:t>11/17/2015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cxnSp>
        <p:nvCxnSpPr>
          <p:cNvPr id="11" name="Straight Connector 10"/>
          <p:cNvCxnSpPr/>
          <p:nvPr/>
        </p:nvCxnSpPr>
        <p:spPr>
          <a:xfrm rot="5400000">
            <a:off x="2217817" y="4045823"/>
            <a:ext cx="4709160" cy="794"/>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11/17/2015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11/17/2015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792080"/>
            <a:ext cx="2139696" cy="1261872"/>
          </a:xfrm>
        </p:spPr>
        <p:txBody>
          <a:bodyPr anchor="b">
            <a:noAutofit/>
          </a:bodyPr>
          <a:lstStyle>
            <a:lvl1pPr algn="l">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2971800" y="792080"/>
            <a:ext cx="5715000" cy="55778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57201" y="2130552"/>
            <a:ext cx="2139696" cy="424361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11/17/2015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cxnSp>
        <p:nvCxnSpPr>
          <p:cNvPr id="9" name="Straight Connector 8"/>
          <p:cNvCxnSpPr/>
          <p:nvPr/>
        </p:nvCxnSpPr>
        <p:spPr>
          <a:xfrm rot="5400000">
            <a:off x="-13116" y="3580206"/>
            <a:ext cx="557784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792480"/>
            <a:ext cx="2142680" cy="1264920"/>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p:cNvSpPr>
          <p:nvPr>
            <p:ph type="pic" idx="1"/>
          </p:nvPr>
        </p:nvSpPr>
        <p:spPr>
          <a:xfrm>
            <a:off x="2858610" y="838201"/>
            <a:ext cx="5904390" cy="5500456"/>
          </a:xfrm>
          <a:solidFill>
            <a:schemeClr val="bg2"/>
          </a:solidFill>
          <a:ln w="76200">
            <a:solidFill>
              <a:srgbClr val="FFFFFF"/>
            </a:solidFill>
            <a:miter lim="800000"/>
          </a:ln>
          <a:effectLst>
            <a:outerShdw blurRad="50800" dist="12700" dir="5400000" algn="t" rotWithShape="0">
              <a:prstClr val="black">
                <a:alpha val="59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457200" y="2133600"/>
            <a:ext cx="2139696" cy="424281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11/17/2015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p:nvPr/>
        </p:nvSpPr>
        <p:spPr>
          <a:xfrm>
            <a:off x="0" y="220786"/>
            <a:ext cx="9144000" cy="2286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457200" y="533400"/>
            <a:ext cx="8229600" cy="99060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8229600" cy="4876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Rectangle 6"/>
          <p:cNvSpPr/>
          <p:nvPr/>
        </p:nvSpPr>
        <p:spPr>
          <a:xfrm>
            <a:off x="0" y="0"/>
            <a:ext cx="9144000" cy="3657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2"/>
          </p:nvPr>
        </p:nvSpPr>
        <p:spPr>
          <a:xfrm>
            <a:off x="457200" y="18288"/>
            <a:ext cx="2895600" cy="329184"/>
          </a:xfrm>
          <a:prstGeom prst="rect">
            <a:avLst/>
          </a:prstGeom>
        </p:spPr>
        <p:txBody>
          <a:bodyPr vert="horz" lIns="91440" tIns="45720" rIns="91440" bIns="45720" rtlCol="0" anchor="ctr"/>
          <a:lstStyle>
            <a:lvl1pPr algn="l">
              <a:defRPr sz="1200">
                <a:solidFill>
                  <a:srgbClr val="FFFFFF"/>
                </a:solidFill>
              </a:defRPr>
            </a:lvl1pPr>
          </a:lstStyle>
          <a:p>
            <a:fld id="{1D8BD707-D9CF-40AE-B4C6-C98DA3205C09}" type="datetimeFigureOut">
              <a:rPr lang="en-US" smtClean="0"/>
              <a:pPr/>
              <a:t>11/17/2015</a:t>
            </a:fld>
            <a:endParaRPr lang="en-US"/>
          </a:p>
        </p:txBody>
      </p:sp>
      <p:sp>
        <p:nvSpPr>
          <p:cNvPr id="5" name="Footer Placeholder 4"/>
          <p:cNvSpPr>
            <a:spLocks noGrp="1"/>
          </p:cNvSpPr>
          <p:nvPr>
            <p:ph type="ftr" sz="quarter" idx="3"/>
          </p:nvPr>
        </p:nvSpPr>
        <p:spPr>
          <a:xfrm>
            <a:off x="3429000" y="18288"/>
            <a:ext cx="4114800" cy="329184"/>
          </a:xfrm>
          <a:prstGeom prst="rect">
            <a:avLst/>
          </a:prstGeom>
        </p:spPr>
        <p:txBody>
          <a:bodyPr vert="horz" lIns="91440" tIns="45720" rIns="91440" bIns="45720" rtlCol="0" anchor="ctr"/>
          <a:lstStyle>
            <a:lvl1pPr algn="ctr">
              <a:defRPr sz="1200">
                <a:solidFill>
                  <a:srgbClr val="FFFFFF"/>
                </a:solidFill>
              </a:defRPr>
            </a:lvl1pPr>
          </a:lstStyle>
          <a:p>
            <a:endParaRPr lang="en-US"/>
          </a:p>
        </p:txBody>
      </p:sp>
      <p:sp>
        <p:nvSpPr>
          <p:cNvPr id="6" name="Slide Number Placeholder 5"/>
          <p:cNvSpPr>
            <a:spLocks noGrp="1"/>
          </p:cNvSpPr>
          <p:nvPr>
            <p:ph type="sldNum" sz="quarter" idx="4"/>
          </p:nvPr>
        </p:nvSpPr>
        <p:spPr>
          <a:xfrm>
            <a:off x="7620000" y="18288"/>
            <a:ext cx="1066800" cy="329184"/>
          </a:xfrm>
          <a:prstGeom prst="rect">
            <a:avLst/>
          </a:prstGeom>
        </p:spPr>
        <p:txBody>
          <a:bodyPr vert="horz" lIns="91440" tIns="45720" rIns="91440" bIns="45720" rtlCol="0" anchor="ctr"/>
          <a:lstStyle>
            <a:lvl1pPr algn="l">
              <a:defRPr sz="1400" b="1">
                <a:solidFill>
                  <a:srgbClr val="FFFFFF"/>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spcBef>
          <a:spcPct val="0"/>
        </a:spcBef>
        <a:buNone/>
        <a:defRPr sz="4000" kern="1200" spc="-100" baseline="0">
          <a:solidFill>
            <a:schemeClr val="tx2"/>
          </a:solidFill>
          <a:latin typeface="+mj-lt"/>
          <a:ea typeface="+mj-ea"/>
          <a:cs typeface="+mj-cs"/>
        </a:defRPr>
      </a:lvl1pPr>
    </p:titleStyle>
    <p:bodyStyle>
      <a:lvl1pPr marL="182880" indent="-182880" algn="l" defTabSz="914400" rtl="0" eaLnBrk="1" latinLnBrk="0" hangingPunct="1">
        <a:spcBef>
          <a:spcPct val="20000"/>
        </a:spcBef>
        <a:buClr>
          <a:schemeClr val="accent1"/>
        </a:buClr>
        <a:buSzPct val="85000"/>
        <a:buFont typeface="Arial" pitchFamily="34" charset="0"/>
        <a:buChar char="•"/>
        <a:defRPr sz="2400" kern="1200">
          <a:solidFill>
            <a:schemeClr val="tx1"/>
          </a:solidFill>
          <a:latin typeface="+mn-lt"/>
          <a:ea typeface="+mn-ea"/>
          <a:cs typeface="+mn-cs"/>
        </a:defRPr>
      </a:lvl1pPr>
      <a:lvl2pPr marL="457200" indent="-182880" algn="l" defTabSz="914400" rtl="0" eaLnBrk="1" latinLnBrk="0" hangingPunct="1">
        <a:spcBef>
          <a:spcPct val="20000"/>
        </a:spcBef>
        <a:buClr>
          <a:schemeClr val="accent1"/>
        </a:buClr>
        <a:buSzPct val="85000"/>
        <a:buFont typeface="Arial" pitchFamily="34" charset="0"/>
        <a:buChar char="•"/>
        <a:defRPr sz="2000" kern="1200">
          <a:solidFill>
            <a:schemeClr val="tx1"/>
          </a:solidFill>
          <a:latin typeface="+mn-lt"/>
          <a:ea typeface="+mn-ea"/>
          <a:cs typeface="+mn-cs"/>
        </a:defRPr>
      </a:lvl2pPr>
      <a:lvl3pPr marL="731520" indent="-182880" algn="l" defTabSz="914400" rtl="0" eaLnBrk="1" latinLnBrk="0" hangingPunct="1">
        <a:spcBef>
          <a:spcPct val="20000"/>
        </a:spcBef>
        <a:buClr>
          <a:schemeClr val="accent1"/>
        </a:buClr>
        <a:buSzPct val="90000"/>
        <a:buFont typeface="Arial" pitchFamily="34" charset="0"/>
        <a:buChar char="•"/>
        <a:defRPr sz="1800" kern="1200">
          <a:solidFill>
            <a:schemeClr val="tx1"/>
          </a:solidFill>
          <a:latin typeface="+mn-lt"/>
          <a:ea typeface="+mn-ea"/>
          <a:cs typeface="+mn-cs"/>
        </a:defRPr>
      </a:lvl3pPr>
      <a:lvl4pPr marL="1005840" indent="-182880" algn="l" defTabSz="914400" rtl="0" eaLnBrk="1" latinLnBrk="0" hangingPunct="1">
        <a:spcBef>
          <a:spcPct val="20000"/>
        </a:spcBef>
        <a:buClr>
          <a:schemeClr val="accent1"/>
        </a:buClr>
        <a:buFont typeface="Arial" pitchFamily="34" charset="0"/>
        <a:buChar char="•"/>
        <a:defRPr sz="1600" kern="1200">
          <a:solidFill>
            <a:schemeClr val="tx1"/>
          </a:solidFill>
          <a:latin typeface="+mn-lt"/>
          <a:ea typeface="+mn-ea"/>
          <a:cs typeface="+mn-cs"/>
        </a:defRPr>
      </a:lvl4pPr>
      <a:lvl5pPr marL="1188720" indent="-137160" algn="l" defTabSz="914400" rtl="0" eaLnBrk="1" latinLnBrk="0" hangingPunct="1">
        <a:spcBef>
          <a:spcPct val="20000"/>
        </a:spcBef>
        <a:buClr>
          <a:schemeClr val="accent1"/>
        </a:buClr>
        <a:buSzPct val="100000"/>
        <a:buFont typeface="Arial" pitchFamily="34" charset="0"/>
        <a:buChar char="•"/>
        <a:defRPr sz="1400" kern="1200" baseline="0">
          <a:solidFill>
            <a:schemeClr val="tx1"/>
          </a:solidFill>
          <a:latin typeface="+mn-lt"/>
          <a:ea typeface="+mn-ea"/>
          <a:cs typeface="+mn-cs"/>
        </a:defRPr>
      </a:lvl5pPr>
      <a:lvl6pPr marL="137160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8" Type="http://schemas.openxmlformats.org/officeDocument/2006/relationships/hyperlink" Target="http://en.wikipedia.org/wiki/Berkeley_sockets" TargetMode="External"/><Relationship Id="rId13" Type="http://schemas.openxmlformats.org/officeDocument/2006/relationships/hyperlink" Target="http://en.wikipedia.org/wiki/Process_(computing)" TargetMode="External"/><Relationship Id="rId3" Type="http://schemas.openxmlformats.org/officeDocument/2006/relationships/hyperlink" Target="http://en.wikipedia.org/wiki/Communication" TargetMode="External"/><Relationship Id="rId7" Type="http://schemas.openxmlformats.org/officeDocument/2006/relationships/hyperlink" Target="http://en.wikipedia.org/wiki/Operating_system" TargetMode="External"/><Relationship Id="rId12" Type="http://schemas.openxmlformats.org/officeDocument/2006/relationships/hyperlink" Target="http://en.wikipedia.org/wiki/Extension_(telephone)" TargetMode="External"/><Relationship Id="rId2" Type="http://schemas.openxmlformats.org/officeDocument/2006/relationships/hyperlink" Target="http://en.wikipedia.org/wiki/Inter-process_communication" TargetMode="External"/><Relationship Id="rId1" Type="http://schemas.openxmlformats.org/officeDocument/2006/relationships/slideLayout" Target="../slideLayouts/slideLayout2.xml"/><Relationship Id="rId6" Type="http://schemas.openxmlformats.org/officeDocument/2006/relationships/hyperlink" Target="http://en.wikipedia.org/wiki/Application_programming_interface" TargetMode="External"/><Relationship Id="rId11" Type="http://schemas.openxmlformats.org/officeDocument/2006/relationships/hyperlink" Target="http://en.wikipedia.org/wiki/Phone_number" TargetMode="External"/><Relationship Id="rId5" Type="http://schemas.openxmlformats.org/officeDocument/2006/relationships/hyperlink" Target="http://en.wikipedia.org/wiki/Internet_Protocol" TargetMode="External"/><Relationship Id="rId10" Type="http://schemas.openxmlformats.org/officeDocument/2006/relationships/hyperlink" Target="http://en.wikipedia.org/wiki/Port_number" TargetMode="External"/><Relationship Id="rId4" Type="http://schemas.openxmlformats.org/officeDocument/2006/relationships/hyperlink" Target="http://en.wikipedia.org/wiki/Computer_network" TargetMode="External"/><Relationship Id="rId9" Type="http://schemas.openxmlformats.org/officeDocument/2006/relationships/hyperlink" Target="http://en.wikipedia.org/wiki/IP_address" TargetMode="External"/><Relationship Id="rId14" Type="http://schemas.openxmlformats.org/officeDocument/2006/relationships/hyperlink" Target="http://en.wikipedia.org/wiki/Thread_(computer_science)" TargetMode="Externa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en.wikipedia.org/wiki/Transmission_Control_Protocol" TargetMode="External"/><Relationship Id="rId2" Type="http://schemas.openxmlformats.org/officeDocument/2006/relationships/hyperlink" Target="http://en.wikipedia.org/wiki/Protocol_(computing)" TargetMode="External"/><Relationship Id="rId1" Type="http://schemas.openxmlformats.org/officeDocument/2006/relationships/slideLayout" Target="../slideLayouts/slideLayout2.xml"/><Relationship Id="rId5" Type="http://schemas.openxmlformats.org/officeDocument/2006/relationships/hyperlink" Target="http://en.wikipedia.org/wiki/Raw_socket" TargetMode="External"/><Relationship Id="rId4" Type="http://schemas.openxmlformats.org/officeDocument/2006/relationships/hyperlink" Target="http://en.wikipedia.org/wiki/User_Datagram_Protocol" TargetMode="External"/></Relationships>
</file>

<file path=ppt/slides/_rels/slide4.xml.rels><?xml version="1.0" encoding="UTF-8" standalone="yes"?>
<Relationships xmlns="http://schemas.openxmlformats.org/package/2006/relationships"><Relationship Id="rId8" Type="http://schemas.openxmlformats.org/officeDocument/2006/relationships/hyperlink" Target="http://en.wikipedia.org/wiki/Stream_Control_Transmission_Protocol" TargetMode="External"/><Relationship Id="rId3" Type="http://schemas.openxmlformats.org/officeDocument/2006/relationships/hyperlink" Target="http://en.wikipedia.org/wiki/Connectionless" TargetMode="External"/><Relationship Id="rId7" Type="http://schemas.openxmlformats.org/officeDocument/2006/relationships/hyperlink" Target="http://en.wikipedia.org/wiki/Transmission_Control_Protocol" TargetMode="External"/><Relationship Id="rId2" Type="http://schemas.openxmlformats.org/officeDocument/2006/relationships/hyperlink" Target="http://en.wikipedia.org/wiki/Datagram_socket" TargetMode="External"/><Relationship Id="rId1" Type="http://schemas.openxmlformats.org/officeDocument/2006/relationships/slideLayout" Target="../slideLayouts/slideLayout2.xml"/><Relationship Id="rId6" Type="http://schemas.openxmlformats.org/officeDocument/2006/relationships/hyperlink" Target="http://en.wikipedia.org/wiki/Connection-oriented" TargetMode="External"/><Relationship Id="rId5" Type="http://schemas.openxmlformats.org/officeDocument/2006/relationships/hyperlink" Target="http://en.wikipedia.org/wiki/Stream_socket" TargetMode="External"/><Relationship Id="rId4" Type="http://schemas.openxmlformats.org/officeDocument/2006/relationships/hyperlink" Target="http://en.wikipedia.org/wiki/User_Datagram_Protocol" TargetMode="External"/><Relationship Id="rId9" Type="http://schemas.openxmlformats.org/officeDocument/2006/relationships/hyperlink" Target="http://en.wikipedia.org/wiki/Raw_socket" TargetMode="Externa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hyperlink" Target="http://en.wikipedia.org/wiki/4-tuple"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371600"/>
            <a:ext cx="8077200" cy="1927225"/>
          </a:xfrm>
        </p:spPr>
        <p:txBody>
          <a:bodyPr/>
          <a:lstStyle/>
          <a:p>
            <a:r>
              <a:rPr lang="en-US" dirty="0" smtClean="0"/>
              <a:t>Socket Programming</a:t>
            </a:r>
            <a:endParaRPr lang="en-US" dirty="0"/>
          </a:p>
        </p:txBody>
      </p:sp>
      <p:sp>
        <p:nvSpPr>
          <p:cNvPr id="3" name="Subtitle 2"/>
          <p:cNvSpPr>
            <a:spLocks noGrp="1"/>
          </p:cNvSpPr>
          <p:nvPr>
            <p:ph type="subTitle" idx="1"/>
          </p:nvPr>
        </p:nvSpPr>
        <p:spPr/>
        <p:txBody>
          <a:bodyPr>
            <a:normAutofit/>
          </a:bodyPr>
          <a:lstStyle/>
          <a:p>
            <a:r>
              <a:rPr lang="en-US" dirty="0" smtClean="0"/>
              <a:t>Client/Server</a:t>
            </a:r>
            <a:endParaRPr lang="en-US" dirty="0"/>
          </a:p>
        </p:txBody>
      </p:sp>
    </p:spTree>
    <p:extLst>
      <p:ext uri="{BB962C8B-B14F-4D97-AF65-F5344CB8AC3E}">
        <p14:creationId xmlns:p14="http://schemas.microsoft.com/office/powerpoint/2010/main" val="203034905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Client-Server</a:t>
            </a:r>
            <a:endParaRPr lang="en-US" dirty="0"/>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541560" y="1600200"/>
            <a:ext cx="6060879" cy="4876800"/>
          </a:xfrm>
        </p:spPr>
      </p:pic>
    </p:spTree>
    <p:extLst>
      <p:ext uri="{BB962C8B-B14F-4D97-AF65-F5344CB8AC3E}">
        <p14:creationId xmlns:p14="http://schemas.microsoft.com/office/powerpoint/2010/main" val="403337679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Internal states of </a:t>
            </a:r>
            <a:r>
              <a:rPr lang="en-US" dirty="0" err="1" smtClean="0"/>
              <a:t>proesses</a:t>
            </a:r>
            <a:endParaRPr lang="en-US" dirty="0"/>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219200" y="1447800"/>
            <a:ext cx="6119388" cy="5246346"/>
          </a:xfrm>
          <a:prstGeom prst="rect">
            <a:avLst/>
          </a:prstGeom>
        </p:spPr>
      </p:pic>
    </p:spTree>
    <p:extLst>
      <p:ext uri="{BB962C8B-B14F-4D97-AF65-F5344CB8AC3E}">
        <p14:creationId xmlns:p14="http://schemas.microsoft.com/office/powerpoint/2010/main" val="352305997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Accept is woken up</a:t>
            </a:r>
            <a:endParaRPr lang="en-US" dirty="0"/>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727826" y="1600200"/>
            <a:ext cx="5688347" cy="4876800"/>
          </a:xfrm>
          <a:prstGeom prst="rect">
            <a:avLst/>
          </a:prstGeom>
        </p:spPr>
      </p:pic>
    </p:spTree>
    <p:extLst>
      <p:ext uri="{BB962C8B-B14F-4D97-AF65-F5344CB8AC3E}">
        <p14:creationId xmlns:p14="http://schemas.microsoft.com/office/powerpoint/2010/main" val="325631715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a:t>
            </a:r>
            <a:r>
              <a:rPr lang="en-US" dirty="0" smtClean="0"/>
              <a:t>ocket()</a:t>
            </a:r>
            <a:endParaRPr lang="en-US" dirty="0"/>
          </a:p>
        </p:txBody>
      </p:sp>
      <p:sp>
        <p:nvSpPr>
          <p:cNvPr id="3" name="Content Placeholder 2"/>
          <p:cNvSpPr>
            <a:spLocks noGrp="1"/>
          </p:cNvSpPr>
          <p:nvPr>
            <p:ph idx="1"/>
          </p:nvPr>
        </p:nvSpPr>
        <p:spPr/>
        <p:txBody>
          <a:bodyPr/>
          <a:lstStyle/>
          <a:p>
            <a:r>
              <a:rPr lang="en-US" dirty="0"/>
              <a:t>socket() creates an endpoint for communication and returns a file descriptor for the socket. </a:t>
            </a:r>
            <a:endParaRPr lang="en-US" dirty="0" smtClean="0"/>
          </a:p>
          <a:p>
            <a:endParaRPr lang="en-US" dirty="0"/>
          </a:p>
          <a:p>
            <a:r>
              <a:rPr lang="en-US" dirty="0" smtClean="0"/>
              <a:t>socket</a:t>
            </a:r>
            <a:r>
              <a:rPr lang="en-US" dirty="0"/>
              <a:t>() takes three arguments</a:t>
            </a:r>
            <a:r>
              <a:rPr lang="en-US" dirty="0" smtClean="0"/>
              <a:t>:</a:t>
            </a:r>
          </a:p>
          <a:p>
            <a:endParaRPr lang="en-US" dirty="0" smtClean="0"/>
          </a:p>
          <a:p>
            <a:r>
              <a:rPr lang="en-US" dirty="0">
                <a:solidFill>
                  <a:srgbClr val="FF0000"/>
                </a:solidFill>
              </a:rPr>
              <a:t>AF_INET</a:t>
            </a:r>
            <a:r>
              <a:rPr lang="en-US" dirty="0"/>
              <a:t> for network protocol IPv4 or</a:t>
            </a:r>
          </a:p>
          <a:p>
            <a:r>
              <a:rPr lang="en-US" dirty="0">
                <a:solidFill>
                  <a:srgbClr val="FF0000"/>
                </a:solidFill>
              </a:rPr>
              <a:t>AF_INET6</a:t>
            </a:r>
            <a:r>
              <a:rPr lang="en-US" dirty="0"/>
              <a:t> for IPv6.</a:t>
            </a:r>
          </a:p>
          <a:p>
            <a:r>
              <a:rPr lang="en-US" dirty="0">
                <a:solidFill>
                  <a:srgbClr val="FF0000"/>
                </a:solidFill>
              </a:rPr>
              <a:t>AF_UNIX</a:t>
            </a:r>
            <a:r>
              <a:rPr lang="en-US" dirty="0"/>
              <a:t> for local socket (using a file).</a:t>
            </a:r>
          </a:p>
          <a:p>
            <a:endParaRPr lang="en-US" dirty="0"/>
          </a:p>
        </p:txBody>
      </p:sp>
    </p:spTree>
    <p:extLst>
      <p:ext uri="{BB962C8B-B14F-4D97-AF65-F5344CB8AC3E}">
        <p14:creationId xmlns:p14="http://schemas.microsoft.com/office/powerpoint/2010/main" val="94226513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a:t>
            </a:r>
            <a:r>
              <a:rPr lang="en-US" dirty="0" smtClean="0"/>
              <a:t>ind()</a:t>
            </a:r>
            <a:endParaRPr lang="en-US" dirty="0"/>
          </a:p>
        </p:txBody>
      </p:sp>
      <p:sp>
        <p:nvSpPr>
          <p:cNvPr id="3" name="Content Placeholder 2"/>
          <p:cNvSpPr>
            <a:spLocks noGrp="1"/>
          </p:cNvSpPr>
          <p:nvPr>
            <p:ph idx="1"/>
          </p:nvPr>
        </p:nvSpPr>
        <p:spPr/>
        <p:txBody>
          <a:bodyPr>
            <a:normAutofit fontScale="92500" lnSpcReduction="10000"/>
          </a:bodyPr>
          <a:lstStyle/>
          <a:p>
            <a:pPr marL="0" indent="0">
              <a:buNone/>
            </a:pPr>
            <a:r>
              <a:rPr lang="en-US" dirty="0"/>
              <a:t>bind() assigns a socket to an address. When a socket is created using socket(), it is only given a protocol family, but not assigned an address. This association with an address must be performed with the bind() system call before the socket can accept connections to other hosts. bind() takes three arguments</a:t>
            </a:r>
            <a:r>
              <a:rPr lang="en-US" dirty="0" smtClean="0"/>
              <a:t>:</a:t>
            </a:r>
          </a:p>
          <a:p>
            <a:pPr marL="0" indent="0">
              <a:buNone/>
            </a:pPr>
            <a:endParaRPr lang="en-US" dirty="0"/>
          </a:p>
          <a:p>
            <a:pPr marL="0" indent="0">
              <a:buNone/>
            </a:pPr>
            <a:r>
              <a:rPr lang="en-US" dirty="0" err="1">
                <a:solidFill>
                  <a:srgbClr val="FF0000"/>
                </a:solidFill>
              </a:rPr>
              <a:t>sockfd</a:t>
            </a:r>
            <a:r>
              <a:rPr lang="en-US" dirty="0"/>
              <a:t>, a descriptor representing the socket to perform the bind on</a:t>
            </a:r>
            <a:r>
              <a:rPr lang="en-US" dirty="0" smtClean="0"/>
              <a:t>.</a:t>
            </a:r>
          </a:p>
          <a:p>
            <a:pPr marL="0" indent="0">
              <a:buNone/>
            </a:pPr>
            <a:endParaRPr lang="en-US" dirty="0"/>
          </a:p>
          <a:p>
            <a:pPr marL="0" indent="0">
              <a:buNone/>
            </a:pPr>
            <a:r>
              <a:rPr lang="en-US" dirty="0" err="1">
                <a:solidFill>
                  <a:srgbClr val="FF0000"/>
                </a:solidFill>
              </a:rPr>
              <a:t>my_addr</a:t>
            </a:r>
            <a:r>
              <a:rPr lang="en-US" dirty="0"/>
              <a:t>, a pointer to a </a:t>
            </a:r>
            <a:r>
              <a:rPr lang="en-US" dirty="0" err="1"/>
              <a:t>sockaddr</a:t>
            </a:r>
            <a:r>
              <a:rPr lang="en-US" dirty="0"/>
              <a:t> structure representing the address to bind to</a:t>
            </a:r>
            <a:r>
              <a:rPr lang="en-US" dirty="0" smtClean="0"/>
              <a:t>.</a:t>
            </a:r>
          </a:p>
          <a:p>
            <a:pPr marL="0" indent="0">
              <a:buNone/>
            </a:pPr>
            <a:endParaRPr lang="en-US" dirty="0"/>
          </a:p>
          <a:p>
            <a:pPr marL="0" indent="0">
              <a:buNone/>
            </a:pPr>
            <a:r>
              <a:rPr lang="en-US" dirty="0" err="1">
                <a:solidFill>
                  <a:srgbClr val="FF0000"/>
                </a:solidFill>
              </a:rPr>
              <a:t>addrlen</a:t>
            </a:r>
            <a:r>
              <a:rPr lang="en-US" dirty="0"/>
              <a:t>, a </a:t>
            </a:r>
            <a:r>
              <a:rPr lang="en-US" dirty="0" err="1">
                <a:solidFill>
                  <a:srgbClr val="FF0000"/>
                </a:solidFill>
              </a:rPr>
              <a:t>socklen_t</a:t>
            </a:r>
            <a:r>
              <a:rPr lang="en-US" dirty="0"/>
              <a:t> field specifying the size of the </a:t>
            </a:r>
            <a:r>
              <a:rPr lang="en-US" dirty="0" err="1"/>
              <a:t>sockaddr</a:t>
            </a:r>
            <a:r>
              <a:rPr lang="en-US" dirty="0"/>
              <a:t> structure.</a:t>
            </a:r>
          </a:p>
          <a:p>
            <a:pPr marL="0" indent="0">
              <a:buNone/>
            </a:pPr>
            <a:endParaRPr lang="en-US" dirty="0"/>
          </a:p>
        </p:txBody>
      </p:sp>
    </p:spTree>
    <p:extLst>
      <p:ext uri="{BB962C8B-B14F-4D97-AF65-F5344CB8AC3E}">
        <p14:creationId xmlns:p14="http://schemas.microsoft.com/office/powerpoint/2010/main" val="425405745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a:t>
            </a:r>
            <a:r>
              <a:rPr lang="en-US" dirty="0" smtClean="0"/>
              <a:t>isten()</a:t>
            </a:r>
            <a:endParaRPr lang="en-US" dirty="0"/>
          </a:p>
        </p:txBody>
      </p:sp>
      <p:sp>
        <p:nvSpPr>
          <p:cNvPr id="3" name="Content Placeholder 2"/>
          <p:cNvSpPr>
            <a:spLocks noGrp="1"/>
          </p:cNvSpPr>
          <p:nvPr>
            <p:ph idx="1"/>
          </p:nvPr>
        </p:nvSpPr>
        <p:spPr/>
        <p:txBody>
          <a:bodyPr>
            <a:normAutofit fontScale="92500"/>
          </a:bodyPr>
          <a:lstStyle/>
          <a:p>
            <a:pPr marL="0" indent="0">
              <a:buNone/>
            </a:pPr>
            <a:r>
              <a:rPr lang="en-US" dirty="0"/>
              <a:t>listen</a:t>
            </a:r>
            <a:r>
              <a:rPr lang="en-US" dirty="0" smtClean="0"/>
              <a:t>()</a:t>
            </a:r>
            <a:endParaRPr lang="en-US" dirty="0"/>
          </a:p>
          <a:p>
            <a:pPr marL="0" indent="0">
              <a:buNone/>
            </a:pPr>
            <a:endParaRPr lang="en-US" dirty="0"/>
          </a:p>
          <a:p>
            <a:pPr marL="0" indent="0">
              <a:buNone/>
            </a:pPr>
            <a:r>
              <a:rPr lang="en-US" dirty="0"/>
              <a:t>After a socket has been associated with an address, listen() prepares it for incoming connections. However, this is only necessary for the stream-oriented (connection-oriented) data modes, i.e., for socket types (SOCK_STREAM, SOCK_SEQPACKET). listen() requires two arguments</a:t>
            </a:r>
            <a:r>
              <a:rPr lang="en-US" dirty="0" smtClean="0"/>
              <a:t>:</a:t>
            </a:r>
          </a:p>
          <a:p>
            <a:pPr marL="0" indent="0">
              <a:buNone/>
            </a:pPr>
            <a:endParaRPr lang="en-US" dirty="0"/>
          </a:p>
          <a:p>
            <a:pPr marL="0" indent="0">
              <a:buNone/>
            </a:pPr>
            <a:r>
              <a:rPr lang="en-US" dirty="0" err="1">
                <a:solidFill>
                  <a:srgbClr val="FF0000"/>
                </a:solidFill>
              </a:rPr>
              <a:t>sockfd</a:t>
            </a:r>
            <a:r>
              <a:rPr lang="en-US" dirty="0"/>
              <a:t>, a valid socket descriptor</a:t>
            </a:r>
            <a:r>
              <a:rPr lang="en-US" dirty="0" smtClean="0"/>
              <a:t>.</a:t>
            </a:r>
          </a:p>
          <a:p>
            <a:pPr marL="0" indent="0">
              <a:buNone/>
            </a:pPr>
            <a:endParaRPr lang="en-US" dirty="0"/>
          </a:p>
          <a:p>
            <a:pPr marL="0" indent="0">
              <a:buNone/>
            </a:pPr>
            <a:r>
              <a:rPr lang="en-US" dirty="0">
                <a:solidFill>
                  <a:srgbClr val="FF0000"/>
                </a:solidFill>
              </a:rPr>
              <a:t>backlog</a:t>
            </a:r>
            <a:r>
              <a:rPr lang="en-US" dirty="0"/>
              <a:t>, an integer representing the number of pending connections that can be queued up at any one time. The operating system usually places a cap on this value.</a:t>
            </a:r>
          </a:p>
          <a:p>
            <a:pPr marL="0" indent="0">
              <a:buNone/>
            </a:pPr>
            <a:endParaRPr lang="en-US" dirty="0"/>
          </a:p>
        </p:txBody>
      </p:sp>
    </p:spTree>
    <p:extLst>
      <p:ext uri="{BB962C8B-B14F-4D97-AF65-F5344CB8AC3E}">
        <p14:creationId xmlns:p14="http://schemas.microsoft.com/office/powerpoint/2010/main" val="184382427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Accept()</a:t>
            </a:r>
            <a:endParaRPr lang="en-US" dirty="0"/>
          </a:p>
        </p:txBody>
      </p:sp>
      <p:sp>
        <p:nvSpPr>
          <p:cNvPr id="3" name="Content Placeholder 2"/>
          <p:cNvSpPr>
            <a:spLocks noGrp="1"/>
          </p:cNvSpPr>
          <p:nvPr>
            <p:ph idx="1"/>
          </p:nvPr>
        </p:nvSpPr>
        <p:spPr/>
        <p:txBody>
          <a:bodyPr>
            <a:normAutofit fontScale="85000" lnSpcReduction="10000"/>
          </a:bodyPr>
          <a:lstStyle/>
          <a:p>
            <a:pPr marL="0" indent="0">
              <a:buNone/>
            </a:pPr>
            <a:r>
              <a:rPr lang="en-US" dirty="0"/>
              <a:t>When an application is listening for stream-oriented connections from other hosts, it is notified of such events </a:t>
            </a:r>
            <a:r>
              <a:rPr lang="en-US" dirty="0" smtClean="0"/>
              <a:t>( </a:t>
            </a:r>
            <a:r>
              <a:rPr lang="en-US" dirty="0"/>
              <a:t>select() function) and must initialize the connection using the accept() function. The accept() function creates a new socket for each connection and removes the connection from the listen queue. It takes the following arguments</a:t>
            </a:r>
            <a:r>
              <a:rPr lang="en-US" dirty="0" smtClean="0"/>
              <a:t>:</a:t>
            </a:r>
          </a:p>
          <a:p>
            <a:pPr marL="0" indent="0">
              <a:buNone/>
            </a:pPr>
            <a:endParaRPr lang="en-US" dirty="0"/>
          </a:p>
          <a:p>
            <a:pPr marL="0" indent="0">
              <a:buNone/>
            </a:pPr>
            <a:r>
              <a:rPr lang="en-US" dirty="0" err="1">
                <a:solidFill>
                  <a:srgbClr val="FF0000"/>
                </a:solidFill>
              </a:rPr>
              <a:t>sockfd</a:t>
            </a:r>
            <a:r>
              <a:rPr lang="en-US" dirty="0"/>
              <a:t>, the descriptor of the listening socket that has the connection queued</a:t>
            </a:r>
            <a:r>
              <a:rPr lang="en-US" dirty="0" smtClean="0"/>
              <a:t>.</a:t>
            </a:r>
          </a:p>
          <a:p>
            <a:pPr marL="0" indent="0">
              <a:buNone/>
            </a:pPr>
            <a:endParaRPr lang="en-US" dirty="0"/>
          </a:p>
          <a:p>
            <a:pPr marL="0" indent="0">
              <a:buNone/>
            </a:pPr>
            <a:r>
              <a:rPr lang="en-US" dirty="0" err="1">
                <a:solidFill>
                  <a:srgbClr val="FF0000"/>
                </a:solidFill>
              </a:rPr>
              <a:t>cliaddr</a:t>
            </a:r>
            <a:r>
              <a:rPr lang="en-US" dirty="0"/>
              <a:t>, a pointer to a </a:t>
            </a:r>
            <a:r>
              <a:rPr lang="en-US" dirty="0" err="1"/>
              <a:t>sockaddr</a:t>
            </a:r>
            <a:r>
              <a:rPr lang="en-US" dirty="0"/>
              <a:t> structure to receive the client's address information</a:t>
            </a:r>
            <a:r>
              <a:rPr lang="en-US" dirty="0" smtClean="0"/>
              <a:t>.</a:t>
            </a:r>
          </a:p>
          <a:p>
            <a:pPr marL="0" indent="0">
              <a:buNone/>
            </a:pPr>
            <a:endParaRPr lang="en-US" dirty="0"/>
          </a:p>
          <a:p>
            <a:pPr marL="0" indent="0">
              <a:buNone/>
            </a:pPr>
            <a:r>
              <a:rPr lang="en-US" dirty="0" err="1">
                <a:solidFill>
                  <a:srgbClr val="FF0000"/>
                </a:solidFill>
              </a:rPr>
              <a:t>addrlen</a:t>
            </a:r>
            <a:r>
              <a:rPr lang="en-US" dirty="0"/>
              <a:t>, a pointer to a </a:t>
            </a:r>
            <a:r>
              <a:rPr lang="en-US" dirty="0" err="1"/>
              <a:t>socklen_t</a:t>
            </a:r>
            <a:r>
              <a:rPr lang="en-US" dirty="0"/>
              <a:t> location that specifies the size of the client address structure passed to accept(). When accept() returns, this location indicates how many bytes of the structure were actually used.</a:t>
            </a:r>
          </a:p>
          <a:p>
            <a:pPr marL="0" indent="0">
              <a:buNone/>
            </a:pPr>
            <a:endParaRPr lang="en-US" dirty="0"/>
          </a:p>
        </p:txBody>
      </p:sp>
    </p:spTree>
    <p:extLst>
      <p:ext uri="{BB962C8B-B14F-4D97-AF65-F5344CB8AC3E}">
        <p14:creationId xmlns:p14="http://schemas.microsoft.com/office/powerpoint/2010/main" val="234791951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Create a </a:t>
            </a:r>
            <a:r>
              <a:rPr lang="en-US" dirty="0" smtClean="0"/>
              <a:t>socket</a:t>
            </a:r>
            <a:endParaRPr lang="en-US" dirty="0"/>
          </a:p>
        </p:txBody>
      </p:sp>
      <p:sp>
        <p:nvSpPr>
          <p:cNvPr id="3" name="Content Placeholder 2"/>
          <p:cNvSpPr>
            <a:spLocks noGrp="1"/>
          </p:cNvSpPr>
          <p:nvPr>
            <p:ph idx="1"/>
          </p:nvPr>
        </p:nvSpPr>
        <p:spPr/>
        <p:txBody>
          <a:bodyPr/>
          <a:lstStyle/>
          <a:p>
            <a:pPr marL="0" indent="0">
              <a:buNone/>
            </a:pPr>
            <a:r>
              <a:rPr lang="en-US" dirty="0"/>
              <a:t>A socket, s, is created with the socket system call: </a:t>
            </a:r>
          </a:p>
          <a:p>
            <a:pPr marL="0" indent="0">
              <a:buNone/>
            </a:pPr>
            <a:endParaRPr lang="en-US" dirty="0" smtClean="0"/>
          </a:p>
          <a:p>
            <a:pPr marL="0" indent="0">
              <a:buNone/>
            </a:pPr>
            <a:r>
              <a:rPr lang="en-US" dirty="0" smtClean="0"/>
              <a:t>#</a:t>
            </a:r>
            <a:r>
              <a:rPr lang="en-US" dirty="0"/>
              <a:t>include &lt;sys/</a:t>
            </a:r>
            <a:r>
              <a:rPr lang="en-US" dirty="0" err="1"/>
              <a:t>socket.h</a:t>
            </a:r>
            <a:r>
              <a:rPr lang="en-US" dirty="0"/>
              <a:t>&gt;</a:t>
            </a:r>
          </a:p>
          <a:p>
            <a:pPr marL="0" indent="0">
              <a:buNone/>
            </a:pPr>
            <a:endParaRPr lang="en-US" dirty="0"/>
          </a:p>
          <a:p>
            <a:pPr marL="0" indent="0">
              <a:buNone/>
            </a:pPr>
            <a:r>
              <a:rPr lang="en-US" dirty="0" err="1" smtClean="0"/>
              <a:t>int</a:t>
            </a:r>
            <a:r>
              <a:rPr lang="en-US" dirty="0" smtClean="0"/>
              <a:t> </a:t>
            </a:r>
            <a:r>
              <a:rPr lang="en-US" dirty="0"/>
              <a:t>s = socket(domain, type, protocol</a:t>
            </a:r>
            <a:r>
              <a:rPr lang="en-US" dirty="0" smtClean="0"/>
              <a:t>);</a:t>
            </a:r>
          </a:p>
          <a:p>
            <a:pPr marL="0" indent="0">
              <a:buNone/>
            </a:pPr>
            <a:endParaRPr lang="en-US" dirty="0" smtClean="0"/>
          </a:p>
          <a:p>
            <a:pPr marL="0" indent="0">
              <a:buNone/>
            </a:pPr>
            <a:r>
              <a:rPr lang="en-US" dirty="0" err="1" smtClean="0">
                <a:solidFill>
                  <a:srgbClr val="FF0000"/>
                </a:solidFill>
              </a:rPr>
              <a:t>listenfd</a:t>
            </a:r>
            <a:r>
              <a:rPr lang="en-US" dirty="0" smtClean="0">
                <a:solidFill>
                  <a:srgbClr val="FF0000"/>
                </a:solidFill>
              </a:rPr>
              <a:t> </a:t>
            </a:r>
            <a:r>
              <a:rPr lang="en-US" dirty="0">
                <a:solidFill>
                  <a:srgbClr val="FF0000"/>
                </a:solidFill>
              </a:rPr>
              <a:t>= socket(AF_INET, SOCK_STREAM, 0);</a:t>
            </a:r>
          </a:p>
          <a:p>
            <a:pPr marL="0" indent="0">
              <a:buNone/>
            </a:pPr>
            <a:endParaRPr lang="en-US" dirty="0"/>
          </a:p>
          <a:p>
            <a:endParaRPr lang="en-US" dirty="0"/>
          </a:p>
          <a:p>
            <a:endParaRPr lang="en-US" dirty="0"/>
          </a:p>
        </p:txBody>
      </p:sp>
    </p:spTree>
    <p:extLst>
      <p:ext uri="{BB962C8B-B14F-4D97-AF65-F5344CB8AC3E}">
        <p14:creationId xmlns:p14="http://schemas.microsoft.com/office/powerpoint/2010/main" val="374508519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Bind</a:t>
            </a:r>
            <a:endParaRPr lang="en-US" b="1" dirty="0"/>
          </a:p>
        </p:txBody>
      </p:sp>
      <p:sp>
        <p:nvSpPr>
          <p:cNvPr id="3" name="Content Placeholder 2"/>
          <p:cNvSpPr>
            <a:spLocks noGrp="1"/>
          </p:cNvSpPr>
          <p:nvPr>
            <p:ph idx="1"/>
          </p:nvPr>
        </p:nvSpPr>
        <p:spPr/>
        <p:txBody>
          <a:bodyPr/>
          <a:lstStyle/>
          <a:p>
            <a:pPr marL="0" indent="0">
              <a:buNone/>
            </a:pPr>
            <a:r>
              <a:rPr lang="en-US" dirty="0" smtClean="0"/>
              <a:t>#</a:t>
            </a:r>
            <a:r>
              <a:rPr lang="en-US" dirty="0"/>
              <a:t>include &lt;sys/</a:t>
            </a:r>
            <a:r>
              <a:rPr lang="en-US" dirty="0" err="1"/>
              <a:t>socket.h</a:t>
            </a:r>
            <a:r>
              <a:rPr lang="en-US" dirty="0"/>
              <a:t>&gt;</a:t>
            </a:r>
          </a:p>
          <a:p>
            <a:pPr marL="0" indent="0">
              <a:buNone/>
            </a:pPr>
            <a:endParaRPr lang="en-US" dirty="0"/>
          </a:p>
          <a:p>
            <a:pPr marL="0" indent="0">
              <a:buNone/>
            </a:pPr>
            <a:r>
              <a:rPr lang="en-US" dirty="0" err="1"/>
              <a:t>i</a:t>
            </a:r>
            <a:r>
              <a:rPr lang="en-US" dirty="0" err="1" smtClean="0"/>
              <a:t>nt</a:t>
            </a:r>
            <a:r>
              <a:rPr lang="en-US" dirty="0" smtClean="0"/>
              <a:t> bind(</a:t>
            </a:r>
            <a:r>
              <a:rPr lang="en-US" dirty="0" err="1" smtClean="0"/>
              <a:t>int</a:t>
            </a:r>
            <a:r>
              <a:rPr lang="en-US" dirty="0" smtClean="0"/>
              <a:t> </a:t>
            </a:r>
            <a:r>
              <a:rPr lang="en-US" dirty="0"/>
              <a:t>socket, </a:t>
            </a:r>
            <a:r>
              <a:rPr lang="en-US" dirty="0" err="1"/>
              <a:t>const</a:t>
            </a:r>
            <a:r>
              <a:rPr lang="en-US" dirty="0"/>
              <a:t> </a:t>
            </a:r>
            <a:r>
              <a:rPr lang="en-US" dirty="0" err="1"/>
              <a:t>struct</a:t>
            </a:r>
            <a:r>
              <a:rPr lang="en-US" dirty="0"/>
              <a:t> </a:t>
            </a:r>
            <a:r>
              <a:rPr lang="en-US" dirty="0" err="1"/>
              <a:t>sockaddr</a:t>
            </a:r>
            <a:r>
              <a:rPr lang="en-US" dirty="0"/>
              <a:t> *address, </a:t>
            </a:r>
            <a:r>
              <a:rPr lang="en-US" dirty="0" smtClean="0"/>
              <a:t>     </a:t>
            </a:r>
          </a:p>
          <a:p>
            <a:pPr marL="0" indent="0">
              <a:buNone/>
            </a:pPr>
            <a:r>
              <a:rPr lang="en-US" dirty="0"/>
              <a:t> </a:t>
            </a:r>
            <a:r>
              <a:rPr lang="en-US" dirty="0" smtClean="0"/>
              <a:t>            </a:t>
            </a:r>
            <a:r>
              <a:rPr lang="en-US" dirty="0" err="1" smtClean="0"/>
              <a:t>socklen_t</a:t>
            </a:r>
            <a:r>
              <a:rPr lang="en-US" dirty="0" smtClean="0"/>
              <a:t> </a:t>
            </a:r>
            <a:r>
              <a:rPr lang="en-US" dirty="0" err="1"/>
              <a:t>address_len</a:t>
            </a:r>
            <a:r>
              <a:rPr lang="en-US" dirty="0"/>
              <a:t>);</a:t>
            </a:r>
          </a:p>
          <a:p>
            <a:pPr marL="0" indent="0">
              <a:buNone/>
            </a:pPr>
            <a:endParaRPr lang="en-US" dirty="0" smtClean="0"/>
          </a:p>
          <a:p>
            <a:pPr marL="0" indent="0">
              <a:buNone/>
            </a:pPr>
            <a:endParaRPr lang="en-US" dirty="0"/>
          </a:p>
          <a:p>
            <a:pPr marL="0" indent="0">
              <a:buNone/>
            </a:pPr>
            <a:r>
              <a:rPr lang="en-US" dirty="0" smtClean="0">
                <a:solidFill>
                  <a:srgbClr val="FF0000"/>
                </a:solidFill>
              </a:rPr>
              <a:t>bind(</a:t>
            </a:r>
            <a:r>
              <a:rPr lang="en-US" dirty="0" err="1" smtClean="0">
                <a:solidFill>
                  <a:srgbClr val="FF0000"/>
                </a:solidFill>
              </a:rPr>
              <a:t>listenfd</a:t>
            </a:r>
            <a:r>
              <a:rPr lang="en-US" dirty="0">
                <a:solidFill>
                  <a:srgbClr val="FF0000"/>
                </a:solidFill>
              </a:rPr>
              <a:t>, (</a:t>
            </a:r>
            <a:r>
              <a:rPr lang="en-US" dirty="0" err="1">
                <a:solidFill>
                  <a:srgbClr val="FF0000"/>
                </a:solidFill>
              </a:rPr>
              <a:t>struct</a:t>
            </a:r>
            <a:r>
              <a:rPr lang="en-US" dirty="0">
                <a:solidFill>
                  <a:srgbClr val="FF0000"/>
                </a:solidFill>
              </a:rPr>
              <a:t> </a:t>
            </a:r>
            <a:r>
              <a:rPr lang="en-US" dirty="0" err="1">
                <a:solidFill>
                  <a:srgbClr val="FF0000"/>
                </a:solidFill>
              </a:rPr>
              <a:t>sockaddr</a:t>
            </a:r>
            <a:r>
              <a:rPr lang="en-US" dirty="0">
                <a:solidFill>
                  <a:srgbClr val="FF0000"/>
                </a:solidFill>
              </a:rPr>
              <a:t>*)&amp;</a:t>
            </a:r>
            <a:r>
              <a:rPr lang="en-US" dirty="0" err="1">
                <a:solidFill>
                  <a:srgbClr val="FF0000"/>
                </a:solidFill>
              </a:rPr>
              <a:t>serv_addr</a:t>
            </a:r>
            <a:r>
              <a:rPr lang="en-US" dirty="0">
                <a:solidFill>
                  <a:srgbClr val="FF0000"/>
                </a:solidFill>
              </a:rPr>
              <a:t>, </a:t>
            </a:r>
            <a:r>
              <a:rPr lang="en-US" dirty="0" err="1">
                <a:solidFill>
                  <a:srgbClr val="FF0000"/>
                </a:solidFill>
              </a:rPr>
              <a:t>sizeof</a:t>
            </a:r>
            <a:r>
              <a:rPr lang="en-US" dirty="0">
                <a:solidFill>
                  <a:srgbClr val="FF0000"/>
                </a:solidFill>
              </a:rPr>
              <a:t>(</a:t>
            </a:r>
            <a:r>
              <a:rPr lang="en-US" dirty="0" err="1">
                <a:solidFill>
                  <a:srgbClr val="FF0000"/>
                </a:solidFill>
              </a:rPr>
              <a:t>serv_addr</a:t>
            </a:r>
            <a:r>
              <a:rPr lang="en-US" dirty="0">
                <a:solidFill>
                  <a:srgbClr val="FF0000"/>
                </a:solidFill>
              </a:rPr>
              <a:t>)); </a:t>
            </a:r>
          </a:p>
          <a:p>
            <a:pPr marL="0" indent="0">
              <a:buNone/>
            </a:pPr>
            <a:endParaRPr lang="en-US" dirty="0"/>
          </a:p>
        </p:txBody>
      </p:sp>
    </p:spTree>
    <p:extLst>
      <p:ext uri="{BB962C8B-B14F-4D97-AF65-F5344CB8AC3E}">
        <p14:creationId xmlns:p14="http://schemas.microsoft.com/office/powerpoint/2010/main" val="239190208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Connect to a server from a client</a:t>
            </a:r>
          </a:p>
        </p:txBody>
      </p:sp>
      <p:sp>
        <p:nvSpPr>
          <p:cNvPr id="3" name="Content Placeholder 2"/>
          <p:cNvSpPr>
            <a:spLocks noGrp="1"/>
          </p:cNvSpPr>
          <p:nvPr>
            <p:ph idx="1"/>
          </p:nvPr>
        </p:nvSpPr>
        <p:spPr/>
        <p:txBody>
          <a:bodyPr/>
          <a:lstStyle/>
          <a:p>
            <a:pPr marL="0" indent="0">
              <a:buNone/>
            </a:pPr>
            <a:r>
              <a:rPr lang="en-US" dirty="0"/>
              <a:t>#include &lt;sys/</a:t>
            </a:r>
            <a:r>
              <a:rPr lang="en-US" dirty="0" err="1"/>
              <a:t>types.h</a:t>
            </a:r>
            <a:r>
              <a:rPr lang="en-US" dirty="0"/>
              <a:t>&gt;</a:t>
            </a:r>
          </a:p>
          <a:p>
            <a:pPr marL="0" indent="0">
              <a:buNone/>
            </a:pPr>
            <a:r>
              <a:rPr lang="en-US" dirty="0"/>
              <a:t>#include &lt;sys/</a:t>
            </a:r>
            <a:r>
              <a:rPr lang="en-US" dirty="0" err="1"/>
              <a:t>socket.h</a:t>
            </a:r>
            <a:r>
              <a:rPr lang="en-US" dirty="0"/>
              <a:t>&gt;</a:t>
            </a:r>
          </a:p>
          <a:p>
            <a:pPr marL="0" indent="0">
              <a:buNone/>
            </a:pPr>
            <a:endParaRPr lang="en-US" dirty="0"/>
          </a:p>
          <a:p>
            <a:pPr marL="0" indent="0">
              <a:buNone/>
            </a:pPr>
            <a:r>
              <a:rPr lang="en-US" dirty="0" err="1"/>
              <a:t>i</a:t>
            </a:r>
            <a:r>
              <a:rPr lang="en-US" dirty="0" err="1" smtClean="0"/>
              <a:t>nt</a:t>
            </a:r>
            <a:r>
              <a:rPr lang="en-US" dirty="0" smtClean="0"/>
              <a:t> connect(</a:t>
            </a:r>
            <a:r>
              <a:rPr lang="en-US" dirty="0" err="1" smtClean="0"/>
              <a:t>int</a:t>
            </a:r>
            <a:r>
              <a:rPr lang="en-US" dirty="0" smtClean="0"/>
              <a:t> </a:t>
            </a:r>
            <a:r>
              <a:rPr lang="en-US" dirty="0"/>
              <a:t>socket, </a:t>
            </a:r>
            <a:r>
              <a:rPr lang="en-US" dirty="0" err="1"/>
              <a:t>const</a:t>
            </a:r>
            <a:r>
              <a:rPr lang="en-US" dirty="0"/>
              <a:t> </a:t>
            </a:r>
            <a:r>
              <a:rPr lang="en-US" dirty="0" err="1"/>
              <a:t>struct</a:t>
            </a:r>
            <a:r>
              <a:rPr lang="en-US" dirty="0"/>
              <a:t> </a:t>
            </a:r>
            <a:r>
              <a:rPr lang="en-US" dirty="0" err="1"/>
              <a:t>sockaddr</a:t>
            </a:r>
            <a:r>
              <a:rPr lang="en-US" dirty="0"/>
              <a:t> *address, </a:t>
            </a:r>
            <a:endParaRPr lang="en-US" dirty="0" smtClean="0"/>
          </a:p>
          <a:p>
            <a:pPr marL="0" indent="0">
              <a:buNone/>
            </a:pPr>
            <a:r>
              <a:rPr lang="en-US" dirty="0"/>
              <a:t> </a:t>
            </a:r>
            <a:r>
              <a:rPr lang="en-US" dirty="0" smtClean="0"/>
              <a:t>                  </a:t>
            </a:r>
            <a:r>
              <a:rPr lang="en-US" dirty="0" err="1" smtClean="0"/>
              <a:t>socklen_t</a:t>
            </a:r>
            <a:r>
              <a:rPr lang="en-US" dirty="0" smtClean="0"/>
              <a:t> </a:t>
            </a:r>
            <a:r>
              <a:rPr lang="en-US" dirty="0" err="1"/>
              <a:t>address_len</a:t>
            </a:r>
            <a:r>
              <a:rPr lang="en-US" dirty="0" smtClean="0"/>
              <a:t>);</a:t>
            </a:r>
          </a:p>
          <a:p>
            <a:pPr marL="0" indent="0">
              <a:buNone/>
            </a:pPr>
            <a:endParaRPr lang="en-US" dirty="0">
              <a:solidFill>
                <a:srgbClr val="FF0000"/>
              </a:solidFill>
            </a:endParaRPr>
          </a:p>
          <a:p>
            <a:pPr marL="0" indent="0">
              <a:buNone/>
            </a:pPr>
            <a:r>
              <a:rPr lang="en-US" dirty="0" err="1">
                <a:solidFill>
                  <a:srgbClr val="FF0000"/>
                </a:solidFill>
              </a:rPr>
              <a:t>int</a:t>
            </a:r>
            <a:r>
              <a:rPr lang="en-US" dirty="0">
                <a:solidFill>
                  <a:srgbClr val="FF0000"/>
                </a:solidFill>
              </a:rPr>
              <a:t> connect(</a:t>
            </a:r>
            <a:r>
              <a:rPr lang="en-US" dirty="0" err="1">
                <a:solidFill>
                  <a:srgbClr val="FF0000"/>
                </a:solidFill>
              </a:rPr>
              <a:t>int</a:t>
            </a:r>
            <a:r>
              <a:rPr lang="en-US" dirty="0">
                <a:solidFill>
                  <a:srgbClr val="FF0000"/>
                </a:solidFill>
              </a:rPr>
              <a:t> socket, </a:t>
            </a:r>
            <a:r>
              <a:rPr lang="en-US" dirty="0" err="1">
                <a:solidFill>
                  <a:srgbClr val="FF0000"/>
                </a:solidFill>
              </a:rPr>
              <a:t>const</a:t>
            </a:r>
            <a:r>
              <a:rPr lang="en-US" dirty="0">
                <a:solidFill>
                  <a:srgbClr val="FF0000"/>
                </a:solidFill>
              </a:rPr>
              <a:t> </a:t>
            </a:r>
            <a:r>
              <a:rPr lang="en-US" dirty="0" err="1">
                <a:solidFill>
                  <a:srgbClr val="FF0000"/>
                </a:solidFill>
              </a:rPr>
              <a:t>struct</a:t>
            </a:r>
            <a:r>
              <a:rPr lang="en-US" dirty="0">
                <a:solidFill>
                  <a:srgbClr val="FF0000"/>
                </a:solidFill>
              </a:rPr>
              <a:t> </a:t>
            </a:r>
            <a:r>
              <a:rPr lang="en-US" dirty="0" err="1">
                <a:solidFill>
                  <a:srgbClr val="FF0000"/>
                </a:solidFill>
              </a:rPr>
              <a:t>sockaddr</a:t>
            </a:r>
            <a:r>
              <a:rPr lang="en-US" dirty="0">
                <a:solidFill>
                  <a:srgbClr val="FF0000"/>
                </a:solidFill>
              </a:rPr>
              <a:t> *address, </a:t>
            </a:r>
          </a:p>
          <a:p>
            <a:pPr marL="0" indent="0">
              <a:buNone/>
            </a:pPr>
            <a:r>
              <a:rPr lang="en-US" dirty="0">
                <a:solidFill>
                  <a:srgbClr val="FF0000"/>
                </a:solidFill>
              </a:rPr>
              <a:t>                   </a:t>
            </a:r>
            <a:r>
              <a:rPr lang="en-US" dirty="0" err="1">
                <a:solidFill>
                  <a:srgbClr val="FF0000"/>
                </a:solidFill>
              </a:rPr>
              <a:t>socklen_t</a:t>
            </a:r>
            <a:r>
              <a:rPr lang="en-US" dirty="0">
                <a:solidFill>
                  <a:srgbClr val="FF0000"/>
                </a:solidFill>
              </a:rPr>
              <a:t> </a:t>
            </a:r>
            <a:r>
              <a:rPr lang="en-US" dirty="0" err="1">
                <a:solidFill>
                  <a:srgbClr val="FF0000"/>
                </a:solidFill>
              </a:rPr>
              <a:t>address_len</a:t>
            </a:r>
            <a:r>
              <a:rPr lang="en-US" dirty="0" smtClean="0">
                <a:solidFill>
                  <a:srgbClr val="FF0000"/>
                </a:solidFill>
              </a:rPr>
              <a:t>);  // example</a:t>
            </a:r>
            <a:endParaRPr lang="en-US" dirty="0">
              <a:solidFill>
                <a:srgbClr val="FF0000"/>
              </a:solidFill>
            </a:endParaRPr>
          </a:p>
          <a:p>
            <a:pPr marL="0" indent="0">
              <a:buNone/>
            </a:pPr>
            <a:endParaRPr lang="en-US" dirty="0"/>
          </a:p>
        </p:txBody>
      </p:sp>
    </p:spTree>
    <p:extLst>
      <p:ext uri="{BB962C8B-B14F-4D97-AF65-F5344CB8AC3E}">
        <p14:creationId xmlns:p14="http://schemas.microsoft.com/office/powerpoint/2010/main" val="308435238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Network Socket</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A </a:t>
            </a:r>
            <a:r>
              <a:rPr lang="en-US" b="1" dirty="0" smtClean="0"/>
              <a:t>network socket</a:t>
            </a:r>
            <a:r>
              <a:rPr lang="en-US" dirty="0" smtClean="0"/>
              <a:t> is an endpoint of an </a:t>
            </a:r>
            <a:r>
              <a:rPr lang="en-US" dirty="0" smtClean="0">
                <a:hlinkClick r:id="rId2" tooltip="Inter-process communication"/>
              </a:rPr>
              <a:t>inter-process</a:t>
            </a:r>
            <a:r>
              <a:rPr lang="en-US" dirty="0" smtClean="0"/>
              <a:t> </a:t>
            </a:r>
            <a:r>
              <a:rPr lang="en-US" dirty="0" smtClean="0">
                <a:hlinkClick r:id="rId3" tooltip="Communication"/>
              </a:rPr>
              <a:t>communication</a:t>
            </a:r>
            <a:r>
              <a:rPr lang="en-US" dirty="0" smtClean="0"/>
              <a:t> across a </a:t>
            </a:r>
            <a:r>
              <a:rPr lang="en-US" dirty="0" smtClean="0">
                <a:hlinkClick r:id="rId4" tooltip="Computer network"/>
              </a:rPr>
              <a:t>computer network</a:t>
            </a:r>
            <a:r>
              <a:rPr lang="en-US" dirty="0" smtClean="0"/>
              <a:t>. Today, most communication between computers is based on the </a:t>
            </a:r>
            <a:r>
              <a:rPr lang="en-US" dirty="0" smtClean="0">
                <a:hlinkClick r:id="rId5" tooltip="Internet Protocol"/>
              </a:rPr>
              <a:t>Internet Protocol</a:t>
            </a:r>
            <a:r>
              <a:rPr lang="en-US" dirty="0" smtClean="0"/>
              <a:t>; therefore most network sockets are </a:t>
            </a:r>
            <a:r>
              <a:rPr lang="en-US" b="1" dirty="0" smtClean="0"/>
              <a:t>Internet sockets</a:t>
            </a:r>
            <a:r>
              <a:rPr lang="en-US" dirty="0" smtClean="0"/>
              <a:t>.</a:t>
            </a:r>
          </a:p>
          <a:p>
            <a:endParaRPr lang="en-US" dirty="0" smtClean="0"/>
          </a:p>
          <a:p>
            <a:r>
              <a:rPr lang="en-US" dirty="0" smtClean="0"/>
              <a:t>A </a:t>
            </a:r>
            <a:r>
              <a:rPr lang="en-US" b="1" dirty="0" smtClean="0"/>
              <a:t>socket API</a:t>
            </a:r>
            <a:r>
              <a:rPr lang="en-US" dirty="0" smtClean="0"/>
              <a:t> is an </a:t>
            </a:r>
            <a:r>
              <a:rPr lang="en-US" dirty="0" smtClean="0">
                <a:hlinkClick r:id="rId6" tooltip="Application programming interface"/>
              </a:rPr>
              <a:t>application programming interface</a:t>
            </a:r>
            <a:r>
              <a:rPr lang="en-US" dirty="0" smtClean="0"/>
              <a:t> (API), usually provided by the </a:t>
            </a:r>
            <a:r>
              <a:rPr lang="en-US" dirty="0" smtClean="0">
                <a:hlinkClick r:id="rId7" tooltip="Operating system"/>
              </a:rPr>
              <a:t>operating system</a:t>
            </a:r>
            <a:r>
              <a:rPr lang="en-US" dirty="0" smtClean="0"/>
              <a:t>, that allows application programs to control and use network sockets. Internet socket APIs are usually based on the </a:t>
            </a:r>
            <a:r>
              <a:rPr lang="en-US" dirty="0" smtClean="0">
                <a:hlinkClick r:id="rId8" tooltip="Berkeley sockets"/>
              </a:rPr>
              <a:t>Berkeley sockets</a:t>
            </a:r>
            <a:r>
              <a:rPr lang="en-US" dirty="0" smtClean="0"/>
              <a:t> standard.</a:t>
            </a:r>
          </a:p>
          <a:p>
            <a:endParaRPr lang="en-US" dirty="0" smtClean="0"/>
          </a:p>
          <a:p>
            <a:r>
              <a:rPr lang="en-US" dirty="0"/>
              <a:t>A </a:t>
            </a:r>
            <a:r>
              <a:rPr lang="en-US" b="1" dirty="0"/>
              <a:t>socket address</a:t>
            </a:r>
            <a:r>
              <a:rPr lang="en-US" dirty="0"/>
              <a:t> is the combination of an </a:t>
            </a:r>
            <a:r>
              <a:rPr lang="en-US" dirty="0">
                <a:hlinkClick r:id="rId9" tooltip="IP address"/>
              </a:rPr>
              <a:t>IP address</a:t>
            </a:r>
            <a:r>
              <a:rPr lang="en-US" dirty="0"/>
              <a:t> and a </a:t>
            </a:r>
            <a:r>
              <a:rPr lang="en-US" dirty="0">
                <a:hlinkClick r:id="rId10" tooltip="Port number"/>
              </a:rPr>
              <a:t>port number</a:t>
            </a:r>
            <a:r>
              <a:rPr lang="en-US" dirty="0"/>
              <a:t>, much like one end of a telephone connection is the combination of a </a:t>
            </a:r>
            <a:r>
              <a:rPr lang="en-US" dirty="0">
                <a:hlinkClick r:id="rId11" tooltip="Phone number"/>
              </a:rPr>
              <a:t>phone number</a:t>
            </a:r>
            <a:r>
              <a:rPr lang="en-US" dirty="0"/>
              <a:t> and a particular </a:t>
            </a:r>
            <a:r>
              <a:rPr lang="en-US" dirty="0">
                <a:hlinkClick r:id="rId12" tooltip="Extension (telephone)"/>
              </a:rPr>
              <a:t>extension</a:t>
            </a:r>
            <a:r>
              <a:rPr lang="en-US" dirty="0"/>
              <a:t>. Based on this address, internet sockets deliver incoming data packets to the appropriate application </a:t>
            </a:r>
            <a:r>
              <a:rPr lang="en-US" dirty="0">
                <a:hlinkClick r:id="rId13" tooltip="Process (computing)"/>
              </a:rPr>
              <a:t>process</a:t>
            </a:r>
            <a:r>
              <a:rPr lang="en-US" dirty="0"/>
              <a:t> or </a:t>
            </a:r>
            <a:r>
              <a:rPr lang="en-US" dirty="0">
                <a:hlinkClick r:id="rId14" tooltip="Thread (computer science)"/>
              </a:rPr>
              <a:t>thread</a:t>
            </a:r>
            <a:r>
              <a:rPr lang="en-US" dirty="0"/>
              <a:t>.</a:t>
            </a:r>
          </a:p>
          <a:p>
            <a:endParaRPr lang="en-US" dirty="0"/>
          </a:p>
        </p:txBody>
      </p:sp>
    </p:spTree>
    <p:extLst>
      <p:ext uri="{BB962C8B-B14F-4D97-AF65-F5344CB8AC3E}">
        <p14:creationId xmlns:p14="http://schemas.microsoft.com/office/powerpoint/2010/main" val="78818130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Allow </a:t>
            </a:r>
            <a:r>
              <a:rPr lang="en-US" dirty="0"/>
              <a:t>connections on the server </a:t>
            </a:r>
          </a:p>
        </p:txBody>
      </p:sp>
      <p:sp>
        <p:nvSpPr>
          <p:cNvPr id="3" name="Content Placeholder 2"/>
          <p:cNvSpPr>
            <a:spLocks noGrp="1"/>
          </p:cNvSpPr>
          <p:nvPr>
            <p:ph idx="1"/>
          </p:nvPr>
        </p:nvSpPr>
        <p:spPr/>
        <p:txBody>
          <a:bodyPr/>
          <a:lstStyle/>
          <a:p>
            <a:pPr marL="0" indent="0">
              <a:buNone/>
            </a:pPr>
            <a:r>
              <a:rPr lang="sv-SE" dirty="0"/>
              <a:t>#include &lt;sys/socket.h&gt;</a:t>
            </a:r>
          </a:p>
          <a:p>
            <a:pPr marL="0" indent="0">
              <a:buNone/>
            </a:pPr>
            <a:endParaRPr lang="sv-SE" dirty="0"/>
          </a:p>
          <a:p>
            <a:pPr marL="0" indent="0">
              <a:buNone/>
            </a:pPr>
            <a:r>
              <a:rPr lang="sv-SE" dirty="0"/>
              <a:t>i</a:t>
            </a:r>
            <a:r>
              <a:rPr lang="sv-SE" dirty="0" smtClean="0"/>
              <a:t>nt listen(int </a:t>
            </a:r>
            <a:r>
              <a:rPr lang="sv-SE" dirty="0"/>
              <a:t>socket, int backlog</a:t>
            </a:r>
            <a:r>
              <a:rPr lang="sv-SE" dirty="0" smtClean="0"/>
              <a:t>);</a:t>
            </a:r>
          </a:p>
          <a:p>
            <a:pPr marL="0" indent="0">
              <a:buNone/>
            </a:pPr>
            <a:endParaRPr lang="sv-SE" dirty="0">
              <a:solidFill>
                <a:srgbClr val="FF0000"/>
              </a:solidFill>
            </a:endParaRPr>
          </a:p>
          <a:p>
            <a:pPr marL="0" indent="0">
              <a:buNone/>
            </a:pPr>
            <a:r>
              <a:rPr lang="en-US" dirty="0" smtClean="0">
                <a:solidFill>
                  <a:srgbClr val="FF0000"/>
                </a:solidFill>
              </a:rPr>
              <a:t>listen(</a:t>
            </a:r>
            <a:r>
              <a:rPr lang="en-US" dirty="0" err="1" smtClean="0">
                <a:solidFill>
                  <a:srgbClr val="FF0000"/>
                </a:solidFill>
              </a:rPr>
              <a:t>listenfd</a:t>
            </a:r>
            <a:r>
              <a:rPr lang="en-US" dirty="0">
                <a:solidFill>
                  <a:srgbClr val="FF0000"/>
                </a:solidFill>
              </a:rPr>
              <a:t>, 10);</a:t>
            </a:r>
            <a:endParaRPr lang="sv-SE" dirty="0">
              <a:solidFill>
                <a:srgbClr val="FF0000"/>
              </a:solidFill>
            </a:endParaRPr>
          </a:p>
          <a:p>
            <a:pPr marL="0" indent="0">
              <a:buNone/>
            </a:pPr>
            <a:endParaRPr lang="sv-SE" dirty="0"/>
          </a:p>
          <a:p>
            <a:pPr marL="0" indent="0">
              <a:buNone/>
            </a:pPr>
            <a:endParaRPr lang="en-US" dirty="0"/>
          </a:p>
        </p:txBody>
      </p:sp>
    </p:spTree>
    <p:extLst>
      <p:ext uri="{BB962C8B-B14F-4D97-AF65-F5344CB8AC3E}">
        <p14:creationId xmlns:p14="http://schemas.microsoft.com/office/powerpoint/2010/main" val="102798252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Accept (wake up) input</a:t>
            </a:r>
            <a:endParaRPr lang="en-US" dirty="0"/>
          </a:p>
        </p:txBody>
      </p:sp>
      <p:sp>
        <p:nvSpPr>
          <p:cNvPr id="3" name="Content Placeholder 2"/>
          <p:cNvSpPr>
            <a:spLocks noGrp="1"/>
          </p:cNvSpPr>
          <p:nvPr>
            <p:ph idx="1"/>
          </p:nvPr>
        </p:nvSpPr>
        <p:spPr/>
        <p:txBody>
          <a:bodyPr>
            <a:normAutofit/>
          </a:bodyPr>
          <a:lstStyle/>
          <a:p>
            <a:pPr marL="0" indent="0">
              <a:buNone/>
            </a:pPr>
            <a:r>
              <a:rPr lang="en-US" sz="2000" dirty="0">
                <a:solidFill>
                  <a:srgbClr val="FF0000"/>
                </a:solidFill>
              </a:rPr>
              <a:t> while(1)</a:t>
            </a:r>
          </a:p>
          <a:p>
            <a:pPr marL="0" indent="0">
              <a:buNone/>
            </a:pPr>
            <a:r>
              <a:rPr lang="en-US" sz="2000" dirty="0">
                <a:solidFill>
                  <a:srgbClr val="FF0000"/>
                </a:solidFill>
              </a:rPr>
              <a:t>    {</a:t>
            </a:r>
          </a:p>
          <a:p>
            <a:pPr marL="0" indent="0">
              <a:buNone/>
            </a:pPr>
            <a:r>
              <a:rPr lang="en-US" sz="2000" dirty="0">
                <a:solidFill>
                  <a:srgbClr val="FF0000"/>
                </a:solidFill>
              </a:rPr>
              <a:t>        </a:t>
            </a:r>
            <a:r>
              <a:rPr lang="en-US" sz="2000" dirty="0" err="1">
                <a:solidFill>
                  <a:srgbClr val="FF0000"/>
                </a:solidFill>
              </a:rPr>
              <a:t>connfd</a:t>
            </a:r>
            <a:r>
              <a:rPr lang="en-US" sz="2000" dirty="0">
                <a:solidFill>
                  <a:srgbClr val="FF0000"/>
                </a:solidFill>
              </a:rPr>
              <a:t> = accept(</a:t>
            </a:r>
            <a:r>
              <a:rPr lang="en-US" sz="2000" dirty="0" err="1">
                <a:solidFill>
                  <a:srgbClr val="FF0000"/>
                </a:solidFill>
              </a:rPr>
              <a:t>listenfd</a:t>
            </a:r>
            <a:r>
              <a:rPr lang="en-US" sz="2000" dirty="0">
                <a:solidFill>
                  <a:srgbClr val="FF0000"/>
                </a:solidFill>
              </a:rPr>
              <a:t>, (</a:t>
            </a:r>
            <a:r>
              <a:rPr lang="en-US" sz="2000" dirty="0" err="1">
                <a:solidFill>
                  <a:srgbClr val="FF0000"/>
                </a:solidFill>
              </a:rPr>
              <a:t>struct</a:t>
            </a:r>
            <a:r>
              <a:rPr lang="en-US" sz="2000" dirty="0">
                <a:solidFill>
                  <a:srgbClr val="FF0000"/>
                </a:solidFill>
              </a:rPr>
              <a:t> </a:t>
            </a:r>
            <a:r>
              <a:rPr lang="en-US" sz="2000" dirty="0" err="1">
                <a:solidFill>
                  <a:srgbClr val="FF0000"/>
                </a:solidFill>
              </a:rPr>
              <a:t>sockaddr</a:t>
            </a:r>
            <a:r>
              <a:rPr lang="en-US" sz="2000" dirty="0">
                <a:solidFill>
                  <a:srgbClr val="FF0000"/>
                </a:solidFill>
              </a:rPr>
              <a:t>*)NULL, NULL); </a:t>
            </a:r>
          </a:p>
          <a:p>
            <a:pPr marL="0" indent="0">
              <a:buNone/>
            </a:pPr>
            <a:r>
              <a:rPr lang="en-US" sz="2000" dirty="0" smtClean="0">
                <a:solidFill>
                  <a:srgbClr val="FF0000"/>
                </a:solidFill>
              </a:rPr>
              <a:t>        write(</a:t>
            </a:r>
            <a:r>
              <a:rPr lang="en-US" sz="2000" dirty="0" err="1" smtClean="0">
                <a:solidFill>
                  <a:srgbClr val="FF0000"/>
                </a:solidFill>
              </a:rPr>
              <a:t>connfd</a:t>
            </a:r>
            <a:r>
              <a:rPr lang="en-US" sz="2000" dirty="0">
                <a:solidFill>
                  <a:srgbClr val="FF0000"/>
                </a:solidFill>
              </a:rPr>
              <a:t>, </a:t>
            </a:r>
            <a:r>
              <a:rPr lang="en-US" sz="2000" dirty="0" err="1">
                <a:solidFill>
                  <a:srgbClr val="FF0000"/>
                </a:solidFill>
              </a:rPr>
              <a:t>sendBuff</a:t>
            </a:r>
            <a:r>
              <a:rPr lang="en-US" sz="2000" dirty="0">
                <a:solidFill>
                  <a:srgbClr val="FF0000"/>
                </a:solidFill>
              </a:rPr>
              <a:t>, </a:t>
            </a:r>
            <a:r>
              <a:rPr lang="en-US" sz="2000" dirty="0" err="1">
                <a:solidFill>
                  <a:srgbClr val="FF0000"/>
                </a:solidFill>
              </a:rPr>
              <a:t>strlen</a:t>
            </a:r>
            <a:r>
              <a:rPr lang="en-US" sz="2000" dirty="0">
                <a:solidFill>
                  <a:srgbClr val="FF0000"/>
                </a:solidFill>
              </a:rPr>
              <a:t>(</a:t>
            </a:r>
            <a:r>
              <a:rPr lang="en-US" sz="2000" dirty="0" err="1">
                <a:solidFill>
                  <a:srgbClr val="FF0000"/>
                </a:solidFill>
              </a:rPr>
              <a:t>sendBuff</a:t>
            </a:r>
            <a:r>
              <a:rPr lang="en-US" sz="2000" dirty="0">
                <a:solidFill>
                  <a:srgbClr val="FF0000"/>
                </a:solidFill>
              </a:rPr>
              <a:t>)); </a:t>
            </a:r>
          </a:p>
          <a:p>
            <a:pPr marL="0" indent="0">
              <a:buNone/>
            </a:pPr>
            <a:r>
              <a:rPr lang="en-US" sz="2000" dirty="0">
                <a:solidFill>
                  <a:srgbClr val="FF0000"/>
                </a:solidFill>
              </a:rPr>
              <a:t>        close(</a:t>
            </a:r>
            <a:r>
              <a:rPr lang="en-US" sz="2000" dirty="0" err="1">
                <a:solidFill>
                  <a:srgbClr val="FF0000"/>
                </a:solidFill>
              </a:rPr>
              <a:t>connfd</a:t>
            </a:r>
            <a:r>
              <a:rPr lang="en-US" sz="2000" dirty="0">
                <a:solidFill>
                  <a:srgbClr val="FF0000"/>
                </a:solidFill>
              </a:rPr>
              <a:t>);</a:t>
            </a:r>
          </a:p>
          <a:p>
            <a:pPr marL="0" indent="0">
              <a:buNone/>
            </a:pPr>
            <a:r>
              <a:rPr lang="en-US" sz="2000" dirty="0">
                <a:solidFill>
                  <a:srgbClr val="FF0000"/>
                </a:solidFill>
              </a:rPr>
              <a:t>        sleep(1);</a:t>
            </a:r>
          </a:p>
          <a:p>
            <a:pPr marL="0" indent="0">
              <a:buNone/>
            </a:pPr>
            <a:r>
              <a:rPr lang="en-US" sz="2000" dirty="0">
                <a:solidFill>
                  <a:srgbClr val="FF0000"/>
                </a:solidFill>
              </a:rPr>
              <a:t>     }</a:t>
            </a:r>
          </a:p>
        </p:txBody>
      </p:sp>
    </p:spTree>
    <p:extLst>
      <p:ext uri="{BB962C8B-B14F-4D97-AF65-F5344CB8AC3E}">
        <p14:creationId xmlns:p14="http://schemas.microsoft.com/office/powerpoint/2010/main" val="391960724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C/C++ socket code</a:t>
            </a:r>
            <a:endParaRPr lang="en-US" dirty="0"/>
          </a:p>
        </p:txBody>
      </p:sp>
      <p:sp>
        <p:nvSpPr>
          <p:cNvPr id="3" name="Content Placeholder 2"/>
          <p:cNvSpPr>
            <a:spLocks noGrp="1"/>
          </p:cNvSpPr>
          <p:nvPr>
            <p:ph idx="1"/>
          </p:nvPr>
        </p:nvSpPr>
        <p:spPr/>
        <p:txBody>
          <a:bodyPr>
            <a:normAutofit fontScale="85000" lnSpcReduction="20000"/>
          </a:bodyPr>
          <a:lstStyle/>
          <a:p>
            <a:pPr marL="0" indent="0">
              <a:buNone/>
            </a:pPr>
            <a:r>
              <a:rPr lang="en-US" dirty="0"/>
              <a:t>#include &lt;sys/</a:t>
            </a:r>
            <a:r>
              <a:rPr lang="en-US" dirty="0" err="1"/>
              <a:t>types.h</a:t>
            </a:r>
            <a:r>
              <a:rPr lang="en-US" dirty="0"/>
              <a:t>&gt;</a:t>
            </a:r>
          </a:p>
          <a:p>
            <a:pPr marL="0" indent="0">
              <a:buNone/>
            </a:pPr>
            <a:r>
              <a:rPr lang="en-US" dirty="0"/>
              <a:t>#include &lt;sys/</a:t>
            </a:r>
            <a:r>
              <a:rPr lang="en-US" dirty="0" err="1"/>
              <a:t>socket.h</a:t>
            </a:r>
            <a:r>
              <a:rPr lang="en-US" dirty="0"/>
              <a:t>&gt;</a:t>
            </a:r>
          </a:p>
          <a:p>
            <a:pPr marL="0" indent="0">
              <a:buNone/>
            </a:pPr>
            <a:r>
              <a:rPr lang="en-US" dirty="0"/>
              <a:t>char buffer[MAXBUF];</a:t>
            </a:r>
          </a:p>
          <a:p>
            <a:pPr marL="0" indent="0">
              <a:buNone/>
            </a:pPr>
            <a:endParaRPr lang="en-US" dirty="0" smtClean="0"/>
          </a:p>
          <a:p>
            <a:pPr marL="0" indent="0">
              <a:buNone/>
            </a:pPr>
            <a:r>
              <a:rPr lang="en-US" dirty="0" err="1" smtClean="0"/>
              <a:t>int</a:t>
            </a:r>
            <a:r>
              <a:rPr lang="en-US" dirty="0" smtClean="0"/>
              <a:t> </a:t>
            </a:r>
            <a:r>
              <a:rPr lang="en-US" dirty="0"/>
              <a:t>s = socket(domain, type, protocol)</a:t>
            </a:r>
          </a:p>
          <a:p>
            <a:pPr marL="0" indent="0">
              <a:buNone/>
            </a:pPr>
            <a:endParaRPr lang="en-US" dirty="0" smtClean="0"/>
          </a:p>
          <a:p>
            <a:pPr marL="0" indent="0">
              <a:buNone/>
            </a:pPr>
            <a:r>
              <a:rPr lang="en-US" dirty="0" err="1" smtClean="0"/>
              <a:t>int</a:t>
            </a:r>
            <a:r>
              <a:rPr lang="en-US" dirty="0" smtClean="0"/>
              <a:t> </a:t>
            </a:r>
            <a:r>
              <a:rPr lang="en-US" dirty="0"/>
              <a:t>bind(</a:t>
            </a:r>
            <a:r>
              <a:rPr lang="en-US" dirty="0" err="1"/>
              <a:t>int</a:t>
            </a:r>
            <a:r>
              <a:rPr lang="en-US" dirty="0"/>
              <a:t> socket, </a:t>
            </a:r>
            <a:r>
              <a:rPr lang="en-US" dirty="0" err="1"/>
              <a:t>const</a:t>
            </a:r>
            <a:r>
              <a:rPr lang="en-US" dirty="0"/>
              <a:t> </a:t>
            </a:r>
            <a:r>
              <a:rPr lang="en-US" dirty="0" err="1"/>
              <a:t>struct</a:t>
            </a:r>
            <a:r>
              <a:rPr lang="en-US" dirty="0"/>
              <a:t> </a:t>
            </a:r>
            <a:r>
              <a:rPr lang="en-US" dirty="0" err="1"/>
              <a:t>sockaddr</a:t>
            </a:r>
            <a:r>
              <a:rPr lang="en-US" dirty="0"/>
              <a:t> *address, </a:t>
            </a:r>
            <a:r>
              <a:rPr lang="en-US" dirty="0" err="1"/>
              <a:t>socklen_t</a:t>
            </a:r>
            <a:r>
              <a:rPr lang="en-US" dirty="0"/>
              <a:t> </a:t>
            </a:r>
            <a:endParaRPr lang="en-US" dirty="0" smtClean="0"/>
          </a:p>
          <a:p>
            <a:pPr marL="0" indent="0">
              <a:buNone/>
            </a:pPr>
            <a:r>
              <a:rPr lang="en-US" dirty="0"/>
              <a:t> </a:t>
            </a:r>
            <a:r>
              <a:rPr lang="en-US" dirty="0" smtClean="0"/>
              <a:t>            </a:t>
            </a:r>
            <a:r>
              <a:rPr lang="en-US" dirty="0" err="1" smtClean="0"/>
              <a:t>address_len</a:t>
            </a:r>
            <a:r>
              <a:rPr lang="en-US" dirty="0" smtClean="0"/>
              <a:t>);</a:t>
            </a:r>
            <a:endParaRPr lang="en-US" dirty="0"/>
          </a:p>
          <a:p>
            <a:pPr marL="0" indent="0">
              <a:buNone/>
            </a:pPr>
            <a:endParaRPr lang="en-US" dirty="0" smtClean="0"/>
          </a:p>
          <a:p>
            <a:pPr marL="0" indent="0">
              <a:buNone/>
            </a:pPr>
            <a:r>
              <a:rPr lang="en-US" dirty="0" err="1" smtClean="0"/>
              <a:t>int</a:t>
            </a:r>
            <a:r>
              <a:rPr lang="en-US" dirty="0" smtClean="0"/>
              <a:t> </a:t>
            </a:r>
            <a:r>
              <a:rPr lang="en-US" dirty="0"/>
              <a:t>connect(</a:t>
            </a:r>
            <a:r>
              <a:rPr lang="en-US" dirty="0" err="1"/>
              <a:t>int</a:t>
            </a:r>
            <a:r>
              <a:rPr lang="en-US" dirty="0"/>
              <a:t> socket, </a:t>
            </a:r>
            <a:r>
              <a:rPr lang="en-US" dirty="0" err="1"/>
              <a:t>const</a:t>
            </a:r>
            <a:r>
              <a:rPr lang="en-US" dirty="0"/>
              <a:t> </a:t>
            </a:r>
            <a:r>
              <a:rPr lang="en-US" dirty="0" err="1"/>
              <a:t>struct</a:t>
            </a:r>
            <a:r>
              <a:rPr lang="en-US" dirty="0"/>
              <a:t> </a:t>
            </a:r>
            <a:r>
              <a:rPr lang="en-US" dirty="0" err="1"/>
              <a:t>sockaddr</a:t>
            </a:r>
            <a:r>
              <a:rPr lang="en-US" dirty="0"/>
              <a:t> *address, </a:t>
            </a:r>
            <a:r>
              <a:rPr lang="en-US" dirty="0" err="1"/>
              <a:t>socklen_t</a:t>
            </a:r>
            <a:r>
              <a:rPr lang="en-US" dirty="0"/>
              <a:t> </a:t>
            </a:r>
            <a:endParaRPr lang="en-US" dirty="0" smtClean="0"/>
          </a:p>
          <a:p>
            <a:pPr marL="0" indent="0">
              <a:buNone/>
            </a:pPr>
            <a:r>
              <a:rPr lang="en-US" dirty="0"/>
              <a:t> </a:t>
            </a:r>
            <a:r>
              <a:rPr lang="en-US" dirty="0" smtClean="0"/>
              <a:t>                 </a:t>
            </a:r>
            <a:r>
              <a:rPr lang="en-US" dirty="0" err="1" smtClean="0"/>
              <a:t>address_len</a:t>
            </a:r>
            <a:r>
              <a:rPr lang="en-US" dirty="0"/>
              <a:t>);</a:t>
            </a:r>
          </a:p>
          <a:p>
            <a:pPr marL="0" indent="0">
              <a:buNone/>
            </a:pPr>
            <a:endParaRPr lang="sv-SE" dirty="0"/>
          </a:p>
          <a:p>
            <a:pPr marL="0" indent="0">
              <a:buNone/>
            </a:pPr>
            <a:r>
              <a:rPr lang="sv-SE" dirty="0"/>
              <a:t>int listen(int socket, int backlog</a:t>
            </a:r>
            <a:r>
              <a:rPr lang="sv-SE" dirty="0" smtClean="0"/>
              <a:t>);</a:t>
            </a:r>
          </a:p>
          <a:p>
            <a:pPr marL="0" indent="0">
              <a:buNone/>
            </a:pPr>
            <a:endParaRPr lang="en-US" dirty="0"/>
          </a:p>
          <a:p>
            <a:pPr marL="0" indent="0">
              <a:buNone/>
            </a:pPr>
            <a:r>
              <a:rPr lang="en-US" dirty="0" err="1"/>
              <a:t>nbytes</a:t>
            </a:r>
            <a:r>
              <a:rPr lang="en-US" dirty="0"/>
              <a:t> = write(</a:t>
            </a:r>
            <a:r>
              <a:rPr lang="en-US" dirty="0" err="1"/>
              <a:t>fd</a:t>
            </a:r>
            <a:r>
              <a:rPr lang="en-US" dirty="0"/>
              <a:t>, buffer, 20); /* write 20 bytes in buffer */</a:t>
            </a:r>
          </a:p>
          <a:p>
            <a:pPr marL="0" indent="0">
              <a:buNone/>
            </a:pPr>
            <a:endParaRPr lang="sv-SE" dirty="0"/>
          </a:p>
          <a:p>
            <a:pPr marL="0" indent="0">
              <a:buNone/>
            </a:pPr>
            <a:endParaRPr lang="en-US" dirty="0" smtClean="0"/>
          </a:p>
          <a:p>
            <a:pPr marL="0" indent="0">
              <a:buNone/>
            </a:pPr>
            <a:endParaRPr lang="en-US" dirty="0"/>
          </a:p>
          <a:p>
            <a:pPr marL="0" indent="0">
              <a:buNone/>
            </a:pPr>
            <a:endParaRPr lang="en-US" dirty="0"/>
          </a:p>
          <a:p>
            <a:pPr marL="0" indent="0">
              <a:buNone/>
            </a:pPr>
            <a:endParaRPr lang="en-US" dirty="0"/>
          </a:p>
          <a:p>
            <a:endParaRPr lang="en-US" dirty="0"/>
          </a:p>
        </p:txBody>
      </p:sp>
    </p:spTree>
    <p:extLst>
      <p:ext uri="{BB962C8B-B14F-4D97-AF65-F5344CB8AC3E}">
        <p14:creationId xmlns:p14="http://schemas.microsoft.com/office/powerpoint/2010/main" val="309122142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Java Client code part 1</a:t>
            </a:r>
            <a:endParaRPr lang="en-US" dirty="0"/>
          </a:p>
        </p:txBody>
      </p:sp>
      <p:sp>
        <p:nvSpPr>
          <p:cNvPr id="3" name="Content Placeholder 2"/>
          <p:cNvSpPr>
            <a:spLocks noGrp="1"/>
          </p:cNvSpPr>
          <p:nvPr>
            <p:ph idx="1"/>
          </p:nvPr>
        </p:nvSpPr>
        <p:spPr/>
        <p:txBody>
          <a:bodyPr>
            <a:noAutofit/>
          </a:bodyPr>
          <a:lstStyle/>
          <a:p>
            <a:pPr marL="0" indent="0">
              <a:buNone/>
            </a:pPr>
            <a:r>
              <a:rPr lang="en-US" sz="1600" dirty="0" smtClean="0"/>
              <a:t>public </a:t>
            </a:r>
            <a:r>
              <a:rPr lang="en-US" sz="1600" dirty="0"/>
              <a:t>class </a:t>
            </a:r>
            <a:r>
              <a:rPr lang="en-US" sz="1600" dirty="0" err="1"/>
              <a:t>GreetingClient</a:t>
            </a:r>
            <a:endParaRPr lang="en-US" sz="1600" dirty="0"/>
          </a:p>
          <a:p>
            <a:pPr marL="0" indent="0">
              <a:buNone/>
            </a:pPr>
            <a:r>
              <a:rPr lang="en-US" sz="1600" dirty="0"/>
              <a:t>{</a:t>
            </a:r>
          </a:p>
          <a:p>
            <a:pPr marL="0" indent="0">
              <a:buNone/>
            </a:pPr>
            <a:r>
              <a:rPr lang="en-US" sz="1600" dirty="0"/>
              <a:t>   public static void main(String [] </a:t>
            </a:r>
            <a:r>
              <a:rPr lang="en-US" sz="1600" dirty="0" err="1"/>
              <a:t>args</a:t>
            </a:r>
            <a:r>
              <a:rPr lang="en-US" sz="1600" dirty="0"/>
              <a:t>)</a:t>
            </a:r>
          </a:p>
          <a:p>
            <a:pPr marL="0" indent="0">
              <a:buNone/>
            </a:pPr>
            <a:r>
              <a:rPr lang="en-US" sz="1600" dirty="0"/>
              <a:t>   {</a:t>
            </a:r>
          </a:p>
          <a:p>
            <a:pPr marL="0" indent="0">
              <a:buNone/>
            </a:pPr>
            <a:r>
              <a:rPr lang="en-US" sz="1600" dirty="0"/>
              <a:t>      String </a:t>
            </a:r>
            <a:r>
              <a:rPr lang="en-US" sz="1600" dirty="0" err="1"/>
              <a:t>serverName</a:t>
            </a:r>
            <a:r>
              <a:rPr lang="en-US" sz="1600" dirty="0"/>
              <a:t> = </a:t>
            </a:r>
            <a:r>
              <a:rPr lang="en-US" sz="1600" dirty="0" err="1"/>
              <a:t>args</a:t>
            </a:r>
            <a:r>
              <a:rPr lang="en-US" sz="1600" dirty="0"/>
              <a:t>[0];</a:t>
            </a:r>
          </a:p>
          <a:p>
            <a:pPr marL="0" indent="0">
              <a:buNone/>
            </a:pPr>
            <a:r>
              <a:rPr lang="en-US" sz="1600" dirty="0"/>
              <a:t>      </a:t>
            </a:r>
            <a:r>
              <a:rPr lang="en-US" sz="1600" dirty="0" err="1"/>
              <a:t>int</a:t>
            </a:r>
            <a:r>
              <a:rPr lang="en-US" sz="1600" dirty="0"/>
              <a:t> port = </a:t>
            </a:r>
            <a:r>
              <a:rPr lang="en-US" sz="1600" dirty="0" err="1"/>
              <a:t>Integer.parseInt</a:t>
            </a:r>
            <a:r>
              <a:rPr lang="en-US" sz="1600" dirty="0"/>
              <a:t>(</a:t>
            </a:r>
            <a:r>
              <a:rPr lang="en-US" sz="1600" dirty="0" err="1"/>
              <a:t>args</a:t>
            </a:r>
            <a:r>
              <a:rPr lang="en-US" sz="1600" dirty="0"/>
              <a:t>[1]);</a:t>
            </a:r>
          </a:p>
          <a:p>
            <a:pPr marL="0" indent="0">
              <a:buNone/>
            </a:pPr>
            <a:r>
              <a:rPr lang="en-US" sz="1600" dirty="0"/>
              <a:t>      try</a:t>
            </a:r>
          </a:p>
          <a:p>
            <a:pPr marL="0" indent="0">
              <a:buNone/>
            </a:pPr>
            <a:r>
              <a:rPr lang="en-US" sz="1600" dirty="0"/>
              <a:t>      </a:t>
            </a:r>
            <a:r>
              <a:rPr lang="en-US" sz="1600" dirty="0" smtClean="0"/>
              <a:t>{</a:t>
            </a:r>
          </a:p>
          <a:p>
            <a:pPr marL="0" indent="0">
              <a:buNone/>
            </a:pPr>
            <a:r>
              <a:rPr lang="en-US" sz="1600" dirty="0"/>
              <a:t> </a:t>
            </a:r>
            <a:r>
              <a:rPr lang="en-US" sz="1600" dirty="0" smtClean="0"/>
              <a:t>         // try code</a:t>
            </a:r>
            <a:endParaRPr lang="en-US" sz="1600" dirty="0"/>
          </a:p>
          <a:p>
            <a:pPr marL="0" indent="0">
              <a:buNone/>
            </a:pPr>
            <a:r>
              <a:rPr lang="en-US" sz="1600" dirty="0" smtClean="0"/>
              <a:t>      }</a:t>
            </a:r>
          </a:p>
          <a:p>
            <a:pPr marL="0" indent="0">
              <a:buNone/>
            </a:pPr>
            <a:r>
              <a:rPr lang="en-US" sz="1600" dirty="0" smtClean="0"/>
              <a:t>      catch(</a:t>
            </a:r>
            <a:r>
              <a:rPr lang="en-US" sz="1600" dirty="0" err="1" smtClean="0"/>
              <a:t>IOException</a:t>
            </a:r>
            <a:r>
              <a:rPr lang="en-US" sz="1600" dirty="0" smtClean="0"/>
              <a:t> </a:t>
            </a:r>
            <a:r>
              <a:rPr lang="en-US" sz="1600" dirty="0"/>
              <a:t>e)</a:t>
            </a:r>
          </a:p>
          <a:p>
            <a:pPr marL="0" indent="0">
              <a:buNone/>
            </a:pPr>
            <a:r>
              <a:rPr lang="en-US" sz="1600" dirty="0"/>
              <a:t>      {</a:t>
            </a:r>
          </a:p>
          <a:p>
            <a:pPr marL="0" indent="0">
              <a:buNone/>
            </a:pPr>
            <a:r>
              <a:rPr lang="en-US" sz="1600" dirty="0"/>
              <a:t>         </a:t>
            </a:r>
            <a:r>
              <a:rPr lang="en-US" sz="1600" dirty="0" smtClean="0"/>
              <a:t>// catch code</a:t>
            </a:r>
            <a:endParaRPr lang="en-US" sz="1600" dirty="0"/>
          </a:p>
          <a:p>
            <a:pPr marL="0" indent="0">
              <a:buNone/>
            </a:pPr>
            <a:r>
              <a:rPr lang="en-US" sz="1600" dirty="0"/>
              <a:t>      }</a:t>
            </a:r>
          </a:p>
          <a:p>
            <a:pPr marL="0" indent="0">
              <a:buNone/>
            </a:pPr>
            <a:r>
              <a:rPr lang="en-US" sz="1600" dirty="0"/>
              <a:t>   }</a:t>
            </a:r>
          </a:p>
          <a:p>
            <a:pPr marL="0" indent="0">
              <a:buNone/>
            </a:pPr>
            <a:r>
              <a:rPr lang="en-US" sz="1600" dirty="0" smtClean="0"/>
              <a:t>}</a:t>
            </a:r>
            <a:endParaRPr lang="en-US" sz="1600" dirty="0"/>
          </a:p>
        </p:txBody>
      </p:sp>
    </p:spTree>
    <p:extLst>
      <p:ext uri="{BB962C8B-B14F-4D97-AF65-F5344CB8AC3E}">
        <p14:creationId xmlns:p14="http://schemas.microsoft.com/office/powerpoint/2010/main" val="30933103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Java Client code part 2</a:t>
            </a:r>
            <a:endParaRPr lang="en-US" dirty="0"/>
          </a:p>
        </p:txBody>
      </p:sp>
      <p:sp>
        <p:nvSpPr>
          <p:cNvPr id="3" name="Content Placeholder 2"/>
          <p:cNvSpPr>
            <a:spLocks noGrp="1"/>
          </p:cNvSpPr>
          <p:nvPr>
            <p:ph idx="1"/>
          </p:nvPr>
        </p:nvSpPr>
        <p:spPr/>
        <p:txBody>
          <a:bodyPr>
            <a:noAutofit/>
          </a:bodyPr>
          <a:lstStyle/>
          <a:p>
            <a:pPr marL="0" indent="0">
              <a:buNone/>
            </a:pPr>
            <a:r>
              <a:rPr lang="en-US" sz="1400" dirty="0" smtClean="0"/>
              <a:t>try</a:t>
            </a:r>
            <a:endParaRPr lang="en-US" sz="1400" dirty="0"/>
          </a:p>
          <a:p>
            <a:pPr marL="0" indent="0">
              <a:buNone/>
            </a:pPr>
            <a:r>
              <a:rPr lang="en-US" sz="1400" dirty="0"/>
              <a:t>      {</a:t>
            </a:r>
          </a:p>
          <a:p>
            <a:pPr marL="0" indent="0">
              <a:buNone/>
            </a:pPr>
            <a:r>
              <a:rPr lang="en-US" sz="1400" dirty="0"/>
              <a:t>         </a:t>
            </a:r>
            <a:r>
              <a:rPr lang="en-US" sz="1400" dirty="0" err="1"/>
              <a:t>System.out.println</a:t>
            </a:r>
            <a:r>
              <a:rPr lang="en-US" sz="1400" dirty="0"/>
              <a:t>("Connecting to " + </a:t>
            </a:r>
            <a:r>
              <a:rPr lang="en-US" sz="1400" dirty="0" err="1"/>
              <a:t>serverName</a:t>
            </a:r>
            <a:endParaRPr lang="en-US" sz="1400" dirty="0"/>
          </a:p>
          <a:p>
            <a:pPr marL="0" indent="0">
              <a:buNone/>
            </a:pPr>
            <a:r>
              <a:rPr lang="en-US" sz="1400" dirty="0"/>
              <a:t>                             + " on port " + port);</a:t>
            </a:r>
          </a:p>
          <a:p>
            <a:pPr marL="0" indent="0">
              <a:buNone/>
            </a:pPr>
            <a:r>
              <a:rPr lang="en-US" sz="1400" dirty="0"/>
              <a:t>         Socket client = new Socket(</a:t>
            </a:r>
            <a:r>
              <a:rPr lang="en-US" sz="1400" dirty="0" err="1"/>
              <a:t>serverName</a:t>
            </a:r>
            <a:r>
              <a:rPr lang="en-US" sz="1400" dirty="0"/>
              <a:t>, port);</a:t>
            </a:r>
          </a:p>
          <a:p>
            <a:pPr marL="0" indent="0">
              <a:buNone/>
            </a:pPr>
            <a:r>
              <a:rPr lang="en-US" sz="1400" dirty="0"/>
              <a:t>         </a:t>
            </a:r>
            <a:r>
              <a:rPr lang="en-US" sz="1400" dirty="0" err="1"/>
              <a:t>System.out.println</a:t>
            </a:r>
            <a:r>
              <a:rPr lang="en-US" sz="1400" dirty="0"/>
              <a:t>("Just connected to "</a:t>
            </a:r>
          </a:p>
          <a:p>
            <a:pPr marL="0" indent="0">
              <a:buNone/>
            </a:pPr>
            <a:r>
              <a:rPr lang="en-US" sz="1400" dirty="0"/>
              <a:t>                      + </a:t>
            </a:r>
            <a:r>
              <a:rPr lang="en-US" sz="1400" dirty="0" err="1"/>
              <a:t>client.getRemoteSocketAddress</a:t>
            </a:r>
            <a:r>
              <a:rPr lang="en-US" sz="1400" dirty="0"/>
              <a:t>());</a:t>
            </a:r>
          </a:p>
          <a:p>
            <a:pPr marL="0" indent="0">
              <a:buNone/>
            </a:pPr>
            <a:r>
              <a:rPr lang="en-US" sz="1400" dirty="0"/>
              <a:t>         </a:t>
            </a:r>
            <a:r>
              <a:rPr lang="en-US" sz="1400" dirty="0" err="1"/>
              <a:t>OutputStream</a:t>
            </a:r>
            <a:r>
              <a:rPr lang="en-US" sz="1400" dirty="0"/>
              <a:t> </a:t>
            </a:r>
            <a:r>
              <a:rPr lang="en-US" sz="1400" dirty="0" err="1"/>
              <a:t>outToServer</a:t>
            </a:r>
            <a:r>
              <a:rPr lang="en-US" sz="1400" dirty="0"/>
              <a:t> = </a:t>
            </a:r>
            <a:r>
              <a:rPr lang="en-US" sz="1400" dirty="0" err="1"/>
              <a:t>client.getOutputStream</a:t>
            </a:r>
            <a:r>
              <a:rPr lang="en-US" sz="1400" dirty="0"/>
              <a:t>();</a:t>
            </a:r>
          </a:p>
          <a:p>
            <a:pPr marL="0" indent="0">
              <a:buNone/>
            </a:pPr>
            <a:r>
              <a:rPr lang="en-US" sz="1400" dirty="0"/>
              <a:t>         </a:t>
            </a:r>
            <a:r>
              <a:rPr lang="en-US" sz="1400" dirty="0" err="1"/>
              <a:t>DataOutputStream</a:t>
            </a:r>
            <a:r>
              <a:rPr lang="en-US" sz="1400" dirty="0"/>
              <a:t> out </a:t>
            </a:r>
            <a:r>
              <a:rPr lang="en-US" sz="1400" dirty="0" smtClean="0"/>
              <a:t>= new </a:t>
            </a:r>
            <a:r>
              <a:rPr lang="en-US" sz="1400" dirty="0" err="1"/>
              <a:t>DataOutputStream</a:t>
            </a:r>
            <a:r>
              <a:rPr lang="en-US" sz="1400" dirty="0"/>
              <a:t>(</a:t>
            </a:r>
            <a:r>
              <a:rPr lang="en-US" sz="1400" dirty="0" err="1"/>
              <a:t>outToServer</a:t>
            </a:r>
            <a:r>
              <a:rPr lang="en-US" sz="1400" dirty="0"/>
              <a:t>);</a:t>
            </a:r>
          </a:p>
          <a:p>
            <a:pPr marL="0" indent="0">
              <a:buNone/>
            </a:pPr>
            <a:endParaRPr lang="en-US" sz="1400" dirty="0"/>
          </a:p>
          <a:p>
            <a:pPr marL="0" indent="0">
              <a:buNone/>
            </a:pPr>
            <a:r>
              <a:rPr lang="en-US" sz="1400" dirty="0"/>
              <a:t>         </a:t>
            </a:r>
            <a:r>
              <a:rPr lang="en-US" sz="1400" dirty="0" err="1"/>
              <a:t>out.writeUTF</a:t>
            </a:r>
            <a:r>
              <a:rPr lang="en-US" sz="1400" dirty="0"/>
              <a:t>("Hello from </a:t>
            </a:r>
            <a:r>
              <a:rPr lang="en-US" sz="1400" dirty="0" smtClean="0"/>
              <a:t>“ + </a:t>
            </a:r>
            <a:r>
              <a:rPr lang="en-US" sz="1400" dirty="0" err="1"/>
              <a:t>client.getLocalSocketAddress</a:t>
            </a:r>
            <a:r>
              <a:rPr lang="en-US" sz="1400" dirty="0"/>
              <a:t>());</a:t>
            </a:r>
          </a:p>
          <a:p>
            <a:pPr marL="0" indent="0">
              <a:buNone/>
            </a:pPr>
            <a:r>
              <a:rPr lang="en-US" sz="1400" dirty="0"/>
              <a:t>         </a:t>
            </a:r>
            <a:r>
              <a:rPr lang="en-US" sz="1400" dirty="0" err="1"/>
              <a:t>InputStream</a:t>
            </a:r>
            <a:r>
              <a:rPr lang="en-US" sz="1400" dirty="0"/>
              <a:t> </a:t>
            </a:r>
            <a:r>
              <a:rPr lang="en-US" sz="1400" dirty="0" err="1"/>
              <a:t>inFromServer</a:t>
            </a:r>
            <a:r>
              <a:rPr lang="en-US" sz="1400" dirty="0"/>
              <a:t> = </a:t>
            </a:r>
            <a:r>
              <a:rPr lang="en-US" sz="1400" dirty="0" err="1"/>
              <a:t>client.getInputStream</a:t>
            </a:r>
            <a:r>
              <a:rPr lang="en-US" sz="1400" dirty="0"/>
              <a:t>();</a:t>
            </a:r>
          </a:p>
          <a:p>
            <a:pPr marL="0" indent="0">
              <a:buNone/>
            </a:pPr>
            <a:r>
              <a:rPr lang="en-US" sz="1400" dirty="0"/>
              <a:t>         </a:t>
            </a:r>
            <a:r>
              <a:rPr lang="en-US" sz="1400" dirty="0" err="1"/>
              <a:t>DataInputStream</a:t>
            </a:r>
            <a:r>
              <a:rPr lang="en-US" sz="1400" dirty="0"/>
              <a:t> in </a:t>
            </a:r>
            <a:r>
              <a:rPr lang="en-US" sz="1400" dirty="0" smtClean="0"/>
              <a:t>= new </a:t>
            </a:r>
            <a:r>
              <a:rPr lang="en-US" sz="1400" dirty="0" err="1"/>
              <a:t>DataInputStream</a:t>
            </a:r>
            <a:r>
              <a:rPr lang="en-US" sz="1400" dirty="0"/>
              <a:t>(</a:t>
            </a:r>
            <a:r>
              <a:rPr lang="en-US" sz="1400" dirty="0" err="1"/>
              <a:t>inFromServer</a:t>
            </a:r>
            <a:r>
              <a:rPr lang="en-US" sz="1400" dirty="0"/>
              <a:t>);</a:t>
            </a:r>
          </a:p>
          <a:p>
            <a:pPr marL="0" indent="0">
              <a:buNone/>
            </a:pPr>
            <a:r>
              <a:rPr lang="en-US" sz="1400" dirty="0"/>
              <a:t>         </a:t>
            </a:r>
            <a:r>
              <a:rPr lang="en-US" sz="1400" dirty="0" err="1"/>
              <a:t>System.out.println</a:t>
            </a:r>
            <a:r>
              <a:rPr lang="en-US" sz="1400" dirty="0"/>
              <a:t>("Server says " + </a:t>
            </a:r>
            <a:r>
              <a:rPr lang="en-US" sz="1400" dirty="0" err="1"/>
              <a:t>in.readUTF</a:t>
            </a:r>
            <a:r>
              <a:rPr lang="en-US" sz="1400" dirty="0"/>
              <a:t>());</a:t>
            </a:r>
          </a:p>
          <a:p>
            <a:pPr marL="0" indent="0">
              <a:buNone/>
            </a:pPr>
            <a:r>
              <a:rPr lang="en-US" sz="1400" dirty="0"/>
              <a:t>         </a:t>
            </a:r>
            <a:r>
              <a:rPr lang="en-US" sz="1400" dirty="0" err="1"/>
              <a:t>client.close</a:t>
            </a:r>
            <a:r>
              <a:rPr lang="en-US" sz="1400" dirty="0"/>
              <a:t>();</a:t>
            </a:r>
          </a:p>
          <a:p>
            <a:pPr marL="0" indent="0">
              <a:buNone/>
            </a:pPr>
            <a:r>
              <a:rPr lang="en-US" sz="1400" dirty="0"/>
              <a:t>      </a:t>
            </a:r>
            <a:r>
              <a:rPr lang="en-US" sz="1400" dirty="0" smtClean="0"/>
              <a:t>}</a:t>
            </a:r>
          </a:p>
          <a:p>
            <a:pPr marL="0" indent="0">
              <a:buNone/>
            </a:pPr>
            <a:r>
              <a:rPr lang="en-US" sz="1400" dirty="0"/>
              <a:t> </a:t>
            </a:r>
            <a:r>
              <a:rPr lang="en-US" sz="1400" dirty="0" smtClean="0"/>
              <a:t>     catch(</a:t>
            </a:r>
            <a:r>
              <a:rPr lang="en-US" sz="1400" dirty="0" err="1" smtClean="0"/>
              <a:t>IOException</a:t>
            </a:r>
            <a:r>
              <a:rPr lang="en-US" sz="1400" dirty="0" smtClean="0"/>
              <a:t> </a:t>
            </a:r>
            <a:r>
              <a:rPr lang="en-US" sz="1400" dirty="0"/>
              <a:t>e</a:t>
            </a:r>
            <a:r>
              <a:rPr lang="en-US" sz="1400" dirty="0" smtClean="0"/>
              <a:t>) { </a:t>
            </a:r>
            <a:r>
              <a:rPr lang="en-US" sz="1400" dirty="0" err="1" smtClean="0"/>
              <a:t>e.printStackTrace</a:t>
            </a:r>
            <a:r>
              <a:rPr lang="en-US" sz="1400" dirty="0" smtClean="0"/>
              <a:t>();}</a:t>
            </a:r>
            <a:endParaRPr lang="en-US" sz="1400" dirty="0"/>
          </a:p>
          <a:p>
            <a:pPr marL="0" indent="0">
              <a:buNone/>
            </a:pPr>
            <a:r>
              <a:rPr lang="en-US" sz="1400" dirty="0"/>
              <a:t>   </a:t>
            </a:r>
            <a:r>
              <a:rPr lang="en-US" sz="1400" dirty="0" smtClean="0"/>
              <a:t>}</a:t>
            </a:r>
            <a:endParaRPr lang="en-US" sz="1400" dirty="0"/>
          </a:p>
        </p:txBody>
      </p:sp>
    </p:spTree>
    <p:extLst>
      <p:ext uri="{BB962C8B-B14F-4D97-AF65-F5344CB8AC3E}">
        <p14:creationId xmlns:p14="http://schemas.microsoft.com/office/powerpoint/2010/main" val="89162727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Java Server Code part 1</a:t>
            </a:r>
            <a:endParaRPr lang="en-US" dirty="0"/>
          </a:p>
        </p:txBody>
      </p:sp>
      <p:sp>
        <p:nvSpPr>
          <p:cNvPr id="3" name="Content Placeholder 2"/>
          <p:cNvSpPr>
            <a:spLocks noGrp="1"/>
          </p:cNvSpPr>
          <p:nvPr>
            <p:ph idx="1"/>
          </p:nvPr>
        </p:nvSpPr>
        <p:spPr/>
        <p:txBody>
          <a:bodyPr>
            <a:normAutofit fontScale="92500" lnSpcReduction="20000"/>
          </a:bodyPr>
          <a:lstStyle/>
          <a:p>
            <a:pPr marL="0" indent="0">
              <a:buNone/>
            </a:pPr>
            <a:r>
              <a:rPr lang="en-US" dirty="0"/>
              <a:t>// File Name GreetingServer.java</a:t>
            </a:r>
          </a:p>
          <a:p>
            <a:pPr marL="0" indent="0">
              <a:buNone/>
            </a:pPr>
            <a:endParaRPr lang="en-US" dirty="0"/>
          </a:p>
          <a:p>
            <a:pPr marL="0" indent="0">
              <a:buNone/>
            </a:pPr>
            <a:r>
              <a:rPr lang="en-US" dirty="0"/>
              <a:t>import java.net.*;</a:t>
            </a:r>
          </a:p>
          <a:p>
            <a:pPr marL="0" indent="0">
              <a:buNone/>
            </a:pPr>
            <a:r>
              <a:rPr lang="en-US" dirty="0"/>
              <a:t>import java.io.*;</a:t>
            </a:r>
          </a:p>
          <a:p>
            <a:pPr marL="0" indent="0">
              <a:buNone/>
            </a:pPr>
            <a:endParaRPr lang="en-US" dirty="0"/>
          </a:p>
          <a:p>
            <a:pPr marL="0" indent="0">
              <a:buNone/>
            </a:pPr>
            <a:r>
              <a:rPr lang="en-US" dirty="0"/>
              <a:t>public class </a:t>
            </a:r>
            <a:r>
              <a:rPr lang="en-US" dirty="0" err="1"/>
              <a:t>GreetingServer</a:t>
            </a:r>
            <a:r>
              <a:rPr lang="en-US" dirty="0"/>
              <a:t> extends Thread</a:t>
            </a:r>
          </a:p>
          <a:p>
            <a:pPr marL="0" indent="0">
              <a:buNone/>
            </a:pPr>
            <a:r>
              <a:rPr lang="en-US" dirty="0"/>
              <a:t>{</a:t>
            </a:r>
          </a:p>
          <a:p>
            <a:pPr marL="0" indent="0">
              <a:buNone/>
            </a:pPr>
            <a:r>
              <a:rPr lang="en-US" dirty="0"/>
              <a:t>   private </a:t>
            </a:r>
            <a:r>
              <a:rPr lang="en-US" dirty="0" err="1"/>
              <a:t>ServerSocket</a:t>
            </a:r>
            <a:r>
              <a:rPr lang="en-US" dirty="0"/>
              <a:t> </a:t>
            </a:r>
            <a:r>
              <a:rPr lang="en-US" dirty="0" err="1"/>
              <a:t>serverSocket</a:t>
            </a:r>
            <a:r>
              <a:rPr lang="en-US" dirty="0"/>
              <a:t>;</a:t>
            </a:r>
          </a:p>
          <a:p>
            <a:pPr marL="0" indent="0">
              <a:buNone/>
            </a:pPr>
            <a:r>
              <a:rPr lang="en-US" dirty="0"/>
              <a:t>   </a:t>
            </a:r>
          </a:p>
          <a:p>
            <a:pPr marL="0" indent="0">
              <a:buNone/>
            </a:pPr>
            <a:r>
              <a:rPr lang="en-US" dirty="0"/>
              <a:t>   public </a:t>
            </a:r>
            <a:r>
              <a:rPr lang="en-US" dirty="0" err="1"/>
              <a:t>GreetingServer</a:t>
            </a:r>
            <a:r>
              <a:rPr lang="en-US" dirty="0"/>
              <a:t>(</a:t>
            </a:r>
            <a:r>
              <a:rPr lang="en-US" dirty="0" err="1"/>
              <a:t>int</a:t>
            </a:r>
            <a:r>
              <a:rPr lang="en-US" dirty="0"/>
              <a:t> port) throws </a:t>
            </a:r>
            <a:r>
              <a:rPr lang="en-US" dirty="0" err="1"/>
              <a:t>IOException</a:t>
            </a:r>
            <a:endParaRPr lang="en-US" dirty="0"/>
          </a:p>
          <a:p>
            <a:pPr marL="0" indent="0">
              <a:buNone/>
            </a:pPr>
            <a:r>
              <a:rPr lang="en-US" dirty="0"/>
              <a:t>   {</a:t>
            </a:r>
          </a:p>
          <a:p>
            <a:pPr marL="0" indent="0">
              <a:buNone/>
            </a:pPr>
            <a:r>
              <a:rPr lang="en-US" dirty="0"/>
              <a:t>      </a:t>
            </a:r>
            <a:r>
              <a:rPr lang="en-US" dirty="0" err="1"/>
              <a:t>serverSocket</a:t>
            </a:r>
            <a:r>
              <a:rPr lang="en-US" dirty="0"/>
              <a:t> = new </a:t>
            </a:r>
            <a:r>
              <a:rPr lang="en-US" dirty="0" err="1"/>
              <a:t>ServerSocket</a:t>
            </a:r>
            <a:r>
              <a:rPr lang="en-US" dirty="0"/>
              <a:t>(port);</a:t>
            </a:r>
          </a:p>
          <a:p>
            <a:pPr marL="0" indent="0">
              <a:buNone/>
            </a:pPr>
            <a:r>
              <a:rPr lang="en-US" dirty="0"/>
              <a:t>      </a:t>
            </a:r>
            <a:r>
              <a:rPr lang="en-US" dirty="0" err="1"/>
              <a:t>serverSocket.setSoTimeout</a:t>
            </a:r>
            <a:r>
              <a:rPr lang="en-US" dirty="0"/>
              <a:t>(10000);</a:t>
            </a:r>
          </a:p>
          <a:p>
            <a:pPr marL="0" indent="0">
              <a:buNone/>
            </a:pPr>
            <a:r>
              <a:rPr lang="en-US" dirty="0"/>
              <a:t>   }</a:t>
            </a:r>
          </a:p>
          <a:p>
            <a:pPr marL="0" indent="0">
              <a:buNone/>
            </a:pPr>
            <a:endParaRPr lang="en-US" dirty="0"/>
          </a:p>
        </p:txBody>
      </p:sp>
    </p:spTree>
    <p:extLst>
      <p:ext uri="{BB962C8B-B14F-4D97-AF65-F5344CB8AC3E}">
        <p14:creationId xmlns:p14="http://schemas.microsoft.com/office/powerpoint/2010/main" val="259325484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Java Server Code part 2 - catch</a:t>
            </a:r>
            <a:endParaRPr lang="en-US" dirty="0"/>
          </a:p>
        </p:txBody>
      </p:sp>
      <p:sp>
        <p:nvSpPr>
          <p:cNvPr id="3" name="Content Placeholder 2"/>
          <p:cNvSpPr>
            <a:spLocks noGrp="1"/>
          </p:cNvSpPr>
          <p:nvPr>
            <p:ph idx="1"/>
          </p:nvPr>
        </p:nvSpPr>
        <p:spPr/>
        <p:txBody>
          <a:bodyPr>
            <a:normAutofit fontScale="92500" lnSpcReduction="10000"/>
          </a:bodyPr>
          <a:lstStyle/>
          <a:p>
            <a:pPr marL="0" indent="0">
              <a:buNone/>
            </a:pPr>
            <a:endParaRPr lang="en-US" dirty="0"/>
          </a:p>
          <a:p>
            <a:pPr marL="0" indent="0">
              <a:buNone/>
            </a:pPr>
            <a:r>
              <a:rPr lang="en-US" dirty="0" smtClean="0"/>
              <a:t>catch(</a:t>
            </a:r>
            <a:r>
              <a:rPr lang="en-US" dirty="0" err="1" smtClean="0"/>
              <a:t>SocketTimeoutException</a:t>
            </a:r>
            <a:r>
              <a:rPr lang="en-US" dirty="0" smtClean="0"/>
              <a:t> </a:t>
            </a:r>
            <a:r>
              <a:rPr lang="en-US" dirty="0"/>
              <a:t>s)</a:t>
            </a:r>
          </a:p>
          <a:p>
            <a:pPr marL="0" indent="0">
              <a:buNone/>
            </a:pPr>
            <a:r>
              <a:rPr lang="en-US" dirty="0"/>
              <a:t>         {</a:t>
            </a:r>
          </a:p>
          <a:p>
            <a:pPr marL="0" indent="0">
              <a:buNone/>
            </a:pPr>
            <a:r>
              <a:rPr lang="en-US" dirty="0"/>
              <a:t>            </a:t>
            </a:r>
            <a:r>
              <a:rPr lang="en-US" dirty="0" err="1"/>
              <a:t>System.out.println</a:t>
            </a:r>
            <a:r>
              <a:rPr lang="en-US" dirty="0"/>
              <a:t>("Socket timed out!");</a:t>
            </a:r>
          </a:p>
          <a:p>
            <a:pPr marL="0" indent="0">
              <a:buNone/>
            </a:pPr>
            <a:r>
              <a:rPr lang="en-US" dirty="0"/>
              <a:t>            break;</a:t>
            </a:r>
          </a:p>
          <a:p>
            <a:pPr marL="0" indent="0">
              <a:buNone/>
            </a:pPr>
            <a:r>
              <a:rPr lang="en-US" dirty="0"/>
              <a:t>         </a:t>
            </a:r>
            <a:r>
              <a:rPr lang="en-US" dirty="0" smtClean="0"/>
              <a:t>}</a:t>
            </a:r>
          </a:p>
          <a:p>
            <a:pPr marL="0" indent="0">
              <a:buNone/>
            </a:pPr>
            <a:r>
              <a:rPr lang="en-US" dirty="0" smtClean="0"/>
              <a:t>catch(</a:t>
            </a:r>
            <a:r>
              <a:rPr lang="en-US" dirty="0" err="1" smtClean="0"/>
              <a:t>IOException</a:t>
            </a:r>
            <a:r>
              <a:rPr lang="en-US" dirty="0" smtClean="0"/>
              <a:t> </a:t>
            </a:r>
            <a:r>
              <a:rPr lang="en-US" dirty="0"/>
              <a:t>e)</a:t>
            </a:r>
          </a:p>
          <a:p>
            <a:pPr marL="0" indent="0">
              <a:buNone/>
            </a:pPr>
            <a:r>
              <a:rPr lang="en-US" dirty="0"/>
              <a:t>         {</a:t>
            </a:r>
          </a:p>
          <a:p>
            <a:pPr marL="0" indent="0">
              <a:buNone/>
            </a:pPr>
            <a:r>
              <a:rPr lang="en-US" dirty="0"/>
              <a:t>            </a:t>
            </a:r>
            <a:r>
              <a:rPr lang="en-US" dirty="0" err="1"/>
              <a:t>e.printStackTrace</a:t>
            </a:r>
            <a:r>
              <a:rPr lang="en-US" dirty="0"/>
              <a:t>();</a:t>
            </a:r>
          </a:p>
          <a:p>
            <a:pPr marL="0" indent="0">
              <a:buNone/>
            </a:pPr>
            <a:r>
              <a:rPr lang="en-US" dirty="0"/>
              <a:t>            break;</a:t>
            </a:r>
          </a:p>
          <a:p>
            <a:pPr marL="0" indent="0">
              <a:buNone/>
            </a:pPr>
            <a:r>
              <a:rPr lang="en-US" dirty="0"/>
              <a:t>         }</a:t>
            </a:r>
          </a:p>
          <a:p>
            <a:pPr marL="0" indent="0">
              <a:buNone/>
            </a:pPr>
            <a:r>
              <a:rPr lang="en-US" dirty="0"/>
              <a:t>      }</a:t>
            </a:r>
          </a:p>
          <a:p>
            <a:pPr marL="0" indent="0">
              <a:buNone/>
            </a:pPr>
            <a:r>
              <a:rPr lang="en-US" dirty="0"/>
              <a:t>   </a:t>
            </a:r>
            <a:r>
              <a:rPr lang="en-US" dirty="0" smtClean="0"/>
              <a:t>}</a:t>
            </a:r>
            <a:endParaRPr lang="en-US" dirty="0"/>
          </a:p>
        </p:txBody>
      </p:sp>
    </p:spTree>
    <p:extLst>
      <p:ext uri="{BB962C8B-B14F-4D97-AF65-F5344CB8AC3E}">
        <p14:creationId xmlns:p14="http://schemas.microsoft.com/office/powerpoint/2010/main" val="26975165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Java Server Code part 2 - try</a:t>
            </a:r>
            <a:endParaRPr lang="en-US" dirty="0"/>
          </a:p>
        </p:txBody>
      </p:sp>
      <p:sp>
        <p:nvSpPr>
          <p:cNvPr id="3" name="Content Placeholder 2"/>
          <p:cNvSpPr>
            <a:spLocks noGrp="1"/>
          </p:cNvSpPr>
          <p:nvPr>
            <p:ph idx="1"/>
          </p:nvPr>
        </p:nvSpPr>
        <p:spPr/>
        <p:txBody>
          <a:bodyPr>
            <a:normAutofit fontScale="62500" lnSpcReduction="20000"/>
          </a:bodyPr>
          <a:lstStyle/>
          <a:p>
            <a:pPr marL="0" indent="0">
              <a:buNone/>
            </a:pPr>
            <a:r>
              <a:rPr lang="en-US" sz="2600" dirty="0" smtClean="0"/>
              <a:t> </a:t>
            </a:r>
            <a:r>
              <a:rPr lang="en-US" sz="2600" dirty="0"/>
              <a:t>public void run()</a:t>
            </a:r>
          </a:p>
          <a:p>
            <a:pPr marL="0" indent="0">
              <a:buNone/>
            </a:pPr>
            <a:r>
              <a:rPr lang="en-US" sz="2600" dirty="0"/>
              <a:t>   {</a:t>
            </a:r>
          </a:p>
          <a:p>
            <a:pPr marL="0" indent="0">
              <a:buNone/>
            </a:pPr>
            <a:r>
              <a:rPr lang="en-US" sz="2600" dirty="0"/>
              <a:t>      while(true)</a:t>
            </a:r>
          </a:p>
          <a:p>
            <a:pPr marL="0" indent="0">
              <a:buNone/>
            </a:pPr>
            <a:r>
              <a:rPr lang="en-US" sz="2600" dirty="0"/>
              <a:t>      {</a:t>
            </a:r>
          </a:p>
          <a:p>
            <a:pPr marL="0" indent="0">
              <a:buNone/>
            </a:pPr>
            <a:r>
              <a:rPr lang="en-US" sz="2600" dirty="0"/>
              <a:t>         try</a:t>
            </a:r>
          </a:p>
          <a:p>
            <a:pPr marL="0" indent="0">
              <a:buNone/>
            </a:pPr>
            <a:r>
              <a:rPr lang="en-US" sz="2600" dirty="0"/>
              <a:t>         {</a:t>
            </a:r>
          </a:p>
          <a:p>
            <a:pPr marL="0" indent="0">
              <a:buNone/>
            </a:pPr>
            <a:r>
              <a:rPr lang="en-US" sz="2600" dirty="0"/>
              <a:t>            </a:t>
            </a:r>
            <a:r>
              <a:rPr lang="en-US" sz="2600" dirty="0" err="1"/>
              <a:t>System.out.println</a:t>
            </a:r>
            <a:r>
              <a:rPr lang="en-US" sz="2600" dirty="0"/>
              <a:t>("Waiting for client on port " +</a:t>
            </a:r>
          </a:p>
          <a:p>
            <a:pPr marL="0" indent="0">
              <a:buNone/>
            </a:pPr>
            <a:r>
              <a:rPr lang="en-US" sz="2600" dirty="0"/>
              <a:t>            </a:t>
            </a:r>
            <a:r>
              <a:rPr lang="en-US" sz="2600" dirty="0" err="1"/>
              <a:t>serverSocket.getLocalPort</a:t>
            </a:r>
            <a:r>
              <a:rPr lang="en-US" sz="2600" dirty="0"/>
              <a:t>() + "...");</a:t>
            </a:r>
          </a:p>
          <a:p>
            <a:pPr marL="0" indent="0">
              <a:buNone/>
            </a:pPr>
            <a:r>
              <a:rPr lang="en-US" sz="2600" dirty="0"/>
              <a:t>            Socket server = </a:t>
            </a:r>
            <a:r>
              <a:rPr lang="en-US" sz="2600" dirty="0" err="1"/>
              <a:t>serverSocket.accept</a:t>
            </a:r>
            <a:r>
              <a:rPr lang="en-US" sz="2600" dirty="0"/>
              <a:t>();</a:t>
            </a:r>
          </a:p>
          <a:p>
            <a:pPr marL="0" indent="0">
              <a:buNone/>
            </a:pPr>
            <a:r>
              <a:rPr lang="en-US" sz="2600" dirty="0"/>
              <a:t>            </a:t>
            </a:r>
            <a:r>
              <a:rPr lang="en-US" sz="2600" dirty="0" err="1"/>
              <a:t>System.out.println</a:t>
            </a:r>
            <a:r>
              <a:rPr lang="en-US" sz="2600" dirty="0"/>
              <a:t>("Just connected to </a:t>
            </a:r>
            <a:r>
              <a:rPr lang="en-US" sz="2600" dirty="0" smtClean="0"/>
              <a:t>“ + </a:t>
            </a:r>
            <a:r>
              <a:rPr lang="en-US" sz="2600" dirty="0" err="1"/>
              <a:t>server.getRemoteSocketAddress</a:t>
            </a:r>
            <a:r>
              <a:rPr lang="en-US" sz="2600" dirty="0"/>
              <a:t>());</a:t>
            </a:r>
          </a:p>
          <a:p>
            <a:pPr marL="0" indent="0">
              <a:buNone/>
            </a:pPr>
            <a:r>
              <a:rPr lang="en-US" sz="2600" dirty="0"/>
              <a:t>            </a:t>
            </a:r>
            <a:r>
              <a:rPr lang="en-US" sz="2600" dirty="0" err="1"/>
              <a:t>DataInputStream</a:t>
            </a:r>
            <a:r>
              <a:rPr lang="en-US" sz="2600" dirty="0"/>
              <a:t> in </a:t>
            </a:r>
            <a:r>
              <a:rPr lang="en-US" sz="2600" dirty="0" smtClean="0"/>
              <a:t>= new </a:t>
            </a:r>
            <a:r>
              <a:rPr lang="en-US" sz="2600" dirty="0" err="1"/>
              <a:t>DataInputStream</a:t>
            </a:r>
            <a:r>
              <a:rPr lang="en-US" sz="2600" dirty="0"/>
              <a:t>(</a:t>
            </a:r>
            <a:r>
              <a:rPr lang="en-US" sz="2600" dirty="0" err="1"/>
              <a:t>server.getInputStream</a:t>
            </a:r>
            <a:r>
              <a:rPr lang="en-US" sz="2600" dirty="0"/>
              <a:t>());</a:t>
            </a:r>
          </a:p>
          <a:p>
            <a:pPr marL="0" indent="0">
              <a:buNone/>
            </a:pPr>
            <a:r>
              <a:rPr lang="en-US" sz="2600" dirty="0"/>
              <a:t>            </a:t>
            </a:r>
            <a:r>
              <a:rPr lang="en-US" sz="2600" dirty="0" err="1"/>
              <a:t>System.out.println</a:t>
            </a:r>
            <a:r>
              <a:rPr lang="en-US" sz="2600" dirty="0"/>
              <a:t>(</a:t>
            </a:r>
            <a:r>
              <a:rPr lang="en-US" sz="2600" dirty="0" err="1"/>
              <a:t>in.readUTF</a:t>
            </a:r>
            <a:r>
              <a:rPr lang="en-US" sz="2600" dirty="0"/>
              <a:t>());</a:t>
            </a:r>
          </a:p>
          <a:p>
            <a:pPr marL="0" indent="0">
              <a:buNone/>
            </a:pPr>
            <a:r>
              <a:rPr lang="en-US" sz="2600" dirty="0"/>
              <a:t>            </a:t>
            </a:r>
            <a:r>
              <a:rPr lang="en-US" sz="2600" dirty="0" err="1"/>
              <a:t>DataOutputStream</a:t>
            </a:r>
            <a:r>
              <a:rPr lang="en-US" sz="2600" dirty="0"/>
              <a:t> out </a:t>
            </a:r>
            <a:r>
              <a:rPr lang="en-US" sz="2600" dirty="0" smtClean="0"/>
              <a:t>=  new </a:t>
            </a:r>
            <a:r>
              <a:rPr lang="en-US" sz="2600" dirty="0" err="1"/>
              <a:t>DataOutputStream</a:t>
            </a:r>
            <a:r>
              <a:rPr lang="en-US" sz="2600" dirty="0"/>
              <a:t>(</a:t>
            </a:r>
            <a:r>
              <a:rPr lang="en-US" sz="2600" dirty="0" err="1"/>
              <a:t>server.getOutputStream</a:t>
            </a:r>
            <a:r>
              <a:rPr lang="en-US" sz="2600" dirty="0"/>
              <a:t>());</a:t>
            </a:r>
          </a:p>
          <a:p>
            <a:pPr marL="0" indent="0">
              <a:buNone/>
            </a:pPr>
            <a:r>
              <a:rPr lang="en-US" sz="2600" dirty="0"/>
              <a:t>            </a:t>
            </a:r>
            <a:r>
              <a:rPr lang="en-US" sz="2600" dirty="0" err="1"/>
              <a:t>out.writeUTF</a:t>
            </a:r>
            <a:r>
              <a:rPr lang="en-US" sz="2600" dirty="0"/>
              <a:t>("Thank you for connecting to </a:t>
            </a:r>
            <a:r>
              <a:rPr lang="en-US" sz="2600" dirty="0" smtClean="0"/>
              <a:t>“ + </a:t>
            </a:r>
            <a:r>
              <a:rPr lang="en-US" sz="2600" dirty="0" err="1"/>
              <a:t>server.getLocalSocketAddress</a:t>
            </a:r>
            <a:r>
              <a:rPr lang="en-US" sz="2600" dirty="0"/>
              <a:t>() + </a:t>
            </a:r>
            <a:endParaRPr lang="en-US" sz="2600" dirty="0" smtClean="0"/>
          </a:p>
          <a:p>
            <a:pPr marL="0" indent="0">
              <a:buNone/>
            </a:pPr>
            <a:r>
              <a:rPr lang="en-US" sz="2600" dirty="0"/>
              <a:t> </a:t>
            </a:r>
            <a:r>
              <a:rPr lang="en-US" sz="2600" dirty="0" smtClean="0"/>
              <a:t>                                  "\</a:t>
            </a:r>
            <a:r>
              <a:rPr lang="en-US" sz="2600" dirty="0" err="1"/>
              <a:t>nGoodbye</a:t>
            </a:r>
            <a:r>
              <a:rPr lang="en-US" sz="2600" dirty="0"/>
              <a:t>!");</a:t>
            </a:r>
          </a:p>
          <a:p>
            <a:pPr marL="0" indent="0">
              <a:buNone/>
            </a:pPr>
            <a:r>
              <a:rPr lang="en-US" sz="2600" dirty="0"/>
              <a:t>            </a:t>
            </a:r>
            <a:r>
              <a:rPr lang="en-US" sz="2600" dirty="0" err="1"/>
              <a:t>server.close</a:t>
            </a:r>
            <a:r>
              <a:rPr lang="en-US" sz="2600" dirty="0" smtClean="0"/>
              <a:t>();</a:t>
            </a:r>
          </a:p>
          <a:p>
            <a:pPr marL="0" indent="0">
              <a:buNone/>
            </a:pPr>
            <a:r>
              <a:rPr lang="en-US" sz="2600" dirty="0" smtClean="0"/>
              <a:t>        }</a:t>
            </a:r>
            <a:endParaRPr lang="en-US" sz="2600" dirty="0"/>
          </a:p>
        </p:txBody>
      </p:sp>
    </p:spTree>
    <p:extLst>
      <p:ext uri="{BB962C8B-B14F-4D97-AF65-F5344CB8AC3E}">
        <p14:creationId xmlns:p14="http://schemas.microsoft.com/office/powerpoint/2010/main" val="38292100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Java Server Code part 3</a:t>
            </a:r>
            <a:endParaRPr lang="en-US" dirty="0"/>
          </a:p>
        </p:txBody>
      </p:sp>
      <p:sp>
        <p:nvSpPr>
          <p:cNvPr id="3" name="Content Placeholder 2"/>
          <p:cNvSpPr>
            <a:spLocks noGrp="1"/>
          </p:cNvSpPr>
          <p:nvPr>
            <p:ph idx="1"/>
          </p:nvPr>
        </p:nvSpPr>
        <p:spPr/>
        <p:txBody>
          <a:bodyPr>
            <a:normAutofit fontScale="92500" lnSpcReduction="10000"/>
          </a:bodyPr>
          <a:lstStyle/>
          <a:p>
            <a:pPr marL="0" indent="0">
              <a:buNone/>
            </a:pPr>
            <a:r>
              <a:rPr lang="en-US" dirty="0" smtClean="0"/>
              <a:t>public </a:t>
            </a:r>
            <a:r>
              <a:rPr lang="en-US" dirty="0"/>
              <a:t>static void main(String [] </a:t>
            </a:r>
            <a:r>
              <a:rPr lang="en-US" dirty="0" err="1"/>
              <a:t>args</a:t>
            </a:r>
            <a:r>
              <a:rPr lang="en-US" dirty="0"/>
              <a:t>)</a:t>
            </a:r>
          </a:p>
          <a:p>
            <a:pPr marL="0" indent="0">
              <a:buNone/>
            </a:pPr>
            <a:r>
              <a:rPr lang="en-US" dirty="0"/>
              <a:t>   {</a:t>
            </a:r>
          </a:p>
          <a:p>
            <a:pPr marL="0" indent="0">
              <a:buNone/>
            </a:pPr>
            <a:r>
              <a:rPr lang="en-US" dirty="0"/>
              <a:t>      </a:t>
            </a:r>
            <a:r>
              <a:rPr lang="en-US" dirty="0" err="1"/>
              <a:t>int</a:t>
            </a:r>
            <a:r>
              <a:rPr lang="en-US" dirty="0"/>
              <a:t> port = </a:t>
            </a:r>
            <a:r>
              <a:rPr lang="en-US" dirty="0" err="1"/>
              <a:t>Integer.parseInt</a:t>
            </a:r>
            <a:r>
              <a:rPr lang="en-US" dirty="0"/>
              <a:t>(</a:t>
            </a:r>
            <a:r>
              <a:rPr lang="en-US" dirty="0" err="1"/>
              <a:t>args</a:t>
            </a:r>
            <a:r>
              <a:rPr lang="en-US" dirty="0"/>
              <a:t>[0]);</a:t>
            </a:r>
          </a:p>
          <a:p>
            <a:pPr marL="0" indent="0">
              <a:buNone/>
            </a:pPr>
            <a:r>
              <a:rPr lang="en-US" dirty="0"/>
              <a:t>      try</a:t>
            </a:r>
          </a:p>
          <a:p>
            <a:pPr marL="0" indent="0">
              <a:buNone/>
            </a:pPr>
            <a:r>
              <a:rPr lang="en-US" dirty="0"/>
              <a:t>      {</a:t>
            </a:r>
          </a:p>
          <a:p>
            <a:pPr marL="0" indent="0">
              <a:buNone/>
            </a:pPr>
            <a:r>
              <a:rPr lang="en-US" dirty="0"/>
              <a:t>         Thread t = new </a:t>
            </a:r>
            <a:r>
              <a:rPr lang="en-US" dirty="0" err="1"/>
              <a:t>GreetingServer</a:t>
            </a:r>
            <a:r>
              <a:rPr lang="en-US" dirty="0"/>
              <a:t>(port);</a:t>
            </a:r>
          </a:p>
          <a:p>
            <a:pPr marL="0" indent="0">
              <a:buNone/>
            </a:pPr>
            <a:r>
              <a:rPr lang="en-US" dirty="0"/>
              <a:t>         </a:t>
            </a:r>
            <a:r>
              <a:rPr lang="en-US" dirty="0" err="1"/>
              <a:t>t.start</a:t>
            </a:r>
            <a:r>
              <a:rPr lang="en-US" dirty="0"/>
              <a:t>();</a:t>
            </a:r>
          </a:p>
          <a:p>
            <a:pPr marL="0" indent="0">
              <a:buNone/>
            </a:pPr>
            <a:r>
              <a:rPr lang="en-US" dirty="0"/>
              <a:t>      }catch(</a:t>
            </a:r>
            <a:r>
              <a:rPr lang="en-US" dirty="0" err="1"/>
              <a:t>IOException</a:t>
            </a:r>
            <a:r>
              <a:rPr lang="en-US" dirty="0"/>
              <a:t> e)</a:t>
            </a:r>
          </a:p>
          <a:p>
            <a:pPr marL="0" indent="0">
              <a:buNone/>
            </a:pPr>
            <a:r>
              <a:rPr lang="en-US" dirty="0"/>
              <a:t>      {</a:t>
            </a:r>
          </a:p>
          <a:p>
            <a:pPr marL="0" indent="0">
              <a:buNone/>
            </a:pPr>
            <a:r>
              <a:rPr lang="en-US" dirty="0"/>
              <a:t>         </a:t>
            </a:r>
            <a:r>
              <a:rPr lang="en-US" dirty="0" err="1"/>
              <a:t>e.printStackTrace</a:t>
            </a:r>
            <a:r>
              <a:rPr lang="en-US" dirty="0"/>
              <a:t>();</a:t>
            </a:r>
          </a:p>
          <a:p>
            <a:pPr marL="0" indent="0">
              <a:buNone/>
            </a:pPr>
            <a:r>
              <a:rPr lang="en-US" dirty="0"/>
              <a:t>      }</a:t>
            </a:r>
          </a:p>
          <a:p>
            <a:pPr marL="0" indent="0">
              <a:buNone/>
            </a:pPr>
            <a:r>
              <a:rPr lang="en-US" dirty="0"/>
              <a:t>   }</a:t>
            </a:r>
          </a:p>
          <a:p>
            <a:pPr marL="0" indent="0">
              <a:buNone/>
            </a:pPr>
            <a:r>
              <a:rPr lang="en-US" dirty="0"/>
              <a:t>}</a:t>
            </a:r>
          </a:p>
        </p:txBody>
      </p:sp>
    </p:spTree>
    <p:extLst>
      <p:ext uri="{BB962C8B-B14F-4D97-AF65-F5344CB8AC3E}">
        <p14:creationId xmlns:p14="http://schemas.microsoft.com/office/powerpoint/2010/main" val="402398582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Characterized</a:t>
            </a:r>
            <a:endParaRPr lang="en-US" dirty="0"/>
          </a:p>
        </p:txBody>
      </p:sp>
      <p:sp>
        <p:nvSpPr>
          <p:cNvPr id="3" name="Content Placeholder 2"/>
          <p:cNvSpPr>
            <a:spLocks noGrp="1"/>
          </p:cNvSpPr>
          <p:nvPr>
            <p:ph idx="1"/>
          </p:nvPr>
        </p:nvSpPr>
        <p:spPr/>
        <p:txBody>
          <a:bodyPr/>
          <a:lstStyle/>
          <a:p>
            <a:r>
              <a:rPr lang="en-US" dirty="0"/>
              <a:t>An Internet socket is characterized by at least the following </a:t>
            </a:r>
            <a:r>
              <a:rPr lang="en-US" dirty="0" smtClean="0"/>
              <a:t>:</a:t>
            </a:r>
          </a:p>
          <a:p>
            <a:endParaRPr lang="en-US" dirty="0"/>
          </a:p>
          <a:p>
            <a:pPr lvl="1"/>
            <a:r>
              <a:rPr lang="en-US" dirty="0"/>
              <a:t>Local socket address: Local IP address and port number</a:t>
            </a:r>
          </a:p>
          <a:p>
            <a:pPr lvl="1"/>
            <a:r>
              <a:rPr lang="en-US" dirty="0">
                <a:hlinkClick r:id="rId2" tooltip="Protocol (computing)"/>
              </a:rPr>
              <a:t>Protocol</a:t>
            </a:r>
            <a:r>
              <a:rPr lang="en-US" dirty="0"/>
              <a:t>: A transport protocol (e.g., </a:t>
            </a:r>
            <a:r>
              <a:rPr lang="en-US" dirty="0">
                <a:hlinkClick r:id="rId3" tooltip="Transmission Control Protocol"/>
              </a:rPr>
              <a:t>TCP</a:t>
            </a:r>
            <a:r>
              <a:rPr lang="en-US" dirty="0"/>
              <a:t>, </a:t>
            </a:r>
            <a:r>
              <a:rPr lang="en-US" dirty="0">
                <a:hlinkClick r:id="rId4" tooltip="User Datagram Protocol"/>
              </a:rPr>
              <a:t>UDP</a:t>
            </a:r>
            <a:r>
              <a:rPr lang="en-US" dirty="0"/>
              <a:t>, </a:t>
            </a:r>
            <a:r>
              <a:rPr lang="en-US" dirty="0">
                <a:hlinkClick r:id="rId5" tooltip="Raw socket"/>
              </a:rPr>
              <a:t>raw IP</a:t>
            </a:r>
            <a:r>
              <a:rPr lang="en-US" dirty="0"/>
              <a:t>, or others).</a:t>
            </a:r>
          </a:p>
          <a:p>
            <a:pPr marL="0" indent="0">
              <a:buNone/>
            </a:pPr>
            <a:endParaRPr lang="en-US" dirty="0" smtClean="0"/>
          </a:p>
          <a:p>
            <a:pPr marL="0" indent="0">
              <a:buNone/>
            </a:pPr>
            <a:r>
              <a:rPr lang="en-US" dirty="0" smtClean="0"/>
              <a:t>consequently</a:t>
            </a:r>
            <a:r>
              <a:rPr lang="en-US" dirty="0"/>
              <a:t>, TCP port 53 and UDP port 53 are different, distinct sockets.</a:t>
            </a:r>
          </a:p>
          <a:p>
            <a:endParaRPr lang="en-US" dirty="0"/>
          </a:p>
        </p:txBody>
      </p:sp>
    </p:spTree>
    <p:extLst>
      <p:ext uri="{BB962C8B-B14F-4D97-AF65-F5344CB8AC3E}">
        <p14:creationId xmlns:p14="http://schemas.microsoft.com/office/powerpoint/2010/main" val="103462351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Socket Types</a:t>
            </a:r>
            <a:endParaRPr lang="en-US" dirty="0"/>
          </a:p>
        </p:txBody>
      </p:sp>
      <p:sp>
        <p:nvSpPr>
          <p:cNvPr id="3" name="Content Placeholder 2"/>
          <p:cNvSpPr>
            <a:spLocks noGrp="1"/>
          </p:cNvSpPr>
          <p:nvPr>
            <p:ph idx="1"/>
          </p:nvPr>
        </p:nvSpPr>
        <p:spPr/>
        <p:txBody>
          <a:bodyPr/>
          <a:lstStyle/>
          <a:p>
            <a:r>
              <a:rPr lang="en-US" dirty="0">
                <a:hlinkClick r:id="rId2" tooltip="Datagram socket"/>
              </a:rPr>
              <a:t>Datagram sockets</a:t>
            </a:r>
            <a:r>
              <a:rPr lang="en-US" dirty="0"/>
              <a:t>, also known as </a:t>
            </a:r>
            <a:r>
              <a:rPr lang="en-US" dirty="0">
                <a:hlinkClick r:id="rId3" tooltip="Connectionless"/>
              </a:rPr>
              <a:t>connectionless</a:t>
            </a:r>
            <a:r>
              <a:rPr lang="en-US" dirty="0"/>
              <a:t> sockets, which use </a:t>
            </a:r>
            <a:r>
              <a:rPr lang="en-US" dirty="0">
                <a:hlinkClick r:id="rId4" tooltip="User Datagram Protocol"/>
              </a:rPr>
              <a:t>User Datagram Protocol</a:t>
            </a:r>
            <a:r>
              <a:rPr lang="en-US" dirty="0"/>
              <a:t> (UDP</a:t>
            </a:r>
            <a:r>
              <a:rPr lang="en-US" dirty="0" smtClean="0"/>
              <a:t>).</a:t>
            </a:r>
          </a:p>
          <a:p>
            <a:endParaRPr lang="en-US" dirty="0"/>
          </a:p>
          <a:p>
            <a:r>
              <a:rPr lang="en-US" dirty="0">
                <a:hlinkClick r:id="rId5" tooltip="Stream socket"/>
              </a:rPr>
              <a:t>Stream sockets</a:t>
            </a:r>
            <a:r>
              <a:rPr lang="en-US" dirty="0"/>
              <a:t>, also known as </a:t>
            </a:r>
            <a:r>
              <a:rPr lang="en-US" dirty="0">
                <a:hlinkClick r:id="rId6" tooltip="Connection-oriented"/>
              </a:rPr>
              <a:t>connection-oriented</a:t>
            </a:r>
            <a:r>
              <a:rPr lang="en-US" dirty="0"/>
              <a:t> sockets, which use </a:t>
            </a:r>
            <a:r>
              <a:rPr lang="en-US" dirty="0">
                <a:hlinkClick r:id="rId7" tooltip="Transmission Control Protocol"/>
              </a:rPr>
              <a:t>Transmission Control Protocol</a:t>
            </a:r>
            <a:r>
              <a:rPr lang="en-US" dirty="0"/>
              <a:t> (TCP) or </a:t>
            </a:r>
            <a:r>
              <a:rPr lang="en-US" dirty="0">
                <a:hlinkClick r:id="rId8" tooltip="Stream Control Transmission Protocol"/>
              </a:rPr>
              <a:t>Stream Control Transmission Protocol</a:t>
            </a:r>
            <a:r>
              <a:rPr lang="en-US" dirty="0"/>
              <a:t> (SCTP</a:t>
            </a:r>
            <a:r>
              <a:rPr lang="en-US" dirty="0" smtClean="0"/>
              <a:t>).</a:t>
            </a:r>
          </a:p>
          <a:p>
            <a:endParaRPr lang="en-US" dirty="0"/>
          </a:p>
          <a:p>
            <a:r>
              <a:rPr lang="en-US" dirty="0">
                <a:hlinkClick r:id="rId9" tooltip="Raw socket"/>
              </a:rPr>
              <a:t>Raw sockets</a:t>
            </a:r>
            <a:r>
              <a:rPr lang="en-US" dirty="0"/>
              <a:t> (or </a:t>
            </a:r>
            <a:r>
              <a:rPr lang="en-US" i="1" dirty="0"/>
              <a:t>Raw IP sockets</a:t>
            </a:r>
            <a:r>
              <a:rPr lang="en-US" dirty="0"/>
              <a:t>), typically available in routers and other network equipment. Here the transport layer is bypassed, and the packet headers are made accessible to the application.</a:t>
            </a:r>
          </a:p>
          <a:p>
            <a:pPr marL="0" indent="0">
              <a:buNone/>
            </a:pPr>
            <a:endParaRPr lang="en-US" dirty="0"/>
          </a:p>
        </p:txBody>
      </p:sp>
    </p:spTree>
    <p:extLst>
      <p:ext uri="{BB962C8B-B14F-4D97-AF65-F5344CB8AC3E}">
        <p14:creationId xmlns:p14="http://schemas.microsoft.com/office/powerpoint/2010/main" val="188868350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Some famous port numbers</a:t>
            </a:r>
            <a:endParaRPr lang="en-US" dirty="0"/>
          </a:p>
        </p:txBody>
      </p:sp>
      <p:sp>
        <p:nvSpPr>
          <p:cNvPr id="3" name="Content Placeholder 2"/>
          <p:cNvSpPr>
            <a:spLocks noGrp="1"/>
          </p:cNvSpPr>
          <p:nvPr>
            <p:ph idx="1"/>
          </p:nvPr>
        </p:nvSpPr>
        <p:spPr/>
        <p:txBody>
          <a:bodyPr/>
          <a:lstStyle/>
          <a:p>
            <a:pPr marL="0" indent="0">
              <a:buNone/>
            </a:pPr>
            <a:r>
              <a:rPr lang="en-US" dirty="0" smtClean="0">
                <a:solidFill>
                  <a:srgbClr val="FF0000"/>
                </a:solidFill>
              </a:rPr>
              <a:t>Port 		Service		Transport Protocol</a:t>
            </a:r>
          </a:p>
          <a:p>
            <a:pPr marL="0" indent="0">
              <a:buNone/>
            </a:pPr>
            <a:endParaRPr lang="en-US" dirty="0" smtClean="0">
              <a:solidFill>
                <a:srgbClr val="FF0000"/>
              </a:solidFill>
            </a:endParaRPr>
          </a:p>
          <a:p>
            <a:pPr marL="0" indent="0">
              <a:buNone/>
            </a:pPr>
            <a:r>
              <a:rPr lang="en-US" dirty="0" smtClean="0"/>
              <a:t>21		FTP			</a:t>
            </a:r>
            <a:r>
              <a:rPr lang="en-US" dirty="0" err="1" smtClean="0"/>
              <a:t>tcp,udp,sctp</a:t>
            </a:r>
            <a:endParaRPr lang="en-US" dirty="0" smtClean="0"/>
          </a:p>
          <a:p>
            <a:pPr marL="0" indent="0">
              <a:buNone/>
            </a:pPr>
            <a:r>
              <a:rPr lang="en-US" dirty="0" smtClean="0"/>
              <a:t>22</a:t>
            </a:r>
            <a:r>
              <a:rPr lang="en-US" dirty="0"/>
              <a:t>		</a:t>
            </a:r>
            <a:r>
              <a:rPr lang="en-US" dirty="0" smtClean="0"/>
              <a:t>SSH</a:t>
            </a:r>
            <a:r>
              <a:rPr lang="en-US" dirty="0"/>
              <a:t>			</a:t>
            </a:r>
            <a:r>
              <a:rPr lang="en-US" dirty="0" err="1" smtClean="0"/>
              <a:t>tcp,udp,sctp</a:t>
            </a:r>
            <a:endParaRPr lang="en-US" dirty="0" smtClean="0"/>
          </a:p>
          <a:p>
            <a:pPr marL="0" indent="0">
              <a:buNone/>
            </a:pPr>
            <a:r>
              <a:rPr lang="en-US" dirty="0" smtClean="0"/>
              <a:t>23</a:t>
            </a:r>
            <a:r>
              <a:rPr lang="en-US" dirty="0"/>
              <a:t>		</a:t>
            </a:r>
            <a:r>
              <a:rPr lang="en-US" dirty="0" smtClean="0"/>
              <a:t>Telnet</a:t>
            </a:r>
            <a:r>
              <a:rPr lang="en-US" dirty="0"/>
              <a:t>			</a:t>
            </a:r>
            <a:r>
              <a:rPr lang="en-US" dirty="0" err="1" smtClean="0"/>
              <a:t>tcp,udp</a:t>
            </a:r>
            <a:endParaRPr lang="en-US" dirty="0" smtClean="0"/>
          </a:p>
          <a:p>
            <a:pPr marL="0" indent="0">
              <a:buNone/>
            </a:pPr>
            <a:r>
              <a:rPr lang="en-US" dirty="0" smtClean="0"/>
              <a:t>80</a:t>
            </a:r>
            <a:r>
              <a:rPr lang="en-US" dirty="0"/>
              <a:t>		</a:t>
            </a:r>
            <a:r>
              <a:rPr lang="en-US" dirty="0" smtClean="0"/>
              <a:t>HTTP</a:t>
            </a:r>
            <a:r>
              <a:rPr lang="en-US" dirty="0"/>
              <a:t>			</a:t>
            </a:r>
            <a:r>
              <a:rPr lang="en-US" dirty="0" err="1" smtClean="0"/>
              <a:t>tcp,udp</a:t>
            </a:r>
            <a:endParaRPr lang="en-US" dirty="0"/>
          </a:p>
          <a:p>
            <a:pPr marL="0" indent="0">
              <a:buNone/>
            </a:pPr>
            <a:r>
              <a:rPr lang="en-US" dirty="0" smtClean="0"/>
              <a:t>443</a:t>
            </a:r>
            <a:r>
              <a:rPr lang="en-US" dirty="0"/>
              <a:t>		</a:t>
            </a:r>
            <a:r>
              <a:rPr lang="en-US" dirty="0" smtClean="0"/>
              <a:t>HTTPS</a:t>
            </a:r>
            <a:r>
              <a:rPr lang="en-US" dirty="0"/>
              <a:t>		</a:t>
            </a:r>
            <a:r>
              <a:rPr lang="en-US" dirty="0" err="1" smtClean="0"/>
              <a:t>tcp,udp,sctp</a:t>
            </a: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p:txBody>
      </p:sp>
    </p:spTree>
    <p:extLst>
      <p:ext uri="{BB962C8B-B14F-4D97-AF65-F5344CB8AC3E}">
        <p14:creationId xmlns:p14="http://schemas.microsoft.com/office/powerpoint/2010/main" val="220813810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Socket pairs</a:t>
            </a:r>
            <a:endParaRPr lang="en-US" dirty="0"/>
          </a:p>
        </p:txBody>
      </p:sp>
      <p:sp>
        <p:nvSpPr>
          <p:cNvPr id="3" name="Content Placeholder 2"/>
          <p:cNvSpPr>
            <a:spLocks noGrp="1"/>
          </p:cNvSpPr>
          <p:nvPr>
            <p:ph idx="1"/>
          </p:nvPr>
        </p:nvSpPr>
        <p:spPr/>
        <p:txBody>
          <a:bodyPr/>
          <a:lstStyle/>
          <a:p>
            <a:r>
              <a:rPr lang="en-US" dirty="0"/>
              <a:t>Communicating local and remote sockets are called </a:t>
            </a:r>
            <a:r>
              <a:rPr lang="en-US" b="1" dirty="0"/>
              <a:t>socket pairs</a:t>
            </a:r>
            <a:r>
              <a:rPr lang="en-US" dirty="0"/>
              <a:t>. </a:t>
            </a:r>
            <a:endParaRPr lang="en-US" dirty="0" smtClean="0"/>
          </a:p>
          <a:p>
            <a:endParaRPr lang="en-US" dirty="0" smtClean="0"/>
          </a:p>
          <a:p>
            <a:r>
              <a:rPr lang="en-US" dirty="0" smtClean="0"/>
              <a:t>Each </a:t>
            </a:r>
            <a:r>
              <a:rPr lang="en-US" dirty="0"/>
              <a:t>socket pair is described by a unique </a:t>
            </a:r>
            <a:r>
              <a:rPr lang="en-US" dirty="0">
                <a:hlinkClick r:id="rId2" tooltip="4-tuple"/>
              </a:rPr>
              <a:t>4-tuple</a:t>
            </a:r>
            <a:r>
              <a:rPr lang="en-US" dirty="0"/>
              <a:t> consisting of </a:t>
            </a:r>
            <a:endParaRPr lang="en-US" dirty="0" smtClean="0"/>
          </a:p>
          <a:p>
            <a:endParaRPr lang="en-US" dirty="0"/>
          </a:p>
          <a:p>
            <a:r>
              <a:rPr lang="en-US" dirty="0"/>
              <a:t>S</a:t>
            </a:r>
            <a:r>
              <a:rPr lang="en-US" dirty="0" smtClean="0"/>
              <a:t>ource IP address</a:t>
            </a:r>
          </a:p>
          <a:p>
            <a:r>
              <a:rPr lang="en-US" dirty="0" smtClean="0"/>
              <a:t>Source Port number</a:t>
            </a:r>
          </a:p>
          <a:p>
            <a:endParaRPr lang="en-US" dirty="0"/>
          </a:p>
          <a:p>
            <a:r>
              <a:rPr lang="en-US" dirty="0" smtClean="0"/>
              <a:t>Destination </a:t>
            </a:r>
            <a:r>
              <a:rPr lang="en-US" dirty="0"/>
              <a:t>IP </a:t>
            </a:r>
            <a:r>
              <a:rPr lang="en-US" dirty="0" smtClean="0"/>
              <a:t>address</a:t>
            </a:r>
          </a:p>
          <a:p>
            <a:r>
              <a:rPr lang="en-US" dirty="0" smtClean="0"/>
              <a:t>Destination port number</a:t>
            </a:r>
            <a:endParaRPr lang="en-US" dirty="0"/>
          </a:p>
        </p:txBody>
      </p:sp>
    </p:spTree>
    <p:extLst>
      <p:ext uri="{BB962C8B-B14F-4D97-AF65-F5344CB8AC3E}">
        <p14:creationId xmlns:p14="http://schemas.microsoft.com/office/powerpoint/2010/main" val="279616208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Linux system calls for Sockets</a:t>
            </a:r>
            <a:endParaRPr lang="en-US" dirty="0"/>
          </a:p>
        </p:txBody>
      </p:sp>
      <p:sp>
        <p:nvSpPr>
          <p:cNvPr id="3" name="Content Placeholder 2"/>
          <p:cNvSpPr>
            <a:spLocks noGrp="1"/>
          </p:cNvSpPr>
          <p:nvPr>
            <p:ph idx="1"/>
          </p:nvPr>
        </p:nvSpPr>
        <p:spPr/>
        <p:txBody>
          <a:bodyPr/>
          <a:lstStyle/>
          <a:p>
            <a:r>
              <a:rPr lang="en-US" dirty="0"/>
              <a:t>s</a:t>
            </a:r>
            <a:r>
              <a:rPr lang="en-US" dirty="0" smtClean="0"/>
              <a:t>ocket()</a:t>
            </a:r>
          </a:p>
          <a:p>
            <a:r>
              <a:rPr lang="en-US" dirty="0"/>
              <a:t>b</a:t>
            </a:r>
            <a:r>
              <a:rPr lang="en-US" dirty="0" smtClean="0"/>
              <a:t>ind()</a:t>
            </a:r>
          </a:p>
          <a:p>
            <a:r>
              <a:rPr lang="en-US" dirty="0"/>
              <a:t>c</a:t>
            </a:r>
            <a:r>
              <a:rPr lang="en-US" dirty="0" smtClean="0"/>
              <a:t>onnect()</a:t>
            </a:r>
          </a:p>
          <a:p>
            <a:r>
              <a:rPr lang="en-US" dirty="0"/>
              <a:t>l</a:t>
            </a:r>
            <a:r>
              <a:rPr lang="en-US" dirty="0" smtClean="0"/>
              <a:t>isten()</a:t>
            </a:r>
          </a:p>
          <a:p>
            <a:r>
              <a:rPr lang="en-US" dirty="0"/>
              <a:t>a</a:t>
            </a:r>
            <a:r>
              <a:rPr lang="en-US" dirty="0" smtClean="0"/>
              <a:t>ccept()</a:t>
            </a:r>
          </a:p>
          <a:p>
            <a:r>
              <a:rPr lang="en-US" dirty="0" smtClean="0"/>
              <a:t>read()</a:t>
            </a:r>
          </a:p>
          <a:p>
            <a:r>
              <a:rPr lang="en-US" dirty="0" smtClean="0"/>
              <a:t>write()</a:t>
            </a:r>
          </a:p>
          <a:p>
            <a:r>
              <a:rPr lang="en-US" dirty="0"/>
              <a:t>c</a:t>
            </a:r>
            <a:r>
              <a:rPr lang="en-US" dirty="0" smtClean="0"/>
              <a:t>lose()</a:t>
            </a:r>
          </a:p>
          <a:p>
            <a:endParaRPr lang="en-US" dirty="0"/>
          </a:p>
        </p:txBody>
      </p:sp>
    </p:spTree>
    <p:extLst>
      <p:ext uri="{BB962C8B-B14F-4D97-AF65-F5344CB8AC3E}">
        <p14:creationId xmlns:p14="http://schemas.microsoft.com/office/powerpoint/2010/main" val="234000764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Server Side</a:t>
            </a:r>
            <a:endParaRPr lang="en-US" dirty="0"/>
          </a:p>
        </p:txBody>
      </p:sp>
      <p:sp>
        <p:nvSpPr>
          <p:cNvPr id="3" name="Content Placeholder 2"/>
          <p:cNvSpPr>
            <a:spLocks noGrp="1"/>
          </p:cNvSpPr>
          <p:nvPr>
            <p:ph idx="1"/>
          </p:nvPr>
        </p:nvSpPr>
        <p:spPr/>
        <p:txBody>
          <a:bodyPr>
            <a:normAutofit fontScale="92500" lnSpcReduction="20000"/>
          </a:bodyPr>
          <a:lstStyle/>
          <a:p>
            <a:r>
              <a:rPr lang="en-US" dirty="0"/>
              <a:t>The steps involved in establishing a socket on the server side are as follows: </a:t>
            </a:r>
            <a:endParaRPr lang="en-US" dirty="0" smtClean="0"/>
          </a:p>
          <a:p>
            <a:endParaRPr lang="en-US" dirty="0"/>
          </a:p>
          <a:p>
            <a:r>
              <a:rPr lang="en-US" dirty="0" smtClean="0"/>
              <a:t>1.Create </a:t>
            </a:r>
            <a:r>
              <a:rPr lang="en-US" dirty="0"/>
              <a:t>a socket with the </a:t>
            </a:r>
            <a:r>
              <a:rPr lang="en-US" dirty="0">
                <a:solidFill>
                  <a:srgbClr val="FF0000"/>
                </a:solidFill>
              </a:rPr>
              <a:t>socket() </a:t>
            </a:r>
            <a:r>
              <a:rPr lang="en-US" dirty="0"/>
              <a:t>system call </a:t>
            </a:r>
            <a:endParaRPr lang="en-US" dirty="0" smtClean="0"/>
          </a:p>
          <a:p>
            <a:endParaRPr lang="en-US" dirty="0"/>
          </a:p>
          <a:p>
            <a:r>
              <a:rPr lang="en-US" dirty="0"/>
              <a:t>2.Bind the socket to an address using the </a:t>
            </a:r>
            <a:r>
              <a:rPr lang="en-US" dirty="0">
                <a:solidFill>
                  <a:srgbClr val="FF0000"/>
                </a:solidFill>
              </a:rPr>
              <a:t>bind() </a:t>
            </a:r>
            <a:r>
              <a:rPr lang="en-US" dirty="0"/>
              <a:t>system call. For a server socket on the Internet, an address consists of a port number on the </a:t>
            </a:r>
            <a:r>
              <a:rPr lang="en-US" dirty="0" smtClean="0"/>
              <a:t>server </a:t>
            </a:r>
            <a:r>
              <a:rPr lang="en-US" dirty="0"/>
              <a:t>machine. </a:t>
            </a:r>
            <a:endParaRPr lang="en-US" dirty="0" smtClean="0"/>
          </a:p>
          <a:p>
            <a:endParaRPr lang="en-US" dirty="0"/>
          </a:p>
          <a:p>
            <a:r>
              <a:rPr lang="en-US" dirty="0"/>
              <a:t>3.Listen for connections with the </a:t>
            </a:r>
            <a:r>
              <a:rPr lang="en-US" dirty="0">
                <a:solidFill>
                  <a:srgbClr val="FF0000"/>
                </a:solidFill>
              </a:rPr>
              <a:t>listen() </a:t>
            </a:r>
            <a:r>
              <a:rPr lang="en-US" dirty="0"/>
              <a:t>system call </a:t>
            </a:r>
            <a:endParaRPr lang="en-US" dirty="0" smtClean="0"/>
          </a:p>
          <a:p>
            <a:endParaRPr lang="en-US" dirty="0"/>
          </a:p>
          <a:p>
            <a:r>
              <a:rPr lang="en-US" dirty="0"/>
              <a:t>4.Accept a connection with the </a:t>
            </a:r>
            <a:r>
              <a:rPr lang="en-US" dirty="0">
                <a:solidFill>
                  <a:srgbClr val="FF0000"/>
                </a:solidFill>
              </a:rPr>
              <a:t>accept() </a:t>
            </a:r>
            <a:r>
              <a:rPr lang="en-US" dirty="0"/>
              <a:t>system call. This call typically blocks until a client connects with the server. </a:t>
            </a:r>
            <a:endParaRPr lang="en-US" dirty="0" smtClean="0"/>
          </a:p>
          <a:p>
            <a:endParaRPr lang="en-US" dirty="0"/>
          </a:p>
          <a:p>
            <a:r>
              <a:rPr lang="en-US" dirty="0"/>
              <a:t>5.Send and receive data </a:t>
            </a:r>
          </a:p>
          <a:p>
            <a:endParaRPr lang="en-US" dirty="0"/>
          </a:p>
        </p:txBody>
      </p:sp>
    </p:spTree>
    <p:extLst>
      <p:ext uri="{BB962C8B-B14F-4D97-AF65-F5344CB8AC3E}">
        <p14:creationId xmlns:p14="http://schemas.microsoft.com/office/powerpoint/2010/main" val="241280969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Client side </a:t>
            </a:r>
            <a:endParaRPr lang="en-US" dirty="0"/>
          </a:p>
        </p:txBody>
      </p:sp>
      <p:sp>
        <p:nvSpPr>
          <p:cNvPr id="3" name="Content Placeholder 2"/>
          <p:cNvSpPr>
            <a:spLocks noGrp="1"/>
          </p:cNvSpPr>
          <p:nvPr>
            <p:ph idx="1"/>
          </p:nvPr>
        </p:nvSpPr>
        <p:spPr/>
        <p:txBody>
          <a:bodyPr/>
          <a:lstStyle/>
          <a:p>
            <a:r>
              <a:rPr lang="en-US" dirty="0"/>
              <a:t>The steps involved in establishing a socket on the client side are as follows: </a:t>
            </a:r>
            <a:endParaRPr lang="en-US" dirty="0" smtClean="0"/>
          </a:p>
          <a:p>
            <a:endParaRPr lang="en-US" dirty="0"/>
          </a:p>
          <a:p>
            <a:r>
              <a:rPr lang="en-US" dirty="0" smtClean="0"/>
              <a:t>1</a:t>
            </a:r>
            <a:r>
              <a:rPr lang="en-US" dirty="0"/>
              <a:t>. Create a socket with the </a:t>
            </a:r>
            <a:r>
              <a:rPr lang="en-US" dirty="0">
                <a:solidFill>
                  <a:srgbClr val="FF0000"/>
                </a:solidFill>
              </a:rPr>
              <a:t>socket() </a:t>
            </a:r>
            <a:r>
              <a:rPr lang="en-US" dirty="0"/>
              <a:t>system call </a:t>
            </a:r>
            <a:endParaRPr lang="en-US" dirty="0" smtClean="0"/>
          </a:p>
          <a:p>
            <a:endParaRPr lang="en-US" dirty="0"/>
          </a:p>
          <a:p>
            <a:r>
              <a:rPr lang="en-US" dirty="0"/>
              <a:t>2. Connect the socket to the address of the server using the </a:t>
            </a:r>
            <a:r>
              <a:rPr lang="en-US" dirty="0">
                <a:solidFill>
                  <a:srgbClr val="FF0000"/>
                </a:solidFill>
              </a:rPr>
              <a:t>connect() </a:t>
            </a:r>
            <a:r>
              <a:rPr lang="en-US" dirty="0"/>
              <a:t>system call </a:t>
            </a:r>
            <a:endParaRPr lang="en-US" dirty="0" smtClean="0"/>
          </a:p>
          <a:p>
            <a:endParaRPr lang="en-US" dirty="0"/>
          </a:p>
          <a:p>
            <a:r>
              <a:rPr lang="en-US" dirty="0"/>
              <a:t>3. Send and receive data. There are a number of ways to do this, but the simplest is to use the </a:t>
            </a:r>
            <a:r>
              <a:rPr lang="en-US" dirty="0">
                <a:solidFill>
                  <a:srgbClr val="FF0000"/>
                </a:solidFill>
              </a:rPr>
              <a:t>read() </a:t>
            </a:r>
            <a:r>
              <a:rPr lang="en-US" dirty="0"/>
              <a:t>and </a:t>
            </a:r>
            <a:r>
              <a:rPr lang="en-US" dirty="0">
                <a:solidFill>
                  <a:srgbClr val="FF0000"/>
                </a:solidFill>
              </a:rPr>
              <a:t>write()  </a:t>
            </a:r>
            <a:r>
              <a:rPr lang="en-US" dirty="0"/>
              <a:t>system calls.</a:t>
            </a:r>
          </a:p>
          <a:p>
            <a:endParaRPr lang="en-US" dirty="0"/>
          </a:p>
        </p:txBody>
      </p:sp>
    </p:spTree>
    <p:extLst>
      <p:ext uri="{BB962C8B-B14F-4D97-AF65-F5344CB8AC3E}">
        <p14:creationId xmlns:p14="http://schemas.microsoft.com/office/powerpoint/2010/main" val="1561750771"/>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larity">
  <a:themeElements>
    <a:clrScheme name="Clarity">
      <a:dk1>
        <a:srgbClr val="292934"/>
      </a:dk1>
      <a:lt1>
        <a:srgbClr val="FFFFFF"/>
      </a:lt1>
      <a:dk2>
        <a:srgbClr val="D2533C"/>
      </a:dk2>
      <a:lt2>
        <a:srgbClr val="F3F2DC"/>
      </a:lt2>
      <a:accent1>
        <a:srgbClr val="93A299"/>
      </a:accent1>
      <a:accent2>
        <a:srgbClr val="AD8F67"/>
      </a:accent2>
      <a:accent3>
        <a:srgbClr val="726056"/>
      </a:accent3>
      <a:accent4>
        <a:srgbClr val="4C5A6A"/>
      </a:accent4>
      <a:accent5>
        <a:srgbClr val="808DA0"/>
      </a:accent5>
      <a:accent6>
        <a:srgbClr val="79463D"/>
      </a:accent6>
      <a:hlink>
        <a:srgbClr val="0000FF"/>
      </a:hlink>
      <a:folHlink>
        <a:srgbClr val="800080"/>
      </a:folHlink>
    </a:clrScheme>
    <a:fontScheme name="Office Classic 2">
      <a:maj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larity">
      <a:fillStyleLst>
        <a:solidFill>
          <a:schemeClr val="phClr"/>
        </a:solidFill>
        <a:gradFill rotWithShape="1">
          <a:gsLst>
            <a:gs pos="0">
              <a:schemeClr val="phClr">
                <a:tint val="50000"/>
                <a:shade val="86000"/>
                <a:satMod val="140000"/>
              </a:schemeClr>
            </a:gs>
            <a:gs pos="45000">
              <a:schemeClr val="phClr">
                <a:tint val="48000"/>
                <a:satMod val="150000"/>
              </a:schemeClr>
            </a:gs>
            <a:gs pos="100000">
              <a:schemeClr val="phClr">
                <a:tint val="28000"/>
                <a:satMod val="160000"/>
              </a:schemeClr>
            </a:gs>
          </a:gsLst>
          <a:path path="circle">
            <a:fillToRect l="100000" t="100000" r="100000" b="100000"/>
          </a:path>
        </a:gradFill>
        <a:gradFill rotWithShape="1">
          <a:gsLst>
            <a:gs pos="0">
              <a:schemeClr val="phClr">
                <a:shade val="70000"/>
                <a:satMod val="150000"/>
              </a:schemeClr>
            </a:gs>
            <a:gs pos="34000">
              <a:schemeClr val="phClr">
                <a:shade val="70000"/>
                <a:satMod val="140000"/>
              </a:schemeClr>
            </a:gs>
            <a:gs pos="70000">
              <a:schemeClr val="phClr">
                <a:tint val="100000"/>
                <a:shade val="90000"/>
                <a:satMod val="140000"/>
              </a:schemeClr>
            </a:gs>
            <a:gs pos="100000">
              <a:schemeClr val="phClr">
                <a:tint val="100000"/>
                <a:shade val="100000"/>
                <a:satMod val="100000"/>
              </a:schemeClr>
            </a:gs>
          </a:gsLst>
          <a:path path="circle">
            <a:fillToRect l="100000" t="100000" r="100000" b="100000"/>
          </a:path>
        </a:gradFill>
      </a:fillStyleLst>
      <a:lnStyleLst>
        <a:ln w="9525" cap="flat" cmpd="sng" algn="ctr">
          <a:solidFill>
            <a:schemeClr val="phClr"/>
          </a:solidFill>
          <a:prstDash val="solid"/>
        </a:ln>
        <a:ln w="26425" cap="flat" cmpd="sng" algn="ctr">
          <a:solidFill>
            <a:schemeClr val="phClr"/>
          </a:solidFill>
          <a:prstDash val="solid"/>
        </a:ln>
        <a:ln w="4445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38100" dist="25400" dir="2700000" algn="br" rotWithShape="0">
              <a:srgbClr val="000000">
                <a:alpha val="60000"/>
              </a:srgbClr>
            </a:outerShdw>
          </a:effectLst>
          <a:scene3d>
            <a:camera prst="orthographicFront">
              <a:rot lat="0" lon="0" rev="0"/>
            </a:camera>
            <a:lightRig rig="balanced" dir="t">
              <a:rot lat="0" lon="0" rev="5100000"/>
            </a:lightRig>
          </a:scene3d>
          <a:sp3d contourW="6350">
            <a:bevelT w="29210" h="12700"/>
            <a:contourClr>
              <a:schemeClr val="phClr">
                <a:shade val="30000"/>
                <a:satMod val="130000"/>
              </a:schemeClr>
            </a:contourClr>
          </a:sp3d>
        </a:effectStyle>
      </a:effectStyleLst>
      <a:bgFillStyleLst>
        <a:solidFill>
          <a:schemeClr val="phClr"/>
        </a:solidFill>
        <a:gradFill rotWithShape="1">
          <a:gsLst>
            <a:gs pos="0">
              <a:schemeClr val="phClr">
                <a:tint val="85000"/>
                <a:satMod val="180000"/>
              </a:schemeClr>
            </a:gs>
            <a:gs pos="40000">
              <a:schemeClr val="phClr">
                <a:tint val="95000"/>
                <a:shade val="85000"/>
                <a:satMod val="150000"/>
              </a:schemeClr>
            </a:gs>
            <a:gs pos="100000">
              <a:schemeClr val="phClr">
                <a:shade val="45000"/>
                <a:satMod val="200000"/>
              </a:schemeClr>
            </a:gs>
          </a:gsLst>
          <a:lin ang="5400000" scaled="0"/>
        </a:gradFill>
        <a:blipFill rotWithShape="1">
          <a:blip xmlns:r="http://schemas.openxmlformats.org/officeDocument/2006/relationships" r:embed="rId1">
            <a:duotone>
              <a:schemeClr val="phClr">
                <a:shade val="55000"/>
              </a:schemeClr>
              <a:schemeClr val="phClr">
                <a:tint val="97000"/>
                <a:satMod val="95000"/>
              </a:schemeClr>
            </a:duotone>
          </a:blip>
          <a:tile tx="0" ty="0" sx="70000" sy="7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Clarity</Template>
  <TotalTime>446</TotalTime>
  <Words>1475</Words>
  <Application>Microsoft Office PowerPoint</Application>
  <PresentationFormat>On-screen Show (4:3)</PresentationFormat>
  <Paragraphs>266</Paragraphs>
  <Slides>28</Slides>
  <Notes>0</Notes>
  <HiddenSlides>0</HiddenSlides>
  <MMClips>0</MMClips>
  <ScaleCrop>false</ScaleCrop>
  <HeadingPairs>
    <vt:vector size="6" baseType="variant">
      <vt:variant>
        <vt:lpstr>Fonts Used</vt:lpstr>
      </vt:variant>
      <vt:variant>
        <vt:i4>1</vt:i4>
      </vt:variant>
      <vt:variant>
        <vt:lpstr>Theme</vt:lpstr>
      </vt:variant>
      <vt:variant>
        <vt:i4>1</vt:i4>
      </vt:variant>
      <vt:variant>
        <vt:lpstr>Slide Titles</vt:lpstr>
      </vt:variant>
      <vt:variant>
        <vt:i4>28</vt:i4>
      </vt:variant>
    </vt:vector>
  </HeadingPairs>
  <TitlesOfParts>
    <vt:vector size="30" baseType="lpstr">
      <vt:lpstr>Arial</vt:lpstr>
      <vt:lpstr>Clarity</vt:lpstr>
      <vt:lpstr>Socket Programming</vt:lpstr>
      <vt:lpstr>Network Socket</vt:lpstr>
      <vt:lpstr>Characterized</vt:lpstr>
      <vt:lpstr>Socket Types</vt:lpstr>
      <vt:lpstr>Some famous port numbers</vt:lpstr>
      <vt:lpstr>Socket pairs</vt:lpstr>
      <vt:lpstr>Linux system calls for Sockets</vt:lpstr>
      <vt:lpstr>Server Side</vt:lpstr>
      <vt:lpstr>Client side </vt:lpstr>
      <vt:lpstr>Client-Server</vt:lpstr>
      <vt:lpstr>Internal states of proesses</vt:lpstr>
      <vt:lpstr>Accept is woken up</vt:lpstr>
      <vt:lpstr>socket()</vt:lpstr>
      <vt:lpstr>bind()</vt:lpstr>
      <vt:lpstr>listen()</vt:lpstr>
      <vt:lpstr>Accept()</vt:lpstr>
      <vt:lpstr>Create a socket</vt:lpstr>
      <vt:lpstr>Bind</vt:lpstr>
      <vt:lpstr>Connect to a server from a client</vt:lpstr>
      <vt:lpstr>Allow connections on the server </vt:lpstr>
      <vt:lpstr>Accept (wake up) input</vt:lpstr>
      <vt:lpstr>C/C++ socket code</vt:lpstr>
      <vt:lpstr>Java Client code part 1</vt:lpstr>
      <vt:lpstr>Java Client code part 2</vt:lpstr>
      <vt:lpstr>Java Server Code part 1</vt:lpstr>
      <vt:lpstr>Java Server Code part 2 - catch</vt:lpstr>
      <vt:lpstr>Java Server Code part 2 - try</vt:lpstr>
      <vt:lpstr>Java Server Code part 3</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Design Patterns</dc:title>
  <dc:creator>Byrne, William</dc:creator>
  <cp:lastModifiedBy>Byrne, William</cp:lastModifiedBy>
  <cp:revision>42</cp:revision>
  <cp:lastPrinted>2015-11-16T03:04:45Z</cp:lastPrinted>
  <dcterms:created xsi:type="dcterms:W3CDTF">2006-08-16T00:00:00Z</dcterms:created>
  <dcterms:modified xsi:type="dcterms:W3CDTF">2015-11-17T14:44:34Z</dcterms:modified>
</cp:coreProperties>
</file>