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7" r:id="rId3"/>
    <p:sldId id="258" r:id="rId4"/>
    <p:sldId id="259" r:id="rId5"/>
    <p:sldId id="261" r:id="rId6"/>
    <p:sldId id="262" r:id="rId7"/>
    <p:sldId id="263" r:id="rId8"/>
    <p:sldId id="264" r:id="rId9"/>
    <p:sldId id="266" r:id="rId10"/>
    <p:sldId id="285" r:id="rId11"/>
    <p:sldId id="282" r:id="rId12"/>
    <p:sldId id="267" r:id="rId13"/>
    <p:sldId id="289" r:id="rId14"/>
    <p:sldId id="293" r:id="rId15"/>
    <p:sldId id="290" r:id="rId16"/>
    <p:sldId id="291" r:id="rId17"/>
    <p:sldId id="281" r:id="rId18"/>
    <p:sldId id="283" r:id="rId19"/>
    <p:sldId id="268" r:id="rId20"/>
    <p:sldId id="284" r:id="rId21"/>
    <p:sldId id="269" r:id="rId22"/>
    <p:sldId id="286" r:id="rId23"/>
    <p:sldId id="294" r:id="rId24"/>
    <p:sldId id="292" r:id="rId25"/>
    <p:sldId id="288" r:id="rId26"/>
    <p:sldId id="270" r:id="rId27"/>
    <p:sldId id="271" r:id="rId28"/>
    <p:sldId id="272" r:id="rId29"/>
    <p:sldId id="277"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A251F-F269-4582-BFD9-713346E364A9}" type="datetimeFigureOut">
              <a:rPr lang="en-US" smtClean="0"/>
              <a:t>4/4/2016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EDC15-4BE3-4C46-914F-1DCD55823369}" type="slidenum">
              <a:rPr lang="en-US" smtClean="0"/>
              <a:t>‹#›</a:t>
            </a:fld>
            <a:endParaRPr lang="en-US"/>
          </a:p>
        </p:txBody>
      </p:sp>
    </p:spTree>
    <p:extLst>
      <p:ext uri="{BB962C8B-B14F-4D97-AF65-F5344CB8AC3E}">
        <p14:creationId xmlns:p14="http://schemas.microsoft.com/office/powerpoint/2010/main" val="396259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F7C-5EAB-48D3-B913-FE6382A6B430}"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30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C88E7-6BEC-4134-BAA7-B5504A52E8DC}"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059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E3BF5-E6C7-4E4C-B98A-93EACA557953}"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35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BEDF2A-8609-4046-94ED-CD6781C72694}"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362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6D4CA-292B-4F80-A2BE-E456D45DC6CF}"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4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DB536E-DF7E-4DB4-8022-D38D071A5191}" type="datetime1">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19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66FAA7-C129-47B8-8F2E-9ECB1DB30F9E}" type="datetime1">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043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05D1DE-10C1-4BCE-A455-E9EE90A1E49F}" type="datetime1">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5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BC87D7-A864-4A2D-9309-2A1DBA7229CF}" type="datetime1">
              <a:rPr lang="en-US" smtClean="0"/>
              <a:t>4/4/2016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661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C24BAC7-18FB-4AFD-BBAF-13475C1968CA}" type="datetime1">
              <a:rPr lang="en-US" smtClean="0"/>
              <a:t>4/4/2016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1811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AB8F5-1366-4CF7-AFB1-574173D26E52}" type="datetime1">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52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904B465-8BC4-4FAC-8FD9-A701CC49685D}" type="datetime1">
              <a:rPr lang="en-US" smtClean="0"/>
              <a:t>4/4/2016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8804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Operating_system" TargetMode="External"/><Relationship Id="rId2" Type="http://schemas.openxmlformats.org/officeDocument/2006/relationships/hyperlink" Target="http://en.wikipedia.org/wiki/Organiz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Network_protocol" TargetMode="External"/><Relationship Id="rId3" Type="http://schemas.openxmlformats.org/officeDocument/2006/relationships/hyperlink" Target="http://en.wikipedia.org/wiki/Hard_disk_drive" TargetMode="External"/><Relationship Id="rId7" Type="http://schemas.openxmlformats.org/officeDocument/2006/relationships/hyperlink" Target="http://en.wikipedia.org/wiki/Computer_file" TargetMode="External"/><Relationship Id="rId2" Type="http://schemas.openxmlformats.org/officeDocument/2006/relationships/hyperlink" Target="http://en.wikipedia.org/wiki/Data_storage_device" TargetMode="External"/><Relationship Id="rId1" Type="http://schemas.openxmlformats.org/officeDocument/2006/relationships/slideLayout" Target="../slideLayouts/slideLayout2.xml"/><Relationship Id="rId6" Type="http://schemas.openxmlformats.org/officeDocument/2006/relationships/hyperlink" Target="http://en.wikipedia.org/wiki/Flash_memory" TargetMode="External"/><Relationship Id="rId11" Type="http://schemas.openxmlformats.org/officeDocument/2006/relationships/hyperlink" Target="http://en.wikipedia.org/wiki/9P" TargetMode="External"/><Relationship Id="rId5" Type="http://schemas.openxmlformats.org/officeDocument/2006/relationships/hyperlink" Target="http://en.wikipedia.org/wiki/Optical_disc" TargetMode="External"/><Relationship Id="rId10" Type="http://schemas.openxmlformats.org/officeDocument/2006/relationships/hyperlink" Target="http://en.wikipedia.org/wiki/Server_Message_Block" TargetMode="External"/><Relationship Id="rId4" Type="http://schemas.openxmlformats.org/officeDocument/2006/relationships/hyperlink" Target="http://en.wikipedia.org/wiki/Floppy_disk" TargetMode="External"/><Relationship Id="rId9" Type="http://schemas.openxmlformats.org/officeDocument/2006/relationships/hyperlink" Target="http://en.wikipedia.org/wiki/Network_File_System_(protoco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yte" TargetMode="External"/><Relationship Id="rId2" Type="http://schemas.openxmlformats.org/officeDocument/2006/relationships/hyperlink" Target="http://en.wikipedia.org/wiki/File_size" TargetMode="External"/><Relationship Id="rId1" Type="http://schemas.openxmlformats.org/officeDocument/2006/relationships/slideLayout" Target="../slideLayouts/slideLayout2.xml"/><Relationship Id="rId5" Type="http://schemas.openxmlformats.org/officeDocument/2006/relationships/hyperlink" Target="http://en.wikipedia.org/wiki/Meta-data" TargetMode="External"/><Relationship Id="rId4" Type="http://schemas.openxmlformats.org/officeDocument/2006/relationships/hyperlink" Target="http://en.wikipedia.org/wiki/System_ti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ccess_control_list" TargetMode="External"/><Relationship Id="rId2" Type="http://schemas.openxmlformats.org/officeDocument/2006/relationships/hyperlink" Target="http://en.wikipedia.org/wiki/File_permissions" TargetMode="External"/><Relationship Id="rId1" Type="http://schemas.openxmlformats.org/officeDocument/2006/relationships/slideLayout" Target="../slideLayouts/slideLayout2.xml"/><Relationship Id="rId4" Type="http://schemas.openxmlformats.org/officeDocument/2006/relationships/hyperlink" Target="http://en.wikipedia.org/wiki/Capability_(compute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Computer_network" TargetMode="External"/><Relationship Id="rId3" Type="http://schemas.openxmlformats.org/officeDocument/2006/relationships/hyperlink" Target="http://en.wikipedia.org/wiki/Andrew_File_System" TargetMode="External"/><Relationship Id="rId7" Type="http://schemas.openxmlformats.org/officeDocument/2006/relationships/hyperlink" Target="http://en.wikipedia.org/wiki/Computer" TargetMode="External"/><Relationship Id="rId2" Type="http://schemas.openxmlformats.org/officeDocument/2006/relationships/hyperlink" Target="http://en.wikipedia.org/wiki/Network_File_System_(protocol)" TargetMode="External"/><Relationship Id="rId1" Type="http://schemas.openxmlformats.org/officeDocument/2006/relationships/slideLayout" Target="../slideLayouts/slideLayout2.xml"/><Relationship Id="rId6" Type="http://schemas.openxmlformats.org/officeDocument/2006/relationships/hyperlink" Target="http://en.wikipedia.org/wiki/Sun_Microsystems" TargetMode="External"/><Relationship Id="rId5" Type="http://schemas.openxmlformats.org/officeDocument/2006/relationships/hyperlink" Target="http://en.wikipedia.org/wiki/Distributed_file_system" TargetMode="External"/><Relationship Id="rId10" Type="http://schemas.openxmlformats.org/officeDocument/2006/relationships/hyperlink" Target="http://en.wikipedia.org/wiki/Request_for_Comments" TargetMode="External"/><Relationship Id="rId4" Type="http://schemas.openxmlformats.org/officeDocument/2006/relationships/hyperlink" Target="http://en.wikipedia.org/wiki/Server_Message_Block" TargetMode="External"/><Relationship Id="rId9" Type="http://schemas.openxmlformats.org/officeDocument/2006/relationships/hyperlink" Target="http://en.wikipedia.org/wiki/Open_Network_Computing_Remote_Procedure_C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Systems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Logically</a:t>
            </a:r>
          </a:p>
          <a:p>
            <a:r>
              <a:rPr lang="en-US" dirty="0" smtClean="0"/>
              <a:t>Physically</a:t>
            </a:r>
          </a:p>
          <a:p>
            <a:r>
              <a:rPr lang="en-US" dirty="0" smtClean="0"/>
              <a:t>Access time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85313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files</a:t>
            </a:r>
            <a:endParaRPr lang="en-US" dirty="0"/>
          </a:p>
        </p:txBody>
      </p:sp>
      <p:sp>
        <p:nvSpPr>
          <p:cNvPr id="3" name="Content Placeholder 2"/>
          <p:cNvSpPr>
            <a:spLocks noGrp="1"/>
          </p:cNvSpPr>
          <p:nvPr>
            <p:ph idx="1"/>
          </p:nvPr>
        </p:nvSpPr>
        <p:spPr/>
        <p:txBody>
          <a:bodyPr>
            <a:normAutofit lnSpcReduction="10000"/>
          </a:bodyPr>
          <a:lstStyle/>
          <a:p>
            <a:r>
              <a:rPr lang="en-US" b="1" dirty="0" smtClean="0"/>
              <a:t>Sequential Access </a:t>
            </a:r>
            <a:r>
              <a:rPr lang="en-US" dirty="0" smtClean="0"/>
              <a:t>- </a:t>
            </a:r>
            <a:r>
              <a:rPr lang="en-US" dirty="0"/>
              <a:t>allows data to be read from a file or written to a file from beginning to end. It is not possible to read data starting in the middle of the file, nor is it possible to write data to the file starting in the middle using sequential methods</a:t>
            </a:r>
            <a:r>
              <a:rPr lang="en-US" dirty="0" smtClean="0"/>
              <a:t>.</a:t>
            </a:r>
          </a:p>
          <a:p>
            <a:r>
              <a:rPr lang="en-US" dirty="0" smtClean="0">
                <a:solidFill>
                  <a:srgbClr val="7030A0"/>
                </a:solidFill>
              </a:rPr>
              <a:t>Word, PowerPoint etc.  Documents are sequential</a:t>
            </a:r>
            <a:r>
              <a:rPr lang="en-US" dirty="0">
                <a:solidFill>
                  <a:srgbClr val="7030A0"/>
                </a:solidFill>
              </a:rPr>
              <a:t/>
            </a:r>
            <a:br>
              <a:rPr lang="en-US" dirty="0">
                <a:solidFill>
                  <a:srgbClr val="7030A0"/>
                </a:solidFill>
              </a:rPr>
            </a:br>
            <a:r>
              <a:rPr lang="en-US" dirty="0">
                <a:solidFill>
                  <a:srgbClr val="7030A0"/>
                </a:solidFill>
              </a:rPr>
              <a:t>The input and output streams in Java are sequential.</a:t>
            </a:r>
            <a:r>
              <a:rPr lang="en-US" dirty="0"/>
              <a:t/>
            </a:r>
            <a:br>
              <a:rPr lang="en-US" dirty="0"/>
            </a:br>
            <a:endParaRPr lang="en-US" dirty="0" smtClean="0"/>
          </a:p>
          <a:p>
            <a:endParaRPr lang="en-US" dirty="0"/>
          </a:p>
          <a:p>
            <a:r>
              <a:rPr lang="en-US" b="1" dirty="0" smtClean="0"/>
              <a:t>Direct </a:t>
            </a:r>
            <a:r>
              <a:rPr lang="en-US" b="1" dirty="0" smtClean="0"/>
              <a:t>Access </a:t>
            </a:r>
            <a:r>
              <a:rPr lang="en-US" dirty="0" smtClean="0"/>
              <a:t>- </a:t>
            </a:r>
            <a:r>
              <a:rPr lang="en-US" dirty="0"/>
              <a:t>permit </a:t>
            </a:r>
            <a:r>
              <a:rPr lang="en-US" dirty="0" err="1"/>
              <a:t>nonsequential</a:t>
            </a:r>
            <a:r>
              <a:rPr lang="en-US" dirty="0"/>
              <a:t>, or random, access to a file's contents. You can "seek" to any particular location within a file specifying the number of bytes</a:t>
            </a:r>
            <a:r>
              <a:rPr lang="en-US" dirty="0" smtClean="0"/>
              <a:t>.</a:t>
            </a:r>
          </a:p>
          <a:p>
            <a:r>
              <a:rPr lang="en-US" dirty="0" smtClean="0">
                <a:solidFill>
                  <a:srgbClr val="7030A0"/>
                </a:solidFill>
              </a:rPr>
              <a:t>Database records are random access files.</a:t>
            </a:r>
            <a:endParaRPr lang="en-US"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05712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drive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981200"/>
            <a:ext cx="4038600" cy="4038600"/>
          </a:xfrm>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17166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Sectors, Tracks and Blocks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858560"/>
            <a:ext cx="4022725" cy="4022725"/>
          </a:xfrm>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Content Placeholder 2"/>
          <p:cNvSpPr txBox="1">
            <a:spLocks/>
          </p:cNvSpPr>
          <p:nvPr/>
        </p:nvSpPr>
        <p:spPr>
          <a:xfrm>
            <a:off x="822959" y="1845734"/>
            <a:ext cx="2987041" cy="341206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Tracks – rings on the disk</a:t>
            </a:r>
          </a:p>
          <a:p>
            <a:r>
              <a:rPr lang="en-US" dirty="0" smtClean="0"/>
              <a:t>Sectors – slices of the disk</a:t>
            </a:r>
          </a:p>
          <a:p>
            <a:r>
              <a:rPr lang="en-US" dirty="0" smtClean="0"/>
              <a:t>Blocks – part of a track from sector boundary to sector boundary.  </a:t>
            </a:r>
          </a:p>
          <a:p>
            <a:endParaRPr lang="en-US" dirty="0" smtClean="0"/>
          </a:p>
          <a:p>
            <a:r>
              <a:rPr lang="en-US" dirty="0" smtClean="0">
                <a:solidFill>
                  <a:srgbClr val="FF0000"/>
                </a:solidFill>
              </a:rPr>
              <a:t>Example) Block Address </a:t>
            </a:r>
          </a:p>
          <a:p>
            <a:r>
              <a:rPr lang="en-US" dirty="0" smtClean="0">
                <a:solidFill>
                  <a:srgbClr val="FF0000"/>
                </a:solidFill>
              </a:rPr>
              <a:t>Block address for track 3 sector 2 could be &lt;3,2&gt;</a:t>
            </a:r>
          </a:p>
          <a:p>
            <a:endParaRPr lang="en-US" dirty="0"/>
          </a:p>
        </p:txBody>
      </p:sp>
    </p:spTree>
    <p:extLst>
      <p:ext uri="{BB962C8B-B14F-4D97-AF65-F5344CB8AC3E}">
        <p14:creationId xmlns:p14="http://schemas.microsoft.com/office/powerpoint/2010/main" val="320417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view of disk</a:t>
            </a:r>
            <a:endParaRPr lang="en-US" dirty="0"/>
          </a:p>
        </p:txBody>
      </p:sp>
      <p:sp>
        <p:nvSpPr>
          <p:cNvPr id="3" name="Content Placeholder 2"/>
          <p:cNvSpPr>
            <a:spLocks noGrp="1"/>
          </p:cNvSpPr>
          <p:nvPr>
            <p:ph idx="1"/>
          </p:nvPr>
        </p:nvSpPr>
        <p:spPr/>
        <p:txBody>
          <a:bodyPr/>
          <a:lstStyle/>
          <a:p>
            <a:r>
              <a:rPr lang="en-US" dirty="0" smtClean="0"/>
              <a:t>Blocks = &lt;</a:t>
            </a:r>
            <a:r>
              <a:rPr lang="en-US" dirty="0" err="1" smtClean="0"/>
              <a:t>track,sector</a:t>
            </a:r>
            <a:r>
              <a:rPr lang="en-US" dirty="0" smtClean="0"/>
              <a:t>&gt;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Rectangle 4"/>
          <p:cNvSpPr/>
          <p:nvPr/>
        </p:nvSpPr>
        <p:spPr>
          <a:xfrm>
            <a:off x="1219200"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&lt;0,0&gt;</a:t>
            </a:r>
          </a:p>
        </p:txBody>
      </p:sp>
      <p:sp>
        <p:nvSpPr>
          <p:cNvPr id="7" name="Rectangle 6"/>
          <p:cNvSpPr/>
          <p:nvPr/>
        </p:nvSpPr>
        <p:spPr>
          <a:xfrm>
            <a:off x="2209800"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&lt;0,1&gt;</a:t>
            </a:r>
          </a:p>
        </p:txBody>
      </p:sp>
      <p:sp>
        <p:nvSpPr>
          <p:cNvPr id="9" name="Rectangle 8"/>
          <p:cNvSpPr/>
          <p:nvPr/>
        </p:nvSpPr>
        <p:spPr>
          <a:xfrm>
            <a:off x="3202663"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&lt;0,2&gt;</a:t>
            </a:r>
          </a:p>
        </p:txBody>
      </p:sp>
      <p:sp>
        <p:nvSpPr>
          <p:cNvPr id="10" name="Rectangle 9"/>
          <p:cNvSpPr/>
          <p:nvPr/>
        </p:nvSpPr>
        <p:spPr>
          <a:xfrm>
            <a:off x="4191000"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&lt;0,3&gt;</a:t>
            </a:r>
          </a:p>
        </p:txBody>
      </p:sp>
      <p:sp>
        <p:nvSpPr>
          <p:cNvPr id="11" name="Rectangle 10"/>
          <p:cNvSpPr/>
          <p:nvPr/>
        </p:nvSpPr>
        <p:spPr>
          <a:xfrm>
            <a:off x="5152931"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&lt;1,0&gt;</a:t>
            </a:r>
            <a:endParaRPr lang="en-US" dirty="0"/>
          </a:p>
        </p:txBody>
      </p:sp>
      <p:sp>
        <p:nvSpPr>
          <p:cNvPr id="12" name="Rectangle 11"/>
          <p:cNvSpPr/>
          <p:nvPr/>
        </p:nvSpPr>
        <p:spPr>
          <a:xfrm>
            <a:off x="6143531"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&lt;1,1&gt;</a:t>
            </a:r>
            <a:endParaRPr lang="en-US" dirty="0"/>
          </a:p>
        </p:txBody>
      </p:sp>
      <p:sp>
        <p:nvSpPr>
          <p:cNvPr id="13" name="Rectangle 12"/>
          <p:cNvSpPr/>
          <p:nvPr/>
        </p:nvSpPr>
        <p:spPr>
          <a:xfrm>
            <a:off x="7105462"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&lt;1,2&gt;</a:t>
            </a:r>
            <a:endParaRPr lang="en-US" dirty="0"/>
          </a:p>
        </p:txBody>
      </p:sp>
      <p:pic>
        <p:nvPicPr>
          <p:cNvPr id="1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516" y="3264409"/>
            <a:ext cx="2604685" cy="2604685"/>
          </a:xfrm>
          <a:prstGeom prst="rect">
            <a:avLst/>
          </a:prstGeom>
        </p:spPr>
      </p:pic>
    </p:spTree>
    <p:extLst>
      <p:ext uri="{BB962C8B-B14F-4D97-AF65-F5344CB8AC3E}">
        <p14:creationId xmlns:p14="http://schemas.microsoft.com/office/powerpoint/2010/main" val="374434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Directories (folders)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Collections of files and Directories</a:t>
            </a:r>
          </a:p>
          <a:p>
            <a:endParaRPr lang="en-US" dirty="0" smtClean="0">
              <a:solidFill>
                <a:srgbClr val="FF0000"/>
              </a:solidFill>
            </a:endParaRPr>
          </a:p>
          <a:p>
            <a:pPr>
              <a:spcBef>
                <a:spcPts val="0"/>
              </a:spcBef>
              <a:spcAft>
                <a:spcPts val="0"/>
              </a:spcAft>
            </a:pPr>
            <a:r>
              <a:rPr lang="en-US" dirty="0" smtClean="0"/>
              <a:t>Attributes of a file</a:t>
            </a:r>
          </a:p>
          <a:p>
            <a:pPr>
              <a:spcBef>
                <a:spcPts val="0"/>
              </a:spcBef>
              <a:spcAft>
                <a:spcPts val="0"/>
              </a:spcAft>
            </a:pPr>
            <a:r>
              <a:rPr lang="en-US" dirty="0" smtClean="0"/>
              <a:t>- filename</a:t>
            </a:r>
          </a:p>
          <a:p>
            <a:pPr>
              <a:spcBef>
                <a:spcPts val="0"/>
              </a:spcBef>
              <a:spcAft>
                <a:spcPts val="0"/>
              </a:spcAft>
            </a:pPr>
            <a:r>
              <a:rPr lang="en-US" dirty="0" smtClean="0"/>
              <a:t>- file type(extension) (ex: Word, PowerPoint etc.)</a:t>
            </a:r>
          </a:p>
          <a:p>
            <a:pPr>
              <a:spcBef>
                <a:spcPts val="0"/>
              </a:spcBef>
              <a:spcAft>
                <a:spcPts val="0"/>
              </a:spcAft>
            </a:pPr>
            <a:r>
              <a:rPr lang="en-US" dirty="0" smtClean="0"/>
              <a:t>- owner ID</a:t>
            </a:r>
          </a:p>
          <a:p>
            <a:pPr>
              <a:spcBef>
                <a:spcPts val="0"/>
              </a:spcBef>
              <a:spcAft>
                <a:spcPts val="0"/>
              </a:spcAft>
            </a:pPr>
            <a:r>
              <a:rPr lang="en-US" dirty="0" smtClean="0"/>
              <a:t>- date created</a:t>
            </a:r>
          </a:p>
          <a:p>
            <a:pPr>
              <a:spcBef>
                <a:spcPts val="0"/>
              </a:spcBef>
              <a:spcAft>
                <a:spcPts val="0"/>
              </a:spcAft>
            </a:pPr>
            <a:r>
              <a:rPr lang="en-US" dirty="0" smtClean="0"/>
              <a:t>- date last modified</a:t>
            </a:r>
          </a:p>
          <a:p>
            <a:pPr>
              <a:spcBef>
                <a:spcPts val="0"/>
              </a:spcBef>
              <a:spcAft>
                <a:spcPts val="0"/>
              </a:spcAft>
            </a:pPr>
            <a:endParaRPr lang="en-US" dirty="0" smtClean="0"/>
          </a:p>
          <a:p>
            <a:pPr>
              <a:spcBef>
                <a:spcPts val="0"/>
              </a:spcBef>
              <a:spcAft>
                <a:spcPts val="0"/>
              </a:spcAft>
            </a:pPr>
            <a:r>
              <a:rPr lang="en-US" dirty="0" smtClean="0">
                <a:solidFill>
                  <a:srgbClr val="7030A0"/>
                </a:solidFill>
              </a:rPr>
              <a:t>Non-visible attributes of a file</a:t>
            </a:r>
          </a:p>
          <a:p>
            <a:pPr>
              <a:spcBef>
                <a:spcPts val="0"/>
              </a:spcBef>
              <a:spcAft>
                <a:spcPts val="0"/>
              </a:spcAft>
            </a:pPr>
            <a:r>
              <a:rPr lang="en-US" dirty="0" smtClean="0">
                <a:solidFill>
                  <a:srgbClr val="7030A0"/>
                </a:solidFill>
              </a:rPr>
              <a:t>- file location on disk &lt;</a:t>
            </a:r>
            <a:r>
              <a:rPr lang="en-US" dirty="0" err="1" smtClean="0">
                <a:solidFill>
                  <a:srgbClr val="7030A0"/>
                </a:solidFill>
              </a:rPr>
              <a:t>track,sector</a:t>
            </a:r>
            <a:r>
              <a:rPr lang="en-US" dirty="0" smtClean="0">
                <a:solidFill>
                  <a:srgbClr val="7030A0"/>
                </a:solidFill>
              </a:rPr>
              <a:t>&gt;</a:t>
            </a:r>
          </a:p>
          <a:p>
            <a:pPr>
              <a:spcBef>
                <a:spcPts val="0"/>
              </a:spcBef>
              <a:spcAft>
                <a:spcPts val="0"/>
              </a:spcAft>
            </a:pPr>
            <a:r>
              <a:rPr lang="en-US" dirty="0" smtClean="0">
                <a:solidFill>
                  <a:srgbClr val="7030A0"/>
                </a:solidFill>
              </a:rPr>
              <a:t>- file internal type (ex: contiguous, linked, indexed)</a:t>
            </a:r>
            <a:endParaRPr lang="en-US"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478285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Contiguous Allocation</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r>
              <a:rPr lang="en-US" dirty="0"/>
              <a:t> </a:t>
            </a:r>
            <a:r>
              <a:rPr lang="en-US" dirty="0" smtClean="0"/>
              <a:t> File A can fix in 1.5 blocks</a:t>
            </a:r>
          </a:p>
          <a:p>
            <a:r>
              <a:rPr lang="en-US" dirty="0" smtClean="0"/>
              <a:t>File B can fit in 1.5 blocks</a:t>
            </a:r>
          </a:p>
          <a:p>
            <a:r>
              <a:rPr lang="en-US" dirty="0" smtClean="0"/>
              <a:t>File C can fit in 0.7 blocks</a:t>
            </a:r>
          </a:p>
          <a:p>
            <a:r>
              <a:rPr lang="en-US" dirty="0" smtClean="0"/>
              <a:t>IF – Internal fragmentation</a:t>
            </a:r>
          </a:p>
          <a:p>
            <a:endParaRPr lang="en-US" dirty="0"/>
          </a:p>
          <a:p>
            <a:r>
              <a:rPr lang="en-US" dirty="0" smtClean="0"/>
              <a:t>EF </a:t>
            </a:r>
            <a:r>
              <a:rPr lang="en-US" dirty="0"/>
              <a:t>– E</a:t>
            </a:r>
            <a:r>
              <a:rPr lang="en-US" dirty="0" smtClean="0"/>
              <a:t>xternal fragmentation after File B is deleted</a:t>
            </a:r>
            <a:endParaRPr lang="en-US"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pSp>
        <p:nvGrpSpPr>
          <p:cNvPr id="6" name="Group 5"/>
          <p:cNvGrpSpPr/>
          <p:nvPr/>
        </p:nvGrpSpPr>
        <p:grpSpPr>
          <a:xfrm>
            <a:off x="1166990" y="2202112"/>
            <a:ext cx="6876862" cy="228600"/>
            <a:chOff x="1219200" y="2667000"/>
            <a:chExt cx="6876862" cy="228600"/>
          </a:xfrm>
        </p:grpSpPr>
        <p:sp>
          <p:nvSpPr>
            <p:cNvPr id="5" name="Rectangle 4"/>
            <p:cNvSpPr/>
            <p:nvPr/>
          </p:nvSpPr>
          <p:spPr>
            <a:xfrm>
              <a:off x="1219200" y="2667000"/>
              <a:ext cx="990600" cy="228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A</a:t>
              </a:r>
              <a:endParaRPr lang="en-US" dirty="0"/>
            </a:p>
          </p:txBody>
        </p:sp>
        <p:sp>
          <p:nvSpPr>
            <p:cNvPr id="7" name="Rectangle 6"/>
            <p:cNvSpPr/>
            <p:nvPr/>
          </p:nvSpPr>
          <p:spPr>
            <a:xfrm>
              <a:off x="2209800" y="2667000"/>
              <a:ext cx="533400" cy="228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3202663" y="2667000"/>
              <a:ext cx="990600" cy="2286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B</a:t>
              </a:r>
              <a:endParaRPr lang="en-US" dirty="0"/>
            </a:p>
          </p:txBody>
        </p:sp>
        <p:sp>
          <p:nvSpPr>
            <p:cNvPr id="10" name="Rectangle 9"/>
            <p:cNvSpPr/>
            <p:nvPr/>
          </p:nvSpPr>
          <p:spPr>
            <a:xfrm>
              <a:off x="4191000" y="2667000"/>
              <a:ext cx="533400" cy="2286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5105400" y="2667000"/>
              <a:ext cx="733331" cy="2286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C</a:t>
              </a:r>
              <a:endParaRPr lang="en-US" dirty="0"/>
            </a:p>
          </p:txBody>
        </p:sp>
        <p:sp>
          <p:nvSpPr>
            <p:cNvPr id="12" name="Rectangle 11"/>
            <p:cNvSpPr/>
            <p:nvPr/>
          </p:nvSpPr>
          <p:spPr>
            <a:xfrm>
              <a:off x="6219731" y="2667000"/>
              <a:ext cx="914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Free</a:t>
              </a:r>
              <a:endParaRPr lang="en-US" dirty="0"/>
            </a:p>
          </p:txBody>
        </p:sp>
        <p:sp>
          <p:nvSpPr>
            <p:cNvPr id="13" name="Rectangle 12"/>
            <p:cNvSpPr/>
            <p:nvPr/>
          </p:nvSpPr>
          <p:spPr>
            <a:xfrm>
              <a:off x="7105462"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Free</a:t>
              </a:r>
              <a:endParaRPr lang="en-US" dirty="0"/>
            </a:p>
          </p:txBody>
        </p:sp>
        <p:sp>
          <p:nvSpPr>
            <p:cNvPr id="15" name="Rectangle 14"/>
            <p:cNvSpPr/>
            <p:nvPr/>
          </p:nvSpPr>
          <p:spPr>
            <a:xfrm>
              <a:off x="2750745" y="2667000"/>
              <a:ext cx="44739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I</a:t>
              </a:r>
              <a:r>
                <a:rPr lang="en-US" dirty="0" smtClean="0">
                  <a:solidFill>
                    <a:srgbClr val="FF0000"/>
                  </a:solidFill>
                </a:rPr>
                <a:t>F</a:t>
              </a:r>
              <a:endParaRPr lang="en-US" dirty="0">
                <a:solidFill>
                  <a:srgbClr val="FF0000"/>
                </a:solidFill>
              </a:endParaRPr>
            </a:p>
          </p:txBody>
        </p:sp>
        <p:sp>
          <p:nvSpPr>
            <p:cNvPr id="16" name="Rectangle 15"/>
            <p:cNvSpPr/>
            <p:nvPr/>
          </p:nvSpPr>
          <p:spPr>
            <a:xfrm>
              <a:off x="4695429" y="2667000"/>
              <a:ext cx="428531"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I</a:t>
              </a:r>
              <a:r>
                <a:rPr lang="en-US" dirty="0" smtClean="0">
                  <a:solidFill>
                    <a:srgbClr val="FF0000"/>
                  </a:solidFill>
                </a:rPr>
                <a:t>F</a:t>
              </a:r>
              <a:endParaRPr lang="en-US" dirty="0">
                <a:solidFill>
                  <a:srgbClr val="FF0000"/>
                </a:solidFill>
              </a:endParaRPr>
            </a:p>
          </p:txBody>
        </p:sp>
        <p:sp>
          <p:nvSpPr>
            <p:cNvPr id="17" name="Rectangle 16"/>
            <p:cNvSpPr/>
            <p:nvPr/>
          </p:nvSpPr>
          <p:spPr>
            <a:xfrm>
              <a:off x="5778526" y="2667000"/>
              <a:ext cx="430794"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rPr>
                <a:t>IF</a:t>
              </a:r>
              <a:endParaRPr lang="en-US" dirty="0">
                <a:solidFill>
                  <a:srgbClr val="FF0000"/>
                </a:solidFill>
              </a:endParaRPr>
            </a:p>
          </p:txBody>
        </p:sp>
      </p:grpSp>
      <p:grpSp>
        <p:nvGrpSpPr>
          <p:cNvPr id="18" name="Group 17"/>
          <p:cNvGrpSpPr/>
          <p:nvPr/>
        </p:nvGrpSpPr>
        <p:grpSpPr>
          <a:xfrm>
            <a:off x="1156428" y="4648200"/>
            <a:ext cx="6876862" cy="228600"/>
            <a:chOff x="1219200" y="2667000"/>
            <a:chExt cx="6876862" cy="228600"/>
          </a:xfrm>
        </p:grpSpPr>
        <p:sp>
          <p:nvSpPr>
            <p:cNvPr id="19" name="Rectangle 18"/>
            <p:cNvSpPr/>
            <p:nvPr/>
          </p:nvSpPr>
          <p:spPr>
            <a:xfrm>
              <a:off x="1219200" y="2667000"/>
              <a:ext cx="990600" cy="228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A</a:t>
              </a:r>
              <a:endParaRPr lang="en-US" dirty="0"/>
            </a:p>
          </p:txBody>
        </p:sp>
        <p:sp>
          <p:nvSpPr>
            <p:cNvPr id="20" name="Rectangle 19"/>
            <p:cNvSpPr/>
            <p:nvPr/>
          </p:nvSpPr>
          <p:spPr>
            <a:xfrm>
              <a:off x="2209800" y="2667000"/>
              <a:ext cx="533400" cy="228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p:nvSpPr>
          <p:spPr>
            <a:xfrm>
              <a:off x="3202663" y="2667000"/>
              <a:ext cx="990600" cy="228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rPr>
                <a:t>EF</a:t>
              </a:r>
              <a:endParaRPr lang="en-US" dirty="0">
                <a:solidFill>
                  <a:srgbClr val="FF0000"/>
                </a:solidFill>
              </a:endParaRPr>
            </a:p>
          </p:txBody>
        </p:sp>
        <p:sp>
          <p:nvSpPr>
            <p:cNvPr id="22" name="Rectangle 21"/>
            <p:cNvSpPr/>
            <p:nvPr/>
          </p:nvSpPr>
          <p:spPr>
            <a:xfrm>
              <a:off x="4190999" y="2667000"/>
              <a:ext cx="903989" cy="228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rPr>
                <a:t>EF</a:t>
              </a:r>
              <a:endParaRPr lang="en-US" dirty="0">
                <a:solidFill>
                  <a:srgbClr val="FF0000"/>
                </a:solidFill>
              </a:endParaRPr>
            </a:p>
          </p:txBody>
        </p:sp>
        <p:sp>
          <p:nvSpPr>
            <p:cNvPr id="23" name="Rectangle 22"/>
            <p:cNvSpPr/>
            <p:nvPr/>
          </p:nvSpPr>
          <p:spPr>
            <a:xfrm>
              <a:off x="5105400" y="2667000"/>
              <a:ext cx="733331" cy="2286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C</a:t>
              </a:r>
              <a:endParaRPr lang="en-US" dirty="0"/>
            </a:p>
          </p:txBody>
        </p:sp>
        <p:sp>
          <p:nvSpPr>
            <p:cNvPr id="24" name="Rectangle 23"/>
            <p:cNvSpPr/>
            <p:nvPr/>
          </p:nvSpPr>
          <p:spPr>
            <a:xfrm>
              <a:off x="6219731" y="2667000"/>
              <a:ext cx="914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Free</a:t>
              </a:r>
              <a:endParaRPr lang="en-US" dirty="0"/>
            </a:p>
          </p:txBody>
        </p:sp>
        <p:sp>
          <p:nvSpPr>
            <p:cNvPr id="25" name="Rectangle 24"/>
            <p:cNvSpPr/>
            <p:nvPr/>
          </p:nvSpPr>
          <p:spPr>
            <a:xfrm>
              <a:off x="7105462" y="2667000"/>
              <a:ext cx="990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Free</a:t>
              </a:r>
              <a:endParaRPr lang="en-US" dirty="0"/>
            </a:p>
          </p:txBody>
        </p:sp>
        <p:sp>
          <p:nvSpPr>
            <p:cNvPr id="26" name="Rectangle 25"/>
            <p:cNvSpPr/>
            <p:nvPr/>
          </p:nvSpPr>
          <p:spPr>
            <a:xfrm>
              <a:off x="2750745" y="2667000"/>
              <a:ext cx="44739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I</a:t>
              </a:r>
              <a:r>
                <a:rPr lang="en-US" dirty="0" smtClean="0">
                  <a:solidFill>
                    <a:srgbClr val="FF0000"/>
                  </a:solidFill>
                </a:rPr>
                <a:t>F</a:t>
              </a:r>
              <a:endParaRPr lang="en-US" dirty="0">
                <a:solidFill>
                  <a:srgbClr val="FF0000"/>
                </a:solidFill>
              </a:endParaRPr>
            </a:p>
          </p:txBody>
        </p:sp>
        <p:sp>
          <p:nvSpPr>
            <p:cNvPr id="28" name="Rectangle 27"/>
            <p:cNvSpPr/>
            <p:nvPr/>
          </p:nvSpPr>
          <p:spPr>
            <a:xfrm>
              <a:off x="5778526" y="2667000"/>
              <a:ext cx="430794"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rPr>
                <a:t>IF</a:t>
              </a:r>
              <a:endParaRPr lang="en-US" dirty="0">
                <a:solidFill>
                  <a:srgbClr val="FF0000"/>
                </a:solidFill>
              </a:endParaRPr>
            </a:p>
          </p:txBody>
        </p:sp>
      </p:grpSp>
    </p:spTree>
    <p:extLst>
      <p:ext uri="{BB962C8B-B14F-4D97-AF65-F5344CB8AC3E}">
        <p14:creationId xmlns:p14="http://schemas.microsoft.com/office/powerpoint/2010/main" val="3154964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that can’t fit contiguously</a:t>
            </a:r>
            <a:endParaRPr lang="en-US" dirty="0"/>
          </a:p>
        </p:txBody>
      </p:sp>
      <p:sp>
        <p:nvSpPr>
          <p:cNvPr id="3" name="Content Placeholder 2"/>
          <p:cNvSpPr>
            <a:spLocks noGrp="1"/>
          </p:cNvSpPr>
          <p:nvPr>
            <p:ph idx="1"/>
          </p:nvPr>
        </p:nvSpPr>
        <p:spPr/>
        <p:txBody>
          <a:bodyPr/>
          <a:lstStyle/>
          <a:p>
            <a:r>
              <a:rPr lang="en-US" dirty="0" smtClean="0"/>
              <a:t>Suppose the disk has the following free spaces(blocks) between files.</a:t>
            </a:r>
          </a:p>
          <a:p>
            <a:endParaRPr lang="en-US" dirty="0"/>
          </a:p>
          <a:p>
            <a:endParaRPr lang="en-US" dirty="0" smtClean="0"/>
          </a:p>
          <a:p>
            <a:r>
              <a:rPr lang="en-US" dirty="0" smtClean="0"/>
              <a:t>You want in insert a file that is too big to fit in any free space contiguously but small enough to fit within the total of all free spaces. </a:t>
            </a:r>
          </a:p>
          <a:p>
            <a:r>
              <a:rPr lang="en-US" dirty="0" smtClean="0"/>
              <a:t>What can you as the operating system, do?</a:t>
            </a:r>
          </a:p>
          <a:p>
            <a:endParaRPr lang="en-US" dirty="0"/>
          </a:p>
          <a:p>
            <a:r>
              <a:rPr lang="en-US" sz="1000" dirty="0" smtClean="0">
                <a:solidFill>
                  <a:srgbClr val="7030A0"/>
                </a:solidFill>
              </a:rPr>
              <a:t>- defragment the disk (takes a lot of time)</a:t>
            </a:r>
          </a:p>
          <a:p>
            <a:r>
              <a:rPr lang="en-US" sz="1000" dirty="0" smtClean="0">
                <a:solidFill>
                  <a:srgbClr val="7030A0"/>
                </a:solidFill>
              </a:rPr>
              <a:t>- scatter the file though out the free spaces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ectangle 4"/>
          <p:cNvSpPr/>
          <p:nvPr/>
        </p:nvSpPr>
        <p:spPr>
          <a:xfrm>
            <a:off x="1143000" y="2438400"/>
            <a:ext cx="914400" cy="30480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A</a:t>
            </a:r>
            <a:endParaRPr lang="en-US" dirty="0"/>
          </a:p>
        </p:txBody>
      </p:sp>
      <p:sp>
        <p:nvSpPr>
          <p:cNvPr id="6" name="Rectangle 5"/>
          <p:cNvSpPr/>
          <p:nvPr/>
        </p:nvSpPr>
        <p:spPr>
          <a:xfrm>
            <a:off x="2057400" y="2438400"/>
            <a:ext cx="6096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2667000" y="2439909"/>
            <a:ext cx="914400" cy="3048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B</a:t>
            </a:r>
            <a:endParaRPr lang="en-US" dirty="0"/>
          </a:p>
        </p:txBody>
      </p:sp>
      <p:sp>
        <p:nvSpPr>
          <p:cNvPr id="8" name="Rectangle 7"/>
          <p:cNvSpPr/>
          <p:nvPr/>
        </p:nvSpPr>
        <p:spPr>
          <a:xfrm>
            <a:off x="3579665" y="2438400"/>
            <a:ext cx="456294"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033319" y="2438400"/>
            <a:ext cx="932507" cy="3048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C</a:t>
            </a:r>
            <a:endParaRPr lang="en-US" dirty="0"/>
          </a:p>
        </p:txBody>
      </p:sp>
      <p:sp>
        <p:nvSpPr>
          <p:cNvPr id="10" name="Rectangle 9"/>
          <p:cNvSpPr/>
          <p:nvPr/>
        </p:nvSpPr>
        <p:spPr>
          <a:xfrm>
            <a:off x="4968241" y="2438400"/>
            <a:ext cx="746759"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709719" y="2439909"/>
            <a:ext cx="914400" cy="3048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File D</a:t>
            </a:r>
            <a:endParaRPr lang="en-US" dirty="0"/>
          </a:p>
        </p:txBody>
      </p:sp>
      <p:sp>
        <p:nvSpPr>
          <p:cNvPr id="12" name="Rectangle 11"/>
          <p:cNvSpPr/>
          <p:nvPr/>
        </p:nvSpPr>
        <p:spPr>
          <a:xfrm>
            <a:off x="6600731" y="2438400"/>
            <a:ext cx="714469"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639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Space Allocation Methods </a:t>
            </a:r>
            <a:endParaRPr lang="en-US" dirty="0"/>
          </a:p>
        </p:txBody>
      </p:sp>
      <p:sp>
        <p:nvSpPr>
          <p:cNvPr id="3" name="Content Placeholder 2"/>
          <p:cNvSpPr>
            <a:spLocks noGrp="1"/>
          </p:cNvSpPr>
          <p:nvPr>
            <p:ph idx="1"/>
          </p:nvPr>
        </p:nvSpPr>
        <p:spPr/>
        <p:txBody>
          <a:bodyPr/>
          <a:lstStyle/>
          <a:p>
            <a:r>
              <a:rPr lang="en-US" b="1" dirty="0" smtClean="0"/>
              <a:t>Contiguous Allocation </a:t>
            </a:r>
            <a:r>
              <a:rPr lang="en-US" dirty="0" smtClean="0"/>
              <a:t>–  </a:t>
            </a:r>
            <a:r>
              <a:rPr lang="en-US" dirty="0"/>
              <a:t>F</a:t>
            </a:r>
            <a:r>
              <a:rPr lang="en-US" dirty="0" smtClean="0"/>
              <a:t>ile </a:t>
            </a:r>
            <a:r>
              <a:rPr lang="en-US" dirty="0" smtClean="0"/>
              <a:t>data is located on disk physically </a:t>
            </a:r>
            <a:r>
              <a:rPr lang="en-US" dirty="0" smtClean="0"/>
              <a:t>together. Block after block.  </a:t>
            </a:r>
            <a:endParaRPr lang="en-US" dirty="0" smtClean="0"/>
          </a:p>
          <a:p>
            <a:endParaRPr lang="en-US" dirty="0" smtClean="0"/>
          </a:p>
          <a:p>
            <a:r>
              <a:rPr lang="en-US" b="1" dirty="0" smtClean="0"/>
              <a:t>Linked Allocation </a:t>
            </a:r>
            <a:r>
              <a:rPr lang="en-US" dirty="0" smtClean="0"/>
              <a:t>– File data is located on disk in non-contiguous </a:t>
            </a:r>
            <a:r>
              <a:rPr lang="en-US" dirty="0" smtClean="0"/>
              <a:t>block </a:t>
            </a:r>
            <a:r>
              <a:rPr lang="en-US" dirty="0" smtClean="0"/>
              <a:t>locations </a:t>
            </a:r>
            <a:r>
              <a:rPr lang="en-US" dirty="0" smtClean="0"/>
              <a:t>where each block contains the address of the next block.   </a:t>
            </a:r>
          </a:p>
          <a:p>
            <a:endParaRPr lang="en-US" dirty="0"/>
          </a:p>
          <a:p>
            <a:r>
              <a:rPr lang="en-US" b="1" dirty="0" smtClean="0"/>
              <a:t>Indexed Allocation </a:t>
            </a:r>
            <a:r>
              <a:rPr lang="en-US" dirty="0" smtClean="0"/>
              <a:t>– File data is located on disk in non-contiguous </a:t>
            </a:r>
            <a:r>
              <a:rPr lang="en-US" dirty="0" smtClean="0"/>
              <a:t>block locations </a:t>
            </a:r>
            <a:r>
              <a:rPr lang="en-US" dirty="0" smtClean="0"/>
              <a:t>and there is also an index (</a:t>
            </a:r>
            <a:r>
              <a:rPr lang="en-US" dirty="0" smtClean="0"/>
              <a:t>block(s) </a:t>
            </a:r>
            <a:r>
              <a:rPr lang="en-US" dirty="0" smtClean="0"/>
              <a:t>of storage) that contains the locations </a:t>
            </a:r>
            <a:r>
              <a:rPr lang="en-US" dirty="0" smtClean="0"/>
              <a:t>of the files blocks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5184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Contiguous Allocation</a:t>
            </a:r>
            <a:endParaRPr lang="en-US" dirty="0"/>
          </a:p>
        </p:txBody>
      </p:sp>
      <p:sp>
        <p:nvSpPr>
          <p:cNvPr id="3" name="Content Placeholder 2"/>
          <p:cNvSpPr>
            <a:spLocks noGrp="1"/>
          </p:cNvSpPr>
          <p:nvPr>
            <p:ph idx="1"/>
          </p:nvPr>
        </p:nvSpPr>
        <p:spPr/>
        <p:txBody>
          <a:bodyPr/>
          <a:lstStyle/>
          <a:p>
            <a:r>
              <a:rPr lang="en-US" dirty="0" smtClean="0"/>
              <a:t>- User must indicate the size of the file before allocating it.</a:t>
            </a:r>
          </a:p>
          <a:p>
            <a:pPr lvl="1"/>
            <a:r>
              <a:rPr lang="en-US" dirty="0" smtClean="0"/>
              <a:t>- </a:t>
            </a:r>
            <a:r>
              <a:rPr lang="en-US" dirty="0"/>
              <a:t>F</a:t>
            </a:r>
            <a:r>
              <a:rPr lang="en-US" dirty="0" smtClean="0"/>
              <a:t>iles </a:t>
            </a:r>
            <a:r>
              <a:rPr lang="en-US" dirty="0" smtClean="0"/>
              <a:t>may grow and shrink dynamically making this </a:t>
            </a:r>
            <a:r>
              <a:rPr lang="en-US" dirty="0" smtClean="0"/>
              <a:t>difficult</a:t>
            </a:r>
          </a:p>
          <a:p>
            <a:pPr lvl="1"/>
            <a:endParaRPr lang="en-US" dirty="0" smtClean="0"/>
          </a:p>
          <a:p>
            <a:r>
              <a:rPr lang="en-US" dirty="0" smtClean="0"/>
              <a:t>- Directory entry </a:t>
            </a:r>
            <a:r>
              <a:rPr lang="en-US" dirty="0" smtClean="0"/>
              <a:t>contains </a:t>
            </a:r>
            <a:r>
              <a:rPr lang="en-US" b="1" dirty="0" smtClean="0"/>
              <a:t>&lt;initial block address&gt; , &lt;#block&gt;</a:t>
            </a:r>
          </a:p>
          <a:p>
            <a:pPr lvl="1"/>
            <a:r>
              <a:rPr lang="en-US" dirty="0" smtClean="0"/>
              <a:t>- If an N block file starts at block B, then the last block is </a:t>
            </a:r>
            <a:r>
              <a:rPr lang="en-US" dirty="0" smtClean="0"/>
              <a:t>B+N-1</a:t>
            </a:r>
          </a:p>
          <a:p>
            <a:pPr lvl="1"/>
            <a:endParaRPr lang="en-US" dirty="0" smtClean="0"/>
          </a:p>
          <a:p>
            <a:r>
              <a:rPr lang="en-US" dirty="0" smtClean="0"/>
              <a:t>- External fragmentation may occur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644729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Contiguous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644" y="1846263"/>
            <a:ext cx="3871162" cy="4022725"/>
          </a:xfrm>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68096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System</a:t>
            </a:r>
            <a:endParaRPr lang="en-US" dirty="0"/>
          </a:p>
        </p:txBody>
      </p:sp>
      <p:sp>
        <p:nvSpPr>
          <p:cNvPr id="2" name="Content Placeholder 1"/>
          <p:cNvSpPr>
            <a:spLocks noGrp="1"/>
          </p:cNvSpPr>
          <p:nvPr>
            <p:ph idx="1"/>
          </p:nvPr>
        </p:nvSpPr>
        <p:spPr/>
        <p:txBody>
          <a:bodyPr/>
          <a:lstStyle/>
          <a:p>
            <a:pPr marL="45720" indent="0">
              <a:buNone/>
            </a:pPr>
            <a:r>
              <a:rPr lang="en-US" dirty="0"/>
              <a:t>A </a:t>
            </a:r>
            <a:r>
              <a:rPr lang="en-US" b="1" dirty="0"/>
              <a:t>file system</a:t>
            </a:r>
            <a:r>
              <a:rPr lang="en-US" dirty="0"/>
              <a:t> </a:t>
            </a:r>
            <a:r>
              <a:rPr lang="en-US" dirty="0" smtClean="0"/>
              <a:t>is </a:t>
            </a:r>
            <a:r>
              <a:rPr lang="en-US" dirty="0"/>
              <a:t>a means to </a:t>
            </a:r>
            <a:r>
              <a:rPr lang="en-US" dirty="0">
                <a:hlinkClick r:id="rId2" action="ppaction://hlinkfile" tooltip="Organize"/>
              </a:rPr>
              <a:t>organize</a:t>
            </a:r>
            <a:r>
              <a:rPr lang="en-US" dirty="0"/>
              <a:t> data expected to be retained after a program terminates by providing procedures to store, retrieve and update data as well as manage the available space on the device(s) which contain it. </a:t>
            </a:r>
            <a:endParaRPr lang="en-US" dirty="0" smtClean="0"/>
          </a:p>
          <a:p>
            <a:pPr marL="45720" indent="0">
              <a:buNone/>
            </a:pPr>
            <a:endParaRPr lang="en-US" dirty="0"/>
          </a:p>
          <a:p>
            <a:pPr marL="45720" indent="0">
              <a:buNone/>
            </a:pPr>
            <a:r>
              <a:rPr lang="en-US" dirty="0" smtClean="0"/>
              <a:t>A </a:t>
            </a:r>
            <a:r>
              <a:rPr lang="en-US" dirty="0"/>
              <a:t>file system organizes data in an efficient manner and is tuned to the specific characteristics of the device. </a:t>
            </a:r>
            <a:endParaRPr lang="en-US" dirty="0" smtClean="0"/>
          </a:p>
          <a:p>
            <a:pPr marL="45720" indent="0">
              <a:buNone/>
            </a:pPr>
            <a:endParaRPr lang="en-US" dirty="0"/>
          </a:p>
          <a:p>
            <a:pPr marL="45720" indent="0">
              <a:buNone/>
            </a:pPr>
            <a:r>
              <a:rPr lang="en-US" dirty="0" smtClean="0"/>
              <a:t>A </a:t>
            </a:r>
            <a:r>
              <a:rPr lang="en-US" dirty="0"/>
              <a:t>tight coupling usually exists between the </a:t>
            </a:r>
            <a:r>
              <a:rPr lang="en-US" dirty="0">
                <a:hlinkClick r:id="rId3" action="ppaction://hlinkfile" tooltip="Operating system"/>
              </a:rPr>
              <a:t>operating system</a:t>
            </a:r>
            <a:r>
              <a:rPr lang="en-US" dirty="0"/>
              <a:t> and the file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966152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Allocation</a:t>
            </a:r>
            <a:endParaRPr lang="en-US" dirty="0"/>
          </a:p>
        </p:txBody>
      </p:sp>
      <p:sp>
        <p:nvSpPr>
          <p:cNvPr id="3" name="Content Placeholder 2"/>
          <p:cNvSpPr>
            <a:spLocks noGrp="1"/>
          </p:cNvSpPr>
          <p:nvPr>
            <p:ph idx="1"/>
          </p:nvPr>
        </p:nvSpPr>
        <p:spPr/>
        <p:txBody>
          <a:bodyPr/>
          <a:lstStyle/>
          <a:p>
            <a:r>
              <a:rPr lang="en-US" dirty="0" smtClean="0"/>
              <a:t>- File blocks are chained into a linked list on the disk</a:t>
            </a:r>
          </a:p>
          <a:p>
            <a:pPr lvl="1"/>
            <a:r>
              <a:rPr lang="en-US" dirty="0" smtClean="0"/>
              <a:t>- files may grow and shrink dynamically making this </a:t>
            </a:r>
            <a:r>
              <a:rPr lang="en-US" dirty="0" smtClean="0"/>
              <a:t>difficult.</a:t>
            </a:r>
            <a:endParaRPr lang="en-US" dirty="0" smtClean="0"/>
          </a:p>
          <a:p>
            <a:r>
              <a:rPr lang="en-US" dirty="0" smtClean="0"/>
              <a:t>- File size doesn’t not need to be specified when allocating it.</a:t>
            </a:r>
          </a:p>
          <a:p>
            <a:r>
              <a:rPr lang="en-US" dirty="0" smtClean="0"/>
              <a:t>- Directory entry contain </a:t>
            </a:r>
            <a:r>
              <a:rPr lang="en-US" b="1" dirty="0" smtClean="0"/>
              <a:t>&lt;initial block address&gt; , &lt;last block address&gt;</a:t>
            </a:r>
          </a:p>
          <a:p>
            <a:pPr lvl="1"/>
            <a:r>
              <a:rPr lang="en-US" dirty="0" smtClean="0"/>
              <a:t>- If an N block file starts at block B, then the last block is B+N-1</a:t>
            </a:r>
          </a:p>
          <a:p>
            <a:r>
              <a:rPr lang="en-US" dirty="0" smtClean="0"/>
              <a:t>- No external fragmentation occurs</a:t>
            </a:r>
          </a:p>
          <a:p>
            <a:r>
              <a:rPr lang="en-US" dirty="0" smtClean="0"/>
              <a:t>- internal fragmentation (links and last block wasted space)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7155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Linked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019" y="1846263"/>
            <a:ext cx="3796411" cy="4022725"/>
          </a:xfrm>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214437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Indexed Files</a:t>
            </a:r>
            <a:endParaRPr lang="en-US" dirty="0"/>
          </a:p>
        </p:txBody>
      </p:sp>
      <p:sp>
        <p:nvSpPr>
          <p:cNvPr id="3" name="Content Placeholder 2"/>
          <p:cNvSpPr>
            <a:spLocks noGrp="1"/>
          </p:cNvSpPr>
          <p:nvPr>
            <p:ph idx="1"/>
          </p:nvPr>
        </p:nvSpPr>
        <p:spPr/>
        <p:txBody>
          <a:bodyPr/>
          <a:lstStyle/>
          <a:p>
            <a:r>
              <a:rPr lang="en-US" dirty="0" smtClean="0"/>
              <a:t>- Each file has an index block that is an array of disk block addresses</a:t>
            </a:r>
          </a:p>
          <a:p>
            <a:r>
              <a:rPr lang="en-US" dirty="0" smtClean="0"/>
              <a:t>- The </a:t>
            </a:r>
            <a:r>
              <a:rPr lang="en-US" dirty="0" err="1" smtClean="0"/>
              <a:t>i-th</a:t>
            </a:r>
            <a:r>
              <a:rPr lang="en-US" dirty="0" smtClean="0"/>
              <a:t> entry in the index block is the </a:t>
            </a:r>
            <a:r>
              <a:rPr lang="en-US" dirty="0" err="1" smtClean="0"/>
              <a:t>i-th</a:t>
            </a:r>
            <a:r>
              <a:rPr lang="en-US" dirty="0" smtClean="0"/>
              <a:t> block of the file. </a:t>
            </a:r>
          </a:p>
          <a:p>
            <a:r>
              <a:rPr lang="en-US" dirty="0" smtClean="0"/>
              <a:t>- A file directory entry contains the address of the index block. </a:t>
            </a:r>
          </a:p>
          <a:p>
            <a:r>
              <a:rPr lang="en-US" dirty="0" smtClean="0"/>
              <a:t>- Supports sequential and direct access files without external fragmentation. </a:t>
            </a:r>
          </a:p>
          <a:p>
            <a:r>
              <a:rPr lang="en-US" dirty="0" smtClean="0"/>
              <a:t>- Internal fragmentation (index(s), wasted space in index blocks, wasted space last file block)</a:t>
            </a:r>
          </a:p>
          <a:p>
            <a:r>
              <a:rPr lang="en-US" dirty="0" smtClean="0"/>
              <a:t>- When the index is larger that 1 block, multiple index blocks could be contiguous, linked or indexed (tree).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37084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Indexed Files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150" y="1846263"/>
            <a:ext cx="5634150" cy="4022725"/>
          </a:xfrm>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13989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 index can’t fit in a block</a:t>
            </a:r>
            <a:endParaRPr lang="en-US" dirty="0"/>
          </a:p>
        </p:txBody>
      </p:sp>
      <p:sp>
        <p:nvSpPr>
          <p:cNvPr id="3" name="Content Placeholder 2"/>
          <p:cNvSpPr>
            <a:spLocks noGrp="1"/>
          </p:cNvSpPr>
          <p:nvPr>
            <p:ph idx="1"/>
          </p:nvPr>
        </p:nvSpPr>
        <p:spPr/>
        <p:txBody>
          <a:bodyPr/>
          <a:lstStyle/>
          <a:p>
            <a:r>
              <a:rPr lang="en-US" dirty="0" smtClean="0"/>
              <a:t>The index is a collections of &lt;</a:t>
            </a:r>
            <a:r>
              <a:rPr lang="en-US" dirty="0" err="1" smtClean="0"/>
              <a:t>track,sector</a:t>
            </a:r>
            <a:r>
              <a:rPr lang="en-US" dirty="0" smtClean="0"/>
              <a:t>&gt; pairs. </a:t>
            </a:r>
          </a:p>
          <a:p>
            <a:endParaRPr lang="en-US" dirty="0" smtClean="0"/>
          </a:p>
          <a:p>
            <a:r>
              <a:rPr lang="en-US" dirty="0" smtClean="0"/>
              <a:t>If the index is so big, in must span multiple blocks:</a:t>
            </a:r>
          </a:p>
          <a:p>
            <a:r>
              <a:rPr lang="en-US" dirty="0" smtClean="0"/>
              <a:t>- contiguous index - </a:t>
            </a:r>
            <a:r>
              <a:rPr lang="en-US" dirty="0" smtClean="0">
                <a:solidFill>
                  <a:srgbClr val="FF0000"/>
                </a:solidFill>
              </a:rPr>
              <a:t>linear</a:t>
            </a:r>
          </a:p>
          <a:p>
            <a:r>
              <a:rPr lang="en-US" dirty="0" smtClean="0"/>
              <a:t>- linked index – </a:t>
            </a:r>
            <a:r>
              <a:rPr lang="en-US" dirty="0" smtClean="0">
                <a:solidFill>
                  <a:srgbClr val="FF0000"/>
                </a:solidFill>
              </a:rPr>
              <a:t>linked list</a:t>
            </a:r>
          </a:p>
          <a:p>
            <a:r>
              <a:rPr lang="en-US" dirty="0" smtClean="0"/>
              <a:t>- indexed index (multiple levels of indices) - </a:t>
            </a:r>
            <a:r>
              <a:rPr lang="en-US" dirty="0" smtClean="0">
                <a:solidFill>
                  <a:srgbClr val="FF0000"/>
                </a:solidFill>
              </a:rPr>
              <a:t>tree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25659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e-fragment and </a:t>
            </a:r>
            <a:r>
              <a:rPr lang="en-US" dirty="0" err="1" smtClean="0"/>
              <a:t>congiguize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254886"/>
            <a:ext cx="3581399" cy="2865119"/>
          </a:xfrm>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74624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seek </a:t>
            </a:r>
            <a:r>
              <a:rPr lang="en-US" dirty="0" smtClean="0"/>
              <a:t>time (find Track)</a:t>
            </a:r>
            <a:endParaRPr lang="en-US" dirty="0"/>
          </a:p>
        </p:txBody>
      </p:sp>
      <p:sp>
        <p:nvSpPr>
          <p:cNvPr id="2" name="Content Placeholder 1"/>
          <p:cNvSpPr>
            <a:spLocks noGrp="1"/>
          </p:cNvSpPr>
          <p:nvPr>
            <p:ph idx="1"/>
          </p:nvPr>
        </p:nvSpPr>
        <p:spPr>
          <a:xfrm>
            <a:off x="865562" y="1828800"/>
            <a:ext cx="7543801" cy="4023360"/>
          </a:xfrm>
        </p:spPr>
        <p:txBody>
          <a:bodyPr>
            <a:normAutofit fontScale="32500" lnSpcReduction="20000"/>
          </a:bodyPr>
          <a:lstStyle/>
          <a:p>
            <a:pPr marL="45720" indent="0">
              <a:buNone/>
            </a:pPr>
            <a:r>
              <a:rPr lang="en-US" sz="5600" dirty="0"/>
              <a:t>Files stored on a round rotating disk with a moveable read/write head will take some time to access the data.  The access time is modeled by</a:t>
            </a:r>
            <a:r>
              <a:rPr lang="en-US" sz="5600" dirty="0" smtClean="0"/>
              <a:t>:</a:t>
            </a:r>
            <a:endParaRPr lang="en-US" sz="5600" dirty="0"/>
          </a:p>
          <a:p>
            <a:pPr marL="45720" indent="0">
              <a:buNone/>
            </a:pPr>
            <a:r>
              <a:rPr lang="en-US" sz="5600" dirty="0" smtClean="0"/>
              <a:t>	</a:t>
            </a:r>
            <a:r>
              <a:rPr lang="en-US" sz="5600" dirty="0" smtClean="0">
                <a:solidFill>
                  <a:srgbClr val="FF0000"/>
                </a:solidFill>
              </a:rPr>
              <a:t>T </a:t>
            </a:r>
            <a:r>
              <a:rPr lang="en-US" sz="5600" dirty="0">
                <a:solidFill>
                  <a:srgbClr val="FF0000"/>
                </a:solidFill>
              </a:rPr>
              <a:t>= </a:t>
            </a:r>
            <a:r>
              <a:rPr lang="en-US" sz="5600" dirty="0" smtClean="0">
                <a:solidFill>
                  <a:srgbClr val="FF0000"/>
                </a:solidFill>
              </a:rPr>
              <a:t>s + (m*n)</a:t>
            </a:r>
            <a:endParaRPr lang="en-US" sz="5600" dirty="0">
              <a:solidFill>
                <a:srgbClr val="FF0000"/>
              </a:solidFill>
            </a:endParaRPr>
          </a:p>
          <a:p>
            <a:pPr marL="45720" indent="0">
              <a:buNone/>
            </a:pPr>
            <a:r>
              <a:rPr lang="en-US" sz="5600" dirty="0" smtClean="0"/>
              <a:t>	</a:t>
            </a:r>
            <a:r>
              <a:rPr lang="en-US" sz="5600" dirty="0"/>
              <a:t>s = startup time</a:t>
            </a:r>
          </a:p>
          <a:p>
            <a:pPr marL="45720" indent="0">
              <a:buNone/>
            </a:pPr>
            <a:r>
              <a:rPr lang="en-US" sz="5600" dirty="0" smtClean="0"/>
              <a:t>	T  </a:t>
            </a:r>
            <a:r>
              <a:rPr lang="en-US" sz="5600" dirty="0"/>
              <a:t>= estimated seek time</a:t>
            </a:r>
          </a:p>
          <a:p>
            <a:pPr marL="45720" indent="0">
              <a:buNone/>
            </a:pPr>
            <a:r>
              <a:rPr lang="en-US" sz="5600" dirty="0" smtClean="0"/>
              <a:t>	n </a:t>
            </a:r>
            <a:r>
              <a:rPr lang="en-US" sz="5600" dirty="0"/>
              <a:t>= number of tracks traversed.</a:t>
            </a:r>
          </a:p>
          <a:p>
            <a:pPr marL="45720" indent="0">
              <a:buNone/>
            </a:pPr>
            <a:r>
              <a:rPr lang="en-US" sz="5600" dirty="0" smtClean="0"/>
              <a:t>	m </a:t>
            </a:r>
            <a:r>
              <a:rPr lang="en-US" sz="5600" dirty="0"/>
              <a:t>= constant that depends on the disk drive.</a:t>
            </a:r>
          </a:p>
          <a:p>
            <a:pPr marL="45720" indent="0">
              <a:buNone/>
            </a:pPr>
            <a:r>
              <a:rPr lang="en-US" sz="5600" dirty="0" smtClean="0"/>
              <a:t>For </a:t>
            </a:r>
            <a:r>
              <a:rPr lang="en-US" sz="5600" dirty="0"/>
              <a:t>example, an inexpensive hard disk on a personal computer might be approximated by m = 0.3 </a:t>
            </a:r>
            <a:r>
              <a:rPr lang="en-US" sz="5600" dirty="0" err="1"/>
              <a:t>ms</a:t>
            </a:r>
            <a:r>
              <a:rPr lang="en-US" sz="5600" dirty="0"/>
              <a:t>, s = 20 </a:t>
            </a:r>
            <a:r>
              <a:rPr lang="en-US" sz="5600" dirty="0" err="1"/>
              <a:t>ms</a:t>
            </a:r>
            <a:r>
              <a:rPr lang="en-US" sz="5600" dirty="0"/>
              <a:t>, while more expensive disk drive might have m = 0.1 </a:t>
            </a:r>
            <a:r>
              <a:rPr lang="en-US" sz="5600" dirty="0" err="1"/>
              <a:t>ms</a:t>
            </a:r>
            <a:r>
              <a:rPr lang="en-US" sz="5600" dirty="0"/>
              <a:t> and s = 3ms</a:t>
            </a:r>
            <a:r>
              <a:rPr lang="en-US" sz="5600" dirty="0" smtClean="0"/>
              <a:t>.</a:t>
            </a:r>
            <a:endParaRPr lang="en-US" sz="5600" dirty="0"/>
          </a:p>
          <a:p>
            <a:pPr marL="45720" indent="0">
              <a:buNone/>
            </a:pPr>
            <a:r>
              <a:rPr lang="en-US" sz="5600" dirty="0"/>
              <a:t>Rotational delay, typically disks rotate at 3600 rpm, which is 16.7 </a:t>
            </a:r>
            <a:r>
              <a:rPr lang="en-US" sz="5600" dirty="0" err="1" smtClean="0"/>
              <a:t>ms</a:t>
            </a:r>
            <a:r>
              <a:rPr lang="en-US" sz="5600" dirty="0" smtClean="0"/>
              <a:t> per rotation.   </a:t>
            </a:r>
            <a:r>
              <a:rPr lang="en-US" sz="5600" dirty="0"/>
              <a:t>Which is on </a:t>
            </a:r>
            <a:r>
              <a:rPr lang="en-US" sz="5600" dirty="0" smtClean="0"/>
              <a:t>average, a half a rotation is 8.35 </a:t>
            </a:r>
            <a:r>
              <a:rPr lang="en-US" sz="5600" dirty="0" err="1"/>
              <a:t>ms.</a:t>
            </a:r>
            <a:r>
              <a:rPr lang="en-US" sz="5600" dirty="0"/>
              <a:t> </a:t>
            </a:r>
          </a:p>
          <a:p>
            <a:pPr marL="45720" indent="0">
              <a:buNone/>
            </a:pP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17403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Transfer time/Total time</a:t>
            </a:r>
            <a:endParaRPr lang="en-US" dirty="0"/>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pPr marL="45720" indent="0">
                  <a:buNone/>
                </a:pPr>
                <a:r>
                  <a:rPr lang="en-US" dirty="0" smtClean="0"/>
                  <a:t> </a:t>
                </a:r>
                <a:r>
                  <a:rPr lang="en-US" dirty="0" smtClean="0"/>
                  <a:t>Transfer </a:t>
                </a:r>
                <a:r>
                  <a:rPr lang="en-US" dirty="0"/>
                  <a:t>time can be modeled as</a:t>
                </a:r>
                <a:r>
                  <a:rPr lang="en-US" dirty="0" smtClean="0"/>
                  <a:t>:</a:t>
                </a:r>
                <a:endParaRPr lang="en-US" dirty="0"/>
              </a:p>
              <a:p>
                <a:pPr marL="338328" lvl="1" indent="0">
                  <a:buNone/>
                </a:pPr>
                <a:r>
                  <a:rPr lang="en-US" dirty="0">
                    <a:solidFill>
                      <a:srgbClr val="FF0000"/>
                    </a:solidFill>
                  </a:rPr>
                  <a:t>T = </a:t>
                </a:r>
                <a:r>
                  <a:rPr lang="en-US" dirty="0" smtClean="0">
                    <a:solidFill>
                      <a:srgbClr val="FF0000"/>
                    </a:solidFill>
                  </a:rPr>
                  <a:t>b/</a:t>
                </a:r>
                <a:r>
                  <a:rPr lang="en-US" dirty="0" err="1" smtClean="0">
                    <a:solidFill>
                      <a:srgbClr val="FF0000"/>
                    </a:solidFill>
                  </a:rPr>
                  <a:t>rN</a:t>
                </a:r>
                <a:endParaRPr lang="en-US" dirty="0">
                  <a:solidFill>
                    <a:srgbClr val="FF0000"/>
                  </a:solidFill>
                </a:endParaRPr>
              </a:p>
              <a:p>
                <a:pPr marL="338328" lvl="1" indent="0">
                  <a:buNone/>
                </a:pPr>
                <a:r>
                  <a:rPr lang="en-US" dirty="0"/>
                  <a:t>T = transfer time</a:t>
                </a:r>
              </a:p>
              <a:p>
                <a:pPr marL="338328" lvl="1" indent="0">
                  <a:buNone/>
                </a:pPr>
                <a:r>
                  <a:rPr lang="en-US" dirty="0"/>
                  <a:t>b = number of bytes to be transferred</a:t>
                </a:r>
              </a:p>
              <a:p>
                <a:pPr marL="338328" lvl="1" indent="0">
                  <a:buNone/>
                </a:pPr>
                <a:r>
                  <a:rPr lang="en-US" dirty="0"/>
                  <a:t>N = number of bytes on a track</a:t>
                </a:r>
              </a:p>
              <a:p>
                <a:pPr marL="338328" lvl="1" indent="0">
                  <a:buNone/>
                </a:pPr>
                <a:r>
                  <a:rPr lang="en-US" dirty="0"/>
                  <a:t>r = rotation speed, in revolutions per </a:t>
                </a:r>
                <a:r>
                  <a:rPr lang="en-US" dirty="0" smtClean="0"/>
                  <a:t>second</a:t>
                </a:r>
                <a:endParaRPr lang="en-US" dirty="0"/>
              </a:p>
              <a:p>
                <a:pPr marL="45720" indent="0">
                  <a:buNone/>
                </a:pPr>
                <a:r>
                  <a:rPr lang="en-US" dirty="0"/>
                  <a:t>The total average access time can be expressed at:</a:t>
                </a:r>
              </a:p>
              <a:p>
                <a:pPr marL="45720" indent="0">
                  <a:buNone/>
                </a:pPr>
                <a:r>
                  <a:rPr lang="en-US" dirty="0"/>
                  <a:t>T  = </a:t>
                </a:r>
                <a:r>
                  <a:rPr lang="en-US" dirty="0" smtClean="0"/>
                  <a:t>(Track seek </a:t>
                </a:r>
                <a:r>
                  <a:rPr lang="en-US" dirty="0"/>
                  <a:t>time) + (rotational delay) + (Transfer time)</a:t>
                </a:r>
              </a:p>
              <a:p>
                <a:pPr marL="45720" indent="0">
                  <a:buNone/>
                </a:pPr>
                <a:r>
                  <a:rPr lang="en-US" dirty="0" smtClean="0"/>
                  <a:t>    = (s + (m*n))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𝑟</m:t>
                            </m:r>
                          </m:den>
                        </m:f>
                      </m:e>
                    </m:d>
                  </m:oMath>
                </a14:m>
                <a:r>
                  <a:rPr lang="en-US" dirty="0" smtClean="0"/>
                  <a:t>           +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𝑟</m:t>
                            </m:r>
                          </m:den>
                        </m:f>
                      </m:e>
                    </m:d>
                  </m:oMath>
                </a14:m>
                <a:endParaRPr lang="en-US" dirty="0" smtClean="0"/>
              </a:p>
              <a:p>
                <a:pPr marL="4572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373"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251949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Seek Time algorithms</a:t>
            </a:r>
            <a:endParaRPr lang="en-US" dirty="0"/>
          </a:p>
        </p:txBody>
      </p:sp>
      <p:sp>
        <p:nvSpPr>
          <p:cNvPr id="2" name="Content Placeholder 1"/>
          <p:cNvSpPr>
            <a:spLocks noGrp="1"/>
          </p:cNvSpPr>
          <p:nvPr>
            <p:ph idx="1"/>
          </p:nvPr>
        </p:nvSpPr>
        <p:spPr/>
        <p:txBody>
          <a:bodyPr>
            <a:normAutofit fontScale="92500" lnSpcReduction="10000"/>
          </a:bodyPr>
          <a:lstStyle/>
          <a:p>
            <a:r>
              <a:rPr lang="en-US" b="1" dirty="0"/>
              <a:t>FCFS (First-Come-First-Serve) </a:t>
            </a:r>
            <a:r>
              <a:rPr lang="en-US" dirty="0"/>
              <a:t> </a:t>
            </a:r>
            <a:r>
              <a:rPr lang="en-US" dirty="0" smtClean="0"/>
              <a:t>There </a:t>
            </a:r>
            <a:r>
              <a:rPr lang="en-US" dirty="0"/>
              <a:t>is no reordering of the queue.</a:t>
            </a:r>
          </a:p>
          <a:p>
            <a:r>
              <a:rPr lang="en-US" b="1" dirty="0"/>
              <a:t>SSTF (</a:t>
            </a:r>
            <a:r>
              <a:rPr lang="en-US" b="1" dirty="0" smtClean="0"/>
              <a:t>Shortest-Seek-Time-First)</a:t>
            </a:r>
            <a:r>
              <a:rPr lang="en-US" dirty="0"/>
              <a:t> </a:t>
            </a:r>
            <a:r>
              <a:rPr lang="en-US" dirty="0" smtClean="0"/>
              <a:t>Disk </a:t>
            </a:r>
            <a:r>
              <a:rPr lang="en-US" dirty="0"/>
              <a:t>arm is positioned next at the request (inward or outward) </a:t>
            </a:r>
            <a:r>
              <a:rPr lang="en-US" dirty="0" smtClean="0"/>
              <a:t>that </a:t>
            </a:r>
            <a:r>
              <a:rPr lang="en-US" dirty="0"/>
              <a:t>minimizes arm movement</a:t>
            </a:r>
          </a:p>
          <a:p>
            <a:r>
              <a:rPr lang="en-US" b="1" dirty="0" smtClean="0"/>
              <a:t>SCAN</a:t>
            </a:r>
            <a:r>
              <a:rPr lang="en-US" dirty="0"/>
              <a:t> </a:t>
            </a:r>
            <a:r>
              <a:rPr lang="en-US" dirty="0" smtClean="0"/>
              <a:t>Disk </a:t>
            </a:r>
            <a:r>
              <a:rPr lang="en-US" dirty="0"/>
              <a:t>arm sweeps back and forth across the disk surface, serving </a:t>
            </a:r>
            <a:r>
              <a:rPr lang="en-US" dirty="0" smtClean="0"/>
              <a:t>all </a:t>
            </a:r>
            <a:r>
              <a:rPr lang="en-US" dirty="0"/>
              <a:t>requests in its path.  It changes direction only when there are </a:t>
            </a:r>
            <a:r>
              <a:rPr lang="en-US" dirty="0" smtClean="0"/>
              <a:t>no </a:t>
            </a:r>
            <a:r>
              <a:rPr lang="en-US" dirty="0"/>
              <a:t>more requests to service in the current direction.</a:t>
            </a:r>
          </a:p>
          <a:p>
            <a:r>
              <a:rPr lang="en-US" b="1" dirty="0"/>
              <a:t>C-SCAN (</a:t>
            </a:r>
            <a:r>
              <a:rPr lang="en-US" b="1" dirty="0" smtClean="0"/>
              <a:t>Circular-SCAN)</a:t>
            </a:r>
            <a:r>
              <a:rPr lang="en-US" dirty="0"/>
              <a:t> </a:t>
            </a:r>
            <a:r>
              <a:rPr lang="en-US" dirty="0" smtClean="0"/>
              <a:t>Disk </a:t>
            </a:r>
            <a:r>
              <a:rPr lang="en-US" dirty="0"/>
              <a:t>arm moves unidirectional across the disk surface toward the </a:t>
            </a:r>
            <a:r>
              <a:rPr lang="en-US" dirty="0" smtClean="0"/>
              <a:t>inner </a:t>
            </a:r>
            <a:r>
              <a:rPr lang="en-US" dirty="0"/>
              <a:t>track.  When there are no more requests for service ahead </a:t>
            </a:r>
            <a:r>
              <a:rPr lang="en-US" dirty="0" smtClean="0"/>
              <a:t>of </a:t>
            </a:r>
            <a:r>
              <a:rPr lang="en-US" dirty="0"/>
              <a:t>the arm, it jumps back to surface the request nearest the outer </a:t>
            </a:r>
            <a:r>
              <a:rPr lang="en-US" dirty="0" smtClean="0"/>
              <a:t>track </a:t>
            </a:r>
            <a:r>
              <a:rPr lang="en-US" dirty="0"/>
              <a:t>and proceeds inward again.</a:t>
            </a:r>
          </a:p>
          <a:p>
            <a:r>
              <a:rPr lang="en-US" b="1" dirty="0"/>
              <a:t>N-Step </a:t>
            </a:r>
            <a:r>
              <a:rPr lang="en-US" b="1" dirty="0" smtClean="0"/>
              <a:t>scan</a:t>
            </a:r>
            <a:r>
              <a:rPr lang="en-US" dirty="0"/>
              <a:t> </a:t>
            </a:r>
            <a:r>
              <a:rPr lang="en-US" dirty="0" smtClean="0"/>
              <a:t>Disk </a:t>
            </a:r>
            <a:r>
              <a:rPr lang="en-US" dirty="0"/>
              <a:t>arm sweeps back and forth as in SCAN, but all requests that </a:t>
            </a:r>
            <a:r>
              <a:rPr lang="en-US" dirty="0" smtClean="0"/>
              <a:t>arrive </a:t>
            </a:r>
            <a:r>
              <a:rPr lang="en-US" dirty="0"/>
              <a:t>during a sweep in one direction are batched and reordered </a:t>
            </a:r>
            <a:r>
              <a:rPr lang="en-US" dirty="0" smtClean="0"/>
              <a:t>for </a:t>
            </a:r>
            <a:r>
              <a:rPr lang="en-US" dirty="0"/>
              <a:t>optimal service during the return sweep.</a:t>
            </a:r>
          </a:p>
          <a:p>
            <a:pPr marL="4572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079116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Type: Direct Access</a:t>
            </a:r>
            <a:endParaRPr lang="en-US" dirty="0"/>
          </a:p>
        </p:txBody>
      </p:sp>
      <p:sp>
        <p:nvSpPr>
          <p:cNvPr id="2" name="Content Placeholder 1"/>
          <p:cNvSpPr>
            <a:spLocks noGrp="1"/>
          </p:cNvSpPr>
          <p:nvPr>
            <p:ph idx="1"/>
          </p:nvPr>
        </p:nvSpPr>
        <p:spPr/>
        <p:txBody>
          <a:bodyPr/>
          <a:lstStyle/>
          <a:p>
            <a:r>
              <a:rPr lang="en-US" dirty="0" smtClean="0"/>
              <a:t>Records </a:t>
            </a:r>
            <a:r>
              <a:rPr lang="en-US" dirty="0"/>
              <a:t>are directly (randomly) access by their physical address on the direct access storage device (DASD).  The application user places the records on the DASD in any order appropriate for a particular application.  Hashing techniques are often locating data in a Direct access file</a:t>
            </a:r>
            <a:r>
              <a:rPr lang="en-US" dirty="0" smtClean="0"/>
              <a:t>.</a:t>
            </a:r>
          </a:p>
          <a:p>
            <a:endParaRPr lang="en-US" dirty="0"/>
          </a:p>
          <a:p>
            <a:r>
              <a:rPr lang="en-US" dirty="0"/>
              <a:t>Direct Access Files exploit the capability found on disks to access directly any block of a known address.  A key field is required in each record.  There is no order to the records.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86551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Secondary Storage</a:t>
            </a:r>
            <a:endParaRPr lang="en-US" dirty="0"/>
          </a:p>
        </p:txBody>
      </p:sp>
      <p:sp>
        <p:nvSpPr>
          <p:cNvPr id="2" name="Content Placeholder 1"/>
          <p:cNvSpPr>
            <a:spLocks noGrp="1"/>
          </p:cNvSpPr>
          <p:nvPr>
            <p:ph idx="1"/>
          </p:nvPr>
        </p:nvSpPr>
        <p:spPr/>
        <p:txBody>
          <a:bodyPr>
            <a:normAutofit fontScale="92500" lnSpcReduction="20000"/>
          </a:bodyPr>
          <a:lstStyle/>
          <a:p>
            <a:pPr marL="45720" indent="0">
              <a:buNone/>
            </a:pPr>
            <a:r>
              <a:rPr lang="en-US" dirty="0"/>
              <a:t>File systems are used on </a:t>
            </a:r>
            <a:r>
              <a:rPr lang="en-US" dirty="0">
                <a:hlinkClick r:id="rId2" action="ppaction://hlinkfile" tooltip="Data storage device"/>
              </a:rPr>
              <a:t>data storage devices</a:t>
            </a:r>
            <a:r>
              <a:rPr lang="en-US" dirty="0"/>
              <a:t>, such as </a:t>
            </a:r>
            <a:endParaRPr lang="en-US" dirty="0" smtClean="0"/>
          </a:p>
          <a:p>
            <a:pPr marL="45720" indent="0">
              <a:buNone/>
            </a:pPr>
            <a:endParaRPr lang="en-US" dirty="0" smtClean="0"/>
          </a:p>
          <a:p>
            <a:pPr marL="560070" indent="-514350">
              <a:buFont typeface="+mj-lt"/>
              <a:buAutoNum type="romanUcPeriod"/>
            </a:pPr>
            <a:r>
              <a:rPr lang="en-US" dirty="0" smtClean="0">
                <a:hlinkClick r:id="rId3" action="ppaction://hlinkfile" tooltip="Hard disk drive"/>
              </a:rPr>
              <a:t>hard </a:t>
            </a:r>
            <a:r>
              <a:rPr lang="en-US" dirty="0">
                <a:hlinkClick r:id="rId3" action="ppaction://hlinkfile" tooltip="Hard disk drive"/>
              </a:rPr>
              <a:t>disk drives</a:t>
            </a:r>
            <a:r>
              <a:rPr lang="en-US" dirty="0"/>
              <a:t>, </a:t>
            </a:r>
            <a:endParaRPr lang="en-US" dirty="0" smtClean="0"/>
          </a:p>
          <a:p>
            <a:pPr marL="560070" indent="-514350">
              <a:buFont typeface="+mj-lt"/>
              <a:buAutoNum type="romanUcPeriod"/>
            </a:pPr>
            <a:r>
              <a:rPr lang="en-US" dirty="0" smtClean="0">
                <a:hlinkClick r:id="rId4" action="ppaction://hlinkfile" tooltip="Floppy disk"/>
              </a:rPr>
              <a:t>floppy </a:t>
            </a:r>
            <a:r>
              <a:rPr lang="en-US" dirty="0">
                <a:hlinkClick r:id="rId4" action="ppaction://hlinkfile" tooltip="Floppy disk"/>
              </a:rPr>
              <a:t>disks</a:t>
            </a:r>
            <a:r>
              <a:rPr lang="en-US" dirty="0"/>
              <a:t>, </a:t>
            </a:r>
            <a:endParaRPr lang="en-US" dirty="0" smtClean="0"/>
          </a:p>
          <a:p>
            <a:pPr marL="560070" indent="-514350">
              <a:buFont typeface="+mj-lt"/>
              <a:buAutoNum type="romanUcPeriod"/>
            </a:pPr>
            <a:r>
              <a:rPr lang="en-US" dirty="0" smtClean="0">
                <a:hlinkClick r:id="rId5" action="ppaction://hlinkfile" tooltip="Optical disc"/>
              </a:rPr>
              <a:t>optical </a:t>
            </a:r>
            <a:r>
              <a:rPr lang="en-US" dirty="0">
                <a:hlinkClick r:id="rId5" action="ppaction://hlinkfile" tooltip="Optical disc"/>
              </a:rPr>
              <a:t>discs</a:t>
            </a:r>
            <a:r>
              <a:rPr lang="en-US" dirty="0"/>
              <a:t>, or </a:t>
            </a:r>
            <a:endParaRPr lang="en-US" dirty="0" smtClean="0"/>
          </a:p>
          <a:p>
            <a:pPr marL="560070" indent="-514350">
              <a:buFont typeface="+mj-lt"/>
              <a:buAutoNum type="romanUcPeriod"/>
            </a:pPr>
            <a:r>
              <a:rPr lang="en-US" dirty="0" smtClean="0">
                <a:hlinkClick r:id="rId6" action="ppaction://hlinkfile" tooltip="Flash memory"/>
              </a:rPr>
              <a:t>flash </a:t>
            </a:r>
            <a:r>
              <a:rPr lang="en-US" dirty="0">
                <a:hlinkClick r:id="rId6" action="ppaction://hlinkfile" tooltip="Flash memory"/>
              </a:rPr>
              <a:t>memory</a:t>
            </a:r>
            <a:r>
              <a:rPr lang="en-US" dirty="0"/>
              <a:t> storage devices, </a:t>
            </a:r>
            <a:endParaRPr lang="en-US" dirty="0" smtClean="0"/>
          </a:p>
          <a:p>
            <a:pPr marL="45720" indent="0">
              <a:buNone/>
            </a:pPr>
            <a:endParaRPr lang="en-US" dirty="0"/>
          </a:p>
          <a:p>
            <a:pPr marL="45720" indent="0">
              <a:buNone/>
            </a:pPr>
            <a:r>
              <a:rPr lang="en-US" dirty="0" smtClean="0"/>
              <a:t>to </a:t>
            </a:r>
            <a:r>
              <a:rPr lang="en-US" dirty="0"/>
              <a:t>maintain the physical locations of the </a:t>
            </a:r>
            <a:r>
              <a:rPr lang="en-US" dirty="0">
                <a:hlinkClick r:id="rId7" action="ppaction://hlinkfile" tooltip="Computer file"/>
              </a:rPr>
              <a:t>computer files</a:t>
            </a:r>
            <a:r>
              <a:rPr lang="en-US" dirty="0"/>
              <a:t>. </a:t>
            </a:r>
            <a:endParaRPr lang="en-US" dirty="0" smtClean="0"/>
          </a:p>
          <a:p>
            <a:pPr marL="45720" indent="0">
              <a:buNone/>
            </a:pPr>
            <a:endParaRPr lang="en-US" dirty="0"/>
          </a:p>
          <a:p>
            <a:pPr marL="45720" indent="0">
              <a:buNone/>
            </a:pPr>
            <a:r>
              <a:rPr lang="en-US" dirty="0" smtClean="0"/>
              <a:t>They </a:t>
            </a:r>
            <a:r>
              <a:rPr lang="en-US" dirty="0"/>
              <a:t>may provide access to data on a </a:t>
            </a:r>
            <a:r>
              <a:rPr lang="en-US" dirty="0">
                <a:hlinkClick r:id="" action="ppaction://hlinkfile"/>
              </a:rPr>
              <a:t>file server</a:t>
            </a:r>
            <a:r>
              <a:rPr lang="en-US" dirty="0"/>
              <a:t> by acting as clients for a </a:t>
            </a:r>
            <a:r>
              <a:rPr lang="en-US" dirty="0">
                <a:hlinkClick r:id="rId8" action="ppaction://hlinkfile" tooltip="Network protocol"/>
              </a:rPr>
              <a:t>network protocol</a:t>
            </a:r>
            <a:r>
              <a:rPr lang="en-US" dirty="0"/>
              <a:t> (e.g. </a:t>
            </a:r>
            <a:r>
              <a:rPr lang="en-US" dirty="0">
                <a:hlinkClick r:id="rId9" action="ppaction://hlinkfile" tooltip="Network File System (protocol)"/>
              </a:rPr>
              <a:t>NFS</a:t>
            </a:r>
            <a:r>
              <a:rPr lang="en-US" dirty="0"/>
              <a:t>, </a:t>
            </a:r>
            <a:r>
              <a:rPr lang="en-US" dirty="0">
                <a:hlinkClick r:id="rId10" action="ppaction://hlinkfile" tooltip="Server Message Block"/>
              </a:rPr>
              <a:t>SMB</a:t>
            </a:r>
            <a:r>
              <a:rPr lang="en-US" dirty="0"/>
              <a:t>, or </a:t>
            </a:r>
            <a:r>
              <a:rPr lang="en-US" dirty="0">
                <a:hlinkClick r:id="rId11" action="ppaction://hlinkfile" tooltip="9P"/>
              </a:rPr>
              <a:t>9P</a:t>
            </a:r>
            <a:r>
              <a:rPr lang="en-US" dirty="0"/>
              <a:t> clients),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6060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Record </a:t>
            </a:r>
            <a:r>
              <a:rPr lang="en-US" dirty="0" smtClean="0"/>
              <a:t>Blocking (Direct)</a:t>
            </a:r>
            <a:endParaRPr lang="en-US" dirty="0"/>
          </a:p>
        </p:txBody>
      </p:sp>
      <p:sp>
        <p:nvSpPr>
          <p:cNvPr id="2" name="Content Placeholder 1"/>
          <p:cNvSpPr>
            <a:spLocks noGrp="1"/>
          </p:cNvSpPr>
          <p:nvPr>
            <p:ph idx="1"/>
          </p:nvPr>
        </p:nvSpPr>
        <p:spPr/>
        <p:txBody>
          <a:bodyPr>
            <a:normAutofit lnSpcReduction="10000"/>
          </a:bodyPr>
          <a:lstStyle/>
          <a:p>
            <a:r>
              <a:rPr lang="en-US" b="1" dirty="0" smtClean="0"/>
              <a:t>Fixed </a:t>
            </a:r>
            <a:r>
              <a:rPr lang="en-US" b="1" dirty="0"/>
              <a:t>Blocking</a:t>
            </a:r>
            <a:endParaRPr lang="en-US" dirty="0"/>
          </a:p>
          <a:p>
            <a:pPr marL="45720" indent="0">
              <a:buNone/>
            </a:pPr>
            <a:r>
              <a:rPr lang="en-US" dirty="0" smtClean="0"/>
              <a:t>Fixed </a:t>
            </a:r>
            <a:r>
              <a:rPr lang="en-US" dirty="0"/>
              <a:t>length records are used, and an integral number of </a:t>
            </a:r>
            <a:r>
              <a:rPr lang="en-US" dirty="0" smtClean="0"/>
              <a:t>records </a:t>
            </a:r>
            <a:r>
              <a:rPr lang="en-US" dirty="0"/>
              <a:t>are stored in a block.  There may be unused space </a:t>
            </a:r>
            <a:r>
              <a:rPr lang="en-US" dirty="0" smtClean="0"/>
              <a:t>at </a:t>
            </a:r>
            <a:r>
              <a:rPr lang="en-US" dirty="0"/>
              <a:t>the end of each block.</a:t>
            </a:r>
          </a:p>
          <a:p>
            <a:r>
              <a:rPr lang="en-US" b="1" dirty="0"/>
              <a:t>Variable-length spanned blocking</a:t>
            </a:r>
            <a:endParaRPr lang="en-US" dirty="0"/>
          </a:p>
          <a:p>
            <a:pPr marL="45720" indent="0">
              <a:buNone/>
            </a:pPr>
            <a:r>
              <a:rPr lang="en-US" dirty="0" smtClean="0"/>
              <a:t>Variable-length </a:t>
            </a:r>
            <a:r>
              <a:rPr lang="en-US" dirty="0"/>
              <a:t>records are used, and are packed </a:t>
            </a:r>
            <a:r>
              <a:rPr lang="en-US" dirty="0" smtClean="0"/>
              <a:t>into blocks </a:t>
            </a:r>
            <a:r>
              <a:rPr lang="en-US" dirty="0"/>
              <a:t>with no unused space. Thus, some records must </a:t>
            </a:r>
            <a:r>
              <a:rPr lang="en-US" dirty="0" smtClean="0"/>
              <a:t>span </a:t>
            </a:r>
            <a:r>
              <a:rPr lang="en-US" dirty="0"/>
              <a:t>two blocks, with the continuation indicated by a </a:t>
            </a:r>
            <a:r>
              <a:rPr lang="en-US" dirty="0" smtClean="0"/>
              <a:t>pointer </a:t>
            </a:r>
            <a:r>
              <a:rPr lang="en-US" dirty="0"/>
              <a:t>to the successor block.</a:t>
            </a:r>
          </a:p>
          <a:p>
            <a:r>
              <a:rPr lang="en-US" b="1" dirty="0"/>
              <a:t>Variable-length </a:t>
            </a:r>
            <a:r>
              <a:rPr lang="en-US" b="1" dirty="0" err="1"/>
              <a:t>unspanned</a:t>
            </a:r>
            <a:r>
              <a:rPr lang="en-US" b="1" dirty="0"/>
              <a:t> blocking</a:t>
            </a:r>
            <a:endParaRPr lang="en-US" dirty="0"/>
          </a:p>
          <a:p>
            <a:pPr marL="45720" indent="0">
              <a:buNone/>
            </a:pPr>
            <a:r>
              <a:rPr lang="en-US" dirty="0" smtClean="0"/>
              <a:t>Variable-length </a:t>
            </a:r>
            <a:r>
              <a:rPr lang="en-US" dirty="0"/>
              <a:t>records are used, but spanning is not </a:t>
            </a:r>
            <a:r>
              <a:rPr lang="en-US" dirty="0" smtClean="0"/>
              <a:t>employed</a:t>
            </a:r>
            <a:r>
              <a:rPr lang="en-US" dirty="0"/>
              <a:t>.  There is wasted space in most blocks </a:t>
            </a:r>
            <a:r>
              <a:rPr lang="en-US" dirty="0" smtClean="0"/>
              <a:t>because </a:t>
            </a:r>
            <a:r>
              <a:rPr lang="en-US" dirty="0"/>
              <a:t>of the inability to use the remainder of the block if </a:t>
            </a:r>
            <a:r>
              <a:rPr lang="en-US" dirty="0" smtClean="0"/>
              <a:t>the </a:t>
            </a:r>
            <a:r>
              <a:rPr lang="en-US" dirty="0"/>
              <a:t>next records is larger that the remaining unused space.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393109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Methods</a:t>
            </a:r>
            <a:endParaRPr lang="en-US" dirty="0"/>
          </a:p>
        </p:txBody>
      </p:sp>
      <p:sp>
        <p:nvSpPr>
          <p:cNvPr id="2" name="Content Placeholder 1"/>
          <p:cNvSpPr>
            <a:spLocks noGrp="1"/>
          </p:cNvSpPr>
          <p:nvPr>
            <p:ph idx="1"/>
          </p:nvPr>
        </p:nvSpPr>
        <p:spPr/>
        <p:txBody>
          <a:bodyPr/>
          <a:lstStyle/>
          <a:p>
            <a:r>
              <a:rPr lang="en-US" b="1" dirty="0" smtClean="0"/>
              <a:t>Queued </a:t>
            </a:r>
            <a:r>
              <a:rPr lang="en-US" b="1" dirty="0"/>
              <a:t>Access</a:t>
            </a:r>
            <a:endParaRPr lang="en-US" dirty="0"/>
          </a:p>
          <a:p>
            <a:pPr marL="45720" indent="0">
              <a:buNone/>
            </a:pPr>
            <a:r>
              <a:rPr lang="en-US" dirty="0" smtClean="0"/>
              <a:t>Used </a:t>
            </a:r>
            <a:r>
              <a:rPr lang="en-US" dirty="0"/>
              <a:t>when the sequence in which records are to be </a:t>
            </a:r>
            <a:r>
              <a:rPr lang="en-US" dirty="0" smtClean="0"/>
              <a:t>	processed </a:t>
            </a:r>
            <a:r>
              <a:rPr lang="en-US" dirty="0"/>
              <a:t>can be anticipated, such as in sequential and </a:t>
            </a:r>
            <a:r>
              <a:rPr lang="en-US" dirty="0" smtClean="0"/>
              <a:t>indexed </a:t>
            </a:r>
            <a:r>
              <a:rPr lang="en-US" dirty="0"/>
              <a:t>sequential accessing.  The queued methods </a:t>
            </a:r>
            <a:r>
              <a:rPr lang="en-US" dirty="0" smtClean="0"/>
              <a:t>perform </a:t>
            </a:r>
            <a:r>
              <a:rPr lang="en-US" dirty="0"/>
              <a:t>anticipated buffering and scheduling of I/O </a:t>
            </a:r>
            <a:r>
              <a:rPr lang="en-US" dirty="0" smtClean="0"/>
              <a:t>operations</a:t>
            </a:r>
            <a:r>
              <a:rPr lang="en-US" dirty="0"/>
              <a:t>. They try to have the next record available for </a:t>
            </a:r>
            <a:r>
              <a:rPr lang="en-US" dirty="0" smtClean="0"/>
              <a:t>processing </a:t>
            </a:r>
            <a:r>
              <a:rPr lang="en-US" dirty="0"/>
              <a:t>as soon as the previous one is processed</a:t>
            </a:r>
            <a:r>
              <a:rPr lang="en-US" dirty="0" smtClean="0"/>
              <a:t>.</a:t>
            </a:r>
          </a:p>
          <a:p>
            <a:pPr marL="45720" indent="0">
              <a:buNone/>
            </a:pPr>
            <a:endParaRPr lang="en-US" dirty="0"/>
          </a:p>
          <a:p>
            <a:r>
              <a:rPr lang="en-US" b="1" dirty="0"/>
              <a:t>Basic Access</a:t>
            </a:r>
            <a:endParaRPr lang="en-US" dirty="0"/>
          </a:p>
          <a:p>
            <a:pPr marL="45720" indent="0">
              <a:buNone/>
            </a:pPr>
            <a:r>
              <a:rPr lang="en-US" dirty="0" smtClean="0"/>
              <a:t>Used </a:t>
            </a:r>
            <a:r>
              <a:rPr lang="en-US" dirty="0"/>
              <a:t>when the sequence in which records are to be </a:t>
            </a:r>
            <a:r>
              <a:rPr lang="en-US" dirty="0" smtClean="0"/>
              <a:t>	processed </a:t>
            </a:r>
            <a:r>
              <a:rPr lang="en-US" dirty="0"/>
              <a:t>cannot be anticipated.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24083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RAID</a:t>
            </a:r>
            <a:br>
              <a:rPr lang="en-US" dirty="0" smtClean="0"/>
            </a:br>
            <a:r>
              <a:rPr lang="en-US" sz="2800" dirty="0" smtClean="0"/>
              <a:t>(</a:t>
            </a:r>
            <a:r>
              <a:rPr lang="en-US" sz="2800" b="1" dirty="0"/>
              <a:t>Redundant Array of Inexpensive </a:t>
            </a:r>
            <a:r>
              <a:rPr lang="en-US" sz="2800" b="1" dirty="0" smtClean="0"/>
              <a:t>Disks)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8034" y="2495721"/>
            <a:ext cx="4952381" cy="27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16844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names</a:t>
            </a:r>
            <a:endParaRPr lang="en-US" dirty="0"/>
          </a:p>
        </p:txBody>
      </p:sp>
      <p:sp>
        <p:nvSpPr>
          <p:cNvPr id="2" name="Content Placeholder 1"/>
          <p:cNvSpPr>
            <a:spLocks noGrp="1"/>
          </p:cNvSpPr>
          <p:nvPr>
            <p:ph idx="1"/>
          </p:nvPr>
        </p:nvSpPr>
        <p:spPr/>
        <p:txBody>
          <a:bodyPr>
            <a:normAutofit/>
          </a:bodyPr>
          <a:lstStyle/>
          <a:p>
            <a:r>
              <a:rPr lang="en-US" dirty="0"/>
              <a:t>A </a:t>
            </a:r>
            <a:r>
              <a:rPr lang="en-US" b="1" dirty="0"/>
              <a:t>file name</a:t>
            </a:r>
            <a:r>
              <a:rPr lang="en-US" dirty="0"/>
              <a:t> (or </a:t>
            </a:r>
            <a:r>
              <a:rPr lang="en-US" b="1" dirty="0"/>
              <a:t>filename</a:t>
            </a:r>
            <a:r>
              <a:rPr lang="en-US" dirty="0"/>
              <a:t>) is used to reference the </a:t>
            </a:r>
            <a:r>
              <a:rPr lang="en-US" dirty="0">
                <a:hlinkClick r:id="" action="ppaction://hlinkfile"/>
              </a:rPr>
              <a:t>storage location</a:t>
            </a:r>
            <a:r>
              <a:rPr lang="en-US" dirty="0"/>
              <a:t> in the file system. Most file systems have restrictions on the length of the </a:t>
            </a:r>
            <a:r>
              <a:rPr lang="en-US" dirty="0" smtClean="0"/>
              <a:t>filename</a:t>
            </a:r>
          </a:p>
          <a:p>
            <a:endParaRPr lang="en-US" dirty="0" smtClean="0"/>
          </a:p>
          <a:p>
            <a:r>
              <a:rPr lang="en-US" dirty="0" smtClean="0"/>
              <a:t>Most </a:t>
            </a:r>
            <a:r>
              <a:rPr lang="en-US" dirty="0"/>
              <a:t>file system interface utilities have special characters that you cannot normally use in a filename (the file system may use these special characters to indicate a device, device type, directory prefix or file type). </a:t>
            </a:r>
            <a:endParaRPr lang="en-US" dirty="0" smtClean="0"/>
          </a:p>
          <a:p>
            <a:endParaRPr lang="en-US" dirty="0" smtClean="0"/>
          </a:p>
          <a:p>
            <a:r>
              <a:rPr lang="en-US" dirty="0" smtClean="0"/>
              <a:t>Some </a:t>
            </a:r>
            <a:r>
              <a:rPr lang="en-US" dirty="0"/>
              <a:t>file system utilities, editors and compilers treat prefixes and suffixes in a special way. These are usually merely conventions and not implemented within the file system.</a:t>
            </a:r>
          </a:p>
          <a:p>
            <a:pPr marL="4572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728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Metadata (data about data)</a:t>
            </a:r>
            <a:endParaRPr lang="en-US" dirty="0"/>
          </a:p>
        </p:txBody>
      </p:sp>
      <p:sp>
        <p:nvSpPr>
          <p:cNvPr id="2" name="Content Placeholder 1"/>
          <p:cNvSpPr>
            <a:spLocks noGrp="1"/>
          </p:cNvSpPr>
          <p:nvPr>
            <p:ph idx="1"/>
          </p:nvPr>
        </p:nvSpPr>
        <p:spPr/>
        <p:txBody>
          <a:bodyPr>
            <a:normAutofit/>
          </a:bodyPr>
          <a:lstStyle/>
          <a:p>
            <a:pPr marL="45720" indent="0">
              <a:buNone/>
            </a:pPr>
            <a:r>
              <a:rPr lang="en-US" dirty="0"/>
              <a:t>Other bookkeeping information is typically associated with each file within a file system. </a:t>
            </a:r>
            <a:endParaRPr lang="en-US" dirty="0" smtClean="0"/>
          </a:p>
          <a:p>
            <a:pPr marL="45720" indent="0">
              <a:buNone/>
            </a:pPr>
            <a:endParaRPr lang="en-US" dirty="0"/>
          </a:p>
          <a:p>
            <a:pPr marL="45720" indent="0">
              <a:buNone/>
            </a:pPr>
            <a:r>
              <a:rPr lang="en-US" dirty="0" smtClean="0"/>
              <a:t>The </a:t>
            </a:r>
            <a:r>
              <a:rPr lang="en-US" dirty="0">
                <a:hlinkClick r:id="rId2" action="ppaction://hlinkfile" tooltip="File size"/>
              </a:rPr>
              <a:t>length</a:t>
            </a:r>
            <a:r>
              <a:rPr lang="en-US" dirty="0"/>
              <a:t> of the data contained in a file may be stored as the number of blocks allocated for the file or as a </a:t>
            </a:r>
            <a:r>
              <a:rPr lang="en-US" dirty="0">
                <a:hlinkClick r:id="rId3" action="ppaction://hlinkfile" tooltip="Byte"/>
              </a:rPr>
              <a:t>byte</a:t>
            </a:r>
            <a:r>
              <a:rPr lang="en-US" dirty="0"/>
              <a:t> count. </a:t>
            </a:r>
            <a:endParaRPr lang="en-US" dirty="0" smtClean="0"/>
          </a:p>
          <a:p>
            <a:pPr marL="45720" indent="0">
              <a:buNone/>
            </a:pPr>
            <a:endParaRPr lang="en-US" dirty="0"/>
          </a:p>
          <a:p>
            <a:pPr marL="45720" indent="0">
              <a:buNone/>
            </a:pPr>
            <a:r>
              <a:rPr lang="en-US" dirty="0" smtClean="0"/>
              <a:t>The </a:t>
            </a:r>
            <a:r>
              <a:rPr lang="en-US" dirty="0">
                <a:hlinkClick r:id="rId4" action="ppaction://hlinkfile" tooltip="System time"/>
              </a:rPr>
              <a:t>time</a:t>
            </a:r>
            <a:r>
              <a:rPr lang="en-US" dirty="0"/>
              <a:t> that the file was last modified may be stored as the file's timestamp. File systems might store the file creation time, the time it was last accessed, the time the file's </a:t>
            </a:r>
            <a:r>
              <a:rPr lang="en-US" dirty="0">
                <a:hlinkClick r:id="rId5" action="ppaction://hlinkfile" tooltip="Meta-data"/>
              </a:rPr>
              <a:t>meta-data</a:t>
            </a:r>
            <a:r>
              <a:rPr lang="en-US" dirty="0"/>
              <a:t> was changed, or the time the file was last backed up.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900176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Utilities</a:t>
            </a:r>
            <a:endParaRPr lang="en-US" dirty="0"/>
          </a:p>
        </p:txBody>
      </p:sp>
      <p:sp>
        <p:nvSpPr>
          <p:cNvPr id="2" name="Content Placeholder 1"/>
          <p:cNvSpPr>
            <a:spLocks noGrp="1"/>
          </p:cNvSpPr>
          <p:nvPr>
            <p:ph idx="1"/>
          </p:nvPr>
        </p:nvSpPr>
        <p:spPr/>
        <p:txBody>
          <a:bodyPr>
            <a:normAutofit fontScale="92500" lnSpcReduction="10000"/>
          </a:bodyPr>
          <a:lstStyle/>
          <a:p>
            <a:r>
              <a:rPr lang="en-US" dirty="0"/>
              <a:t>File systems include utilities to initialize, alter parameters of and remove an instance of the file system. </a:t>
            </a:r>
            <a:endParaRPr lang="en-US" dirty="0" smtClean="0"/>
          </a:p>
          <a:p>
            <a:endParaRPr lang="en-US" dirty="0" smtClean="0"/>
          </a:p>
          <a:p>
            <a:r>
              <a:rPr lang="en-US" dirty="0" smtClean="0"/>
              <a:t>Directory </a:t>
            </a:r>
            <a:r>
              <a:rPr lang="en-US" dirty="0"/>
              <a:t>utilities create, rename and delete directory entries and alter metadata associated with a directory. </a:t>
            </a:r>
            <a:endParaRPr lang="en-US" dirty="0" smtClean="0"/>
          </a:p>
          <a:p>
            <a:endParaRPr lang="en-US" dirty="0"/>
          </a:p>
          <a:p>
            <a:r>
              <a:rPr lang="en-US" dirty="0"/>
              <a:t>File utilities create, list, copy, move and delete files, and alter metadata. They may be able to truncate data, truncate or extend space allocation, append to, move, and modify files in-place. </a:t>
            </a:r>
            <a:endParaRPr lang="en-US" dirty="0" smtClean="0"/>
          </a:p>
          <a:p>
            <a:endParaRPr lang="en-US" dirty="0"/>
          </a:p>
          <a:p>
            <a:r>
              <a:rPr lang="en-US" dirty="0"/>
              <a:t>Also in this category are utilities to free space for deleted files if the file system provides an undelete function.</a:t>
            </a:r>
          </a:p>
          <a:p>
            <a:pPr marL="4572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459413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and permission</a:t>
            </a:r>
            <a:endParaRPr lang="en-US" dirty="0"/>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There are several mechanisms used by file systems to control access to data. </a:t>
            </a:r>
            <a:endParaRPr lang="en-US" dirty="0" smtClean="0"/>
          </a:p>
          <a:p>
            <a:pPr marL="45720" indent="0">
              <a:buNone/>
            </a:pPr>
            <a:endParaRPr lang="en-US" dirty="0"/>
          </a:p>
          <a:p>
            <a:pPr marL="45720" indent="0">
              <a:buNone/>
            </a:pPr>
            <a:r>
              <a:rPr lang="en-US" dirty="0" smtClean="0"/>
              <a:t>Usually </a:t>
            </a:r>
            <a:r>
              <a:rPr lang="en-US" dirty="0"/>
              <a:t>the intent is to prevent reading or modifying files by a user or group of users. </a:t>
            </a:r>
            <a:endParaRPr lang="en-US" dirty="0" smtClean="0"/>
          </a:p>
          <a:p>
            <a:pPr marL="45720" indent="0">
              <a:buNone/>
            </a:pPr>
            <a:endParaRPr lang="en-US" dirty="0"/>
          </a:p>
          <a:p>
            <a:pPr marL="45720" indent="0">
              <a:buNone/>
            </a:pPr>
            <a:r>
              <a:rPr lang="en-US" dirty="0" smtClean="0"/>
              <a:t>Another </a:t>
            </a:r>
            <a:r>
              <a:rPr lang="en-US" dirty="0"/>
              <a:t>reason is to ensure data is modified in a controlled way so access may be restricted to a specific program. </a:t>
            </a:r>
            <a:endParaRPr lang="en-US" dirty="0" smtClean="0"/>
          </a:p>
          <a:p>
            <a:pPr marL="45720" indent="0">
              <a:buNone/>
            </a:pPr>
            <a:endParaRPr lang="en-US" dirty="0"/>
          </a:p>
          <a:p>
            <a:pPr marL="45720" indent="0">
              <a:buNone/>
            </a:pPr>
            <a:r>
              <a:rPr lang="en-US" dirty="0" smtClean="0"/>
              <a:t>Examples </a:t>
            </a:r>
            <a:r>
              <a:rPr lang="en-US" dirty="0"/>
              <a:t>include passwords stored in the metadata of the file or elsewhere and </a:t>
            </a:r>
            <a:r>
              <a:rPr lang="en-US" dirty="0">
                <a:hlinkClick r:id="rId2" action="ppaction://hlinkfile" tooltip="File permissions"/>
              </a:rPr>
              <a:t>file permissions</a:t>
            </a:r>
            <a:r>
              <a:rPr lang="en-US" dirty="0"/>
              <a:t> in the form of permission bits, </a:t>
            </a:r>
            <a:r>
              <a:rPr lang="en-US" dirty="0">
                <a:hlinkClick r:id="rId3" action="ppaction://hlinkfile" tooltip="Access control list"/>
              </a:rPr>
              <a:t>access control lists</a:t>
            </a:r>
            <a:r>
              <a:rPr lang="en-US" dirty="0"/>
              <a:t>, or </a:t>
            </a:r>
            <a:r>
              <a:rPr lang="en-US" dirty="0">
                <a:hlinkClick r:id="rId4" action="ppaction://hlinkfile" tooltip="Capability (computers)"/>
              </a:rPr>
              <a:t>capabilities</a:t>
            </a: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21396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 Data</a:t>
            </a:r>
            <a:endParaRPr lang="en-US" dirty="0"/>
          </a:p>
        </p:txBody>
      </p:sp>
      <p:sp>
        <p:nvSpPr>
          <p:cNvPr id="2" name="Content Placeholder 1"/>
          <p:cNvSpPr>
            <a:spLocks noGrp="1"/>
          </p:cNvSpPr>
          <p:nvPr>
            <p:ph idx="1"/>
          </p:nvPr>
        </p:nvSpPr>
        <p:spPr/>
        <p:txBody>
          <a:bodyPr/>
          <a:lstStyle/>
          <a:p>
            <a:r>
              <a:rPr lang="en-US" dirty="0"/>
              <a:t>The most important purpose of a file system is to manage user data. This includes storing, retrieving and updating data</a:t>
            </a:r>
            <a:r>
              <a:rPr lang="en-US" dirty="0" smtClean="0"/>
              <a:t>.</a:t>
            </a:r>
          </a:p>
          <a:p>
            <a:pPr marL="45720" indent="0">
              <a:buNone/>
            </a:pPr>
            <a:endParaRPr lang="en-US" dirty="0"/>
          </a:p>
          <a:p>
            <a:r>
              <a:rPr lang="en-US" dirty="0"/>
              <a:t>Some file systems accept data for storage as a stream of bytes which are collected and stored in a manner efficient for the media. </a:t>
            </a:r>
            <a:endParaRPr lang="en-US" dirty="0" smtClean="0"/>
          </a:p>
          <a:p>
            <a:endParaRPr lang="en-US" dirty="0" smtClean="0"/>
          </a:p>
          <a:p>
            <a:r>
              <a:rPr lang="en-US" dirty="0" smtClean="0"/>
              <a:t>When </a:t>
            </a:r>
            <a:r>
              <a:rPr lang="en-US" dirty="0"/>
              <a:t>a program retrieves the data it specifies the size of a memory buffer and the file system transfers data from the media to the buffer</a:t>
            </a:r>
          </a:p>
          <a:p>
            <a:pPr marL="4572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05458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File system</a:t>
            </a:r>
            <a:endParaRPr lang="en-US" dirty="0"/>
          </a:p>
        </p:txBody>
      </p:sp>
      <p:sp>
        <p:nvSpPr>
          <p:cNvPr id="2" name="Content Placeholder 1"/>
          <p:cNvSpPr>
            <a:spLocks noGrp="1"/>
          </p:cNvSpPr>
          <p:nvPr>
            <p:ph idx="1"/>
          </p:nvPr>
        </p:nvSpPr>
        <p:spPr/>
        <p:txBody>
          <a:bodyPr>
            <a:normAutofit lnSpcReduction="10000"/>
          </a:bodyPr>
          <a:lstStyle/>
          <a:p>
            <a:r>
              <a:rPr lang="en-US" dirty="0"/>
              <a:t>A </a:t>
            </a:r>
            <a:r>
              <a:rPr lang="en-US" i="1" dirty="0"/>
              <a:t>network file system</a:t>
            </a:r>
            <a:r>
              <a:rPr lang="en-US" dirty="0"/>
              <a:t> is a file system that acts as a client for a remote file access protocol, providing access to files on a server. </a:t>
            </a:r>
            <a:endParaRPr lang="en-US" dirty="0" smtClean="0"/>
          </a:p>
          <a:p>
            <a:r>
              <a:rPr lang="en-US" dirty="0" smtClean="0"/>
              <a:t>Examples </a:t>
            </a:r>
            <a:r>
              <a:rPr lang="en-US" dirty="0"/>
              <a:t>of network file systems include clients for the </a:t>
            </a:r>
            <a:r>
              <a:rPr lang="en-US" dirty="0">
                <a:hlinkClick r:id="rId2" action="ppaction://hlinkfile" tooltip="Network File System (protocol)"/>
              </a:rPr>
              <a:t>NFS</a:t>
            </a:r>
            <a:r>
              <a:rPr lang="en-US" dirty="0"/>
              <a:t>, </a:t>
            </a:r>
            <a:r>
              <a:rPr lang="en-US" dirty="0" smtClean="0">
                <a:hlinkClick r:id="rId3" action="ppaction://hlinkfile" tooltip="Andrew File System"/>
              </a:rPr>
              <a:t>AFS</a:t>
            </a:r>
            <a:r>
              <a:rPr lang="en-US" dirty="0"/>
              <a:t>, </a:t>
            </a:r>
            <a:r>
              <a:rPr lang="en-US" dirty="0">
                <a:hlinkClick r:id="rId4" action="ppaction://hlinkfile" tooltip="Server Message Block"/>
              </a:rPr>
              <a:t>SMB</a:t>
            </a:r>
            <a:r>
              <a:rPr lang="en-US" dirty="0"/>
              <a:t> </a:t>
            </a:r>
            <a:r>
              <a:rPr lang="en-US" dirty="0" smtClean="0"/>
              <a:t>protocols.</a:t>
            </a:r>
          </a:p>
          <a:p>
            <a:endParaRPr lang="en-US" dirty="0" smtClean="0"/>
          </a:p>
          <a:p>
            <a:r>
              <a:rPr lang="en-US" dirty="0" smtClean="0"/>
              <a:t>NFS</a:t>
            </a:r>
            <a:endParaRPr lang="en-US" dirty="0"/>
          </a:p>
          <a:p>
            <a:pPr marL="445770" indent="-400050">
              <a:buFont typeface="+mj-lt"/>
              <a:buAutoNum type="romanUcPeriod"/>
            </a:pPr>
            <a:r>
              <a:rPr lang="en-US" sz="1600" b="1" dirty="0"/>
              <a:t>Network File System</a:t>
            </a:r>
            <a:r>
              <a:rPr lang="en-US" sz="1600" dirty="0"/>
              <a:t> (</a:t>
            </a:r>
            <a:r>
              <a:rPr lang="en-US" sz="1600" b="1" dirty="0"/>
              <a:t>NFS</a:t>
            </a:r>
            <a:r>
              <a:rPr lang="en-US" sz="1600" dirty="0"/>
              <a:t>) is a </a:t>
            </a:r>
            <a:r>
              <a:rPr lang="en-US" sz="1600" dirty="0">
                <a:hlinkClick r:id="rId5" action="ppaction://hlinkfile" tooltip="Distributed file system"/>
              </a:rPr>
              <a:t>distributed file system</a:t>
            </a:r>
            <a:r>
              <a:rPr lang="en-US" sz="1600" dirty="0"/>
              <a:t> protocol originally developed by </a:t>
            </a:r>
            <a:r>
              <a:rPr lang="en-US" sz="1600" dirty="0">
                <a:hlinkClick r:id="rId6" action="ppaction://hlinkfile" tooltip="Sun Microsystems"/>
              </a:rPr>
              <a:t>Sun Microsystems</a:t>
            </a:r>
            <a:r>
              <a:rPr lang="en-US" sz="1600" dirty="0"/>
              <a:t> in 1984,</a:t>
            </a:r>
            <a:r>
              <a:rPr lang="en-US" sz="1600" baseline="30000" dirty="0">
                <a:hlinkClick r:id="" action="ppaction://hlinkfile"/>
              </a:rPr>
              <a:t>[1]</a:t>
            </a:r>
            <a:r>
              <a:rPr lang="en-US" sz="1600" dirty="0"/>
              <a:t> allowing a user on a client </a:t>
            </a:r>
            <a:r>
              <a:rPr lang="en-US" sz="1600" dirty="0">
                <a:hlinkClick r:id="rId7" action="ppaction://hlinkfile" tooltip="Computer"/>
              </a:rPr>
              <a:t>computer</a:t>
            </a:r>
            <a:r>
              <a:rPr lang="en-US" sz="1600" dirty="0"/>
              <a:t> to access files over a </a:t>
            </a:r>
            <a:r>
              <a:rPr lang="en-US" sz="1600" dirty="0">
                <a:hlinkClick r:id="rId8" action="ppaction://hlinkfile" tooltip="Computer network"/>
              </a:rPr>
              <a:t>network</a:t>
            </a:r>
            <a:r>
              <a:rPr lang="en-US" sz="1600" dirty="0"/>
              <a:t> in a manner similar to how </a:t>
            </a:r>
            <a:r>
              <a:rPr lang="en-US" sz="1600" dirty="0">
                <a:hlinkClick r:id="" action="ppaction://hlinkfile"/>
              </a:rPr>
              <a:t>local storage</a:t>
            </a:r>
            <a:r>
              <a:rPr lang="en-US" sz="1600" dirty="0"/>
              <a:t> is accessed. </a:t>
            </a:r>
            <a:endParaRPr lang="en-US" sz="1600" dirty="0" smtClean="0"/>
          </a:p>
          <a:p>
            <a:pPr marL="445770" indent="-400050">
              <a:buFont typeface="+mj-lt"/>
              <a:buAutoNum type="romanUcPeriod"/>
            </a:pPr>
            <a:r>
              <a:rPr lang="en-US" sz="1600" dirty="0" smtClean="0"/>
              <a:t>NFS</a:t>
            </a:r>
            <a:r>
              <a:rPr lang="en-US" sz="1600" dirty="0"/>
              <a:t>, like many other protocols, builds on the </a:t>
            </a:r>
            <a:r>
              <a:rPr lang="en-US" sz="1600" dirty="0">
                <a:hlinkClick r:id="rId9" action="ppaction://hlinkfile" tooltip="Open Network Computing Remote Procedure Call"/>
              </a:rPr>
              <a:t>Open Network Computing Remote Procedure Call</a:t>
            </a:r>
            <a:r>
              <a:rPr lang="en-US" sz="1600" dirty="0"/>
              <a:t> (ONC RPC) system. </a:t>
            </a:r>
            <a:endParaRPr lang="en-US" sz="1600" dirty="0" smtClean="0"/>
          </a:p>
          <a:p>
            <a:pPr marL="445770" indent="-400050">
              <a:buFont typeface="+mj-lt"/>
              <a:buAutoNum type="romanUcPeriod"/>
            </a:pPr>
            <a:r>
              <a:rPr lang="en-US" sz="1600" dirty="0" smtClean="0"/>
              <a:t>The </a:t>
            </a:r>
            <a:r>
              <a:rPr lang="en-US" sz="1600" dirty="0"/>
              <a:t>Network File System is an open standard defined in </a:t>
            </a:r>
            <a:r>
              <a:rPr lang="en-US" sz="1600" dirty="0">
                <a:hlinkClick r:id="rId10" action="ppaction://hlinkfile" tooltip="Request for Comments"/>
              </a:rPr>
              <a:t>RFCs</a:t>
            </a:r>
            <a:r>
              <a:rPr lang="en-US" sz="1600" dirty="0"/>
              <a:t>, allowing anyone to implement the protocol.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6669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508</TotalTime>
  <Words>1927</Words>
  <Application>Microsoft Office PowerPoint</Application>
  <PresentationFormat>On-screen Show (4:3)</PresentationFormat>
  <Paragraphs>253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Cambria Math</vt:lpstr>
      <vt:lpstr>Retrospect</vt:lpstr>
      <vt:lpstr>File Systems</vt:lpstr>
      <vt:lpstr>File System</vt:lpstr>
      <vt:lpstr>Secondary Storage</vt:lpstr>
      <vt:lpstr>File names</vt:lpstr>
      <vt:lpstr>Metadata (data about data)</vt:lpstr>
      <vt:lpstr>Utilities</vt:lpstr>
      <vt:lpstr>Access and permission</vt:lpstr>
      <vt:lpstr>User Data</vt:lpstr>
      <vt:lpstr>Network File system</vt:lpstr>
      <vt:lpstr>Logical files</vt:lpstr>
      <vt:lpstr>Disk drive</vt:lpstr>
      <vt:lpstr>Sectors, Tracks and Blocks</vt:lpstr>
      <vt:lpstr>Linear view of disk</vt:lpstr>
      <vt:lpstr>Directories (folders)</vt:lpstr>
      <vt:lpstr>Contiguous Allocation</vt:lpstr>
      <vt:lpstr>Files that can’t fit contiguously</vt:lpstr>
      <vt:lpstr>File Space Allocation Methods </vt:lpstr>
      <vt:lpstr>Contiguous Allocation</vt:lpstr>
      <vt:lpstr>Contiguous files</vt:lpstr>
      <vt:lpstr>Linked Allocation</vt:lpstr>
      <vt:lpstr>Linked Files</vt:lpstr>
      <vt:lpstr>Indexed Files</vt:lpstr>
      <vt:lpstr>Indexed Files</vt:lpstr>
      <vt:lpstr>If the index can’t fit in a block</vt:lpstr>
      <vt:lpstr>De-fragment and congiguize</vt:lpstr>
      <vt:lpstr>File seek time (find Track)</vt:lpstr>
      <vt:lpstr>File Transfer time/Total time</vt:lpstr>
      <vt:lpstr>Seek Time algorithms</vt:lpstr>
      <vt:lpstr>File Type: Direct Access</vt:lpstr>
      <vt:lpstr>Record Blocking (Direct)</vt:lpstr>
      <vt:lpstr>Access Methods</vt:lpstr>
      <vt:lpstr>RAID (Redundant Array of Inexpensive Disks)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Systems</dc:title>
  <dc:creator>bill HP</dc:creator>
  <cp:lastModifiedBy>testman</cp:lastModifiedBy>
  <cp:revision>50</cp:revision>
  <dcterms:created xsi:type="dcterms:W3CDTF">2006-08-16T00:00:00Z</dcterms:created>
  <dcterms:modified xsi:type="dcterms:W3CDTF">2016-04-04T22:41:44Z</dcterms:modified>
</cp:coreProperties>
</file>