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77000" cy="2590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Monitors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X {</a:t>
            </a:r>
          </a:p>
          <a:p>
            <a:pPr marL="0" indent="0">
              <a:buNone/>
            </a:pPr>
            <a:r>
              <a:rPr lang="en-US" dirty="0"/>
              <a:t>    private </a:t>
            </a:r>
            <a:r>
              <a:rPr lang="en-US" dirty="0" err="1"/>
              <a:t>int</a:t>
            </a:r>
            <a:r>
              <a:rPr lang="en-US" dirty="0"/>
              <a:t> a;</a:t>
            </a:r>
          </a:p>
          <a:p>
            <a:pPr marL="0" indent="0">
              <a:buNone/>
            </a:pPr>
            <a:r>
              <a:rPr lang="en-US" dirty="0"/>
              <a:t>    private </a:t>
            </a:r>
            <a:r>
              <a:rPr lang="en-US" dirty="0" err="1"/>
              <a:t>int</a:t>
            </a:r>
            <a:r>
              <a:rPr lang="en-US" dirty="0"/>
              <a:t> b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public </a:t>
            </a:r>
            <a:r>
              <a:rPr lang="en-US" dirty="0">
                <a:solidFill>
                  <a:srgbClr val="FF0000"/>
                </a:solidFill>
              </a:rPr>
              <a:t>synchronized</a:t>
            </a:r>
            <a:r>
              <a:rPr lang="en-US" dirty="0"/>
              <a:t> void </a:t>
            </a:r>
            <a:r>
              <a:rPr lang="en-US" dirty="0" err="1"/>
              <a:t>addA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        a++;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public </a:t>
            </a:r>
            <a:r>
              <a:rPr lang="en-US" dirty="0">
                <a:solidFill>
                  <a:srgbClr val="FF0000"/>
                </a:solidFill>
              </a:rPr>
              <a:t>synchronized</a:t>
            </a:r>
            <a:r>
              <a:rPr lang="en-US" dirty="0"/>
              <a:t> void </a:t>
            </a:r>
            <a:r>
              <a:rPr lang="en-US" dirty="0" err="1"/>
              <a:t>addB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        b++;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 smtClean="0">
                <a:solidFill>
                  <a:srgbClr val="7030A0"/>
                </a:solidFill>
              </a:rPr>
              <a:t> //  one thread is adding to a, it blocks thread adding to b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68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Synchronized method per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addA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synchronized( a ) {</a:t>
            </a:r>
          </a:p>
          <a:p>
            <a:pPr marL="0" indent="0">
              <a:buNone/>
            </a:pPr>
            <a:r>
              <a:rPr lang="en-US" dirty="0"/>
              <a:t>        a++;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addB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synchronized( b ) {</a:t>
            </a:r>
          </a:p>
          <a:p>
            <a:pPr marL="0" indent="0">
              <a:buNone/>
            </a:pPr>
            <a:r>
              <a:rPr lang="en-US" dirty="0"/>
              <a:t>        b++;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 smtClean="0">
                <a:solidFill>
                  <a:srgbClr val="7030A0"/>
                </a:solidFill>
              </a:rPr>
              <a:t>// not allowed in Java because a and b are primitives. </a:t>
            </a:r>
          </a:p>
        </p:txBody>
      </p:sp>
    </p:spTree>
    <p:extLst>
      <p:ext uri="{BB962C8B-B14F-4D97-AF65-F5344CB8AC3E}">
        <p14:creationId xmlns:p14="http://schemas.microsoft.com/office/powerpoint/2010/main" val="1177401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Atomic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java.util.concurrent.atomic.AtomicInteger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class X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AtomicInteger</a:t>
            </a:r>
            <a:r>
              <a:rPr lang="en-US" dirty="0"/>
              <a:t> a;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AtomicInteger</a:t>
            </a:r>
            <a:r>
              <a:rPr lang="en-US" dirty="0"/>
              <a:t> b;</a:t>
            </a:r>
          </a:p>
          <a:p>
            <a:pPr marL="0" indent="0">
              <a:buNone/>
            </a:pPr>
            <a:r>
              <a:rPr lang="en-US" dirty="0"/>
              <a:t>    public void </a:t>
            </a:r>
            <a:r>
              <a:rPr lang="en-US" dirty="0" err="1"/>
              <a:t>addA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 smtClean="0"/>
              <a:t>a.increment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public void </a:t>
            </a:r>
            <a:r>
              <a:rPr lang="en-US" dirty="0" err="1"/>
              <a:t>addB</a:t>
            </a:r>
            <a:r>
              <a:rPr lang="en-US" dirty="0"/>
              <a:t>(){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 smtClean="0"/>
              <a:t>b.increment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7331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 - definition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 </a:t>
            </a:r>
            <a:r>
              <a:rPr lang="en-US" u="sng" dirty="0"/>
              <a:t>concurrent programming</a:t>
            </a:r>
            <a:r>
              <a:rPr lang="en-US" dirty="0"/>
              <a:t>, a </a:t>
            </a:r>
            <a:r>
              <a:rPr lang="en-US" b="1" dirty="0"/>
              <a:t>monitor</a:t>
            </a:r>
            <a:r>
              <a:rPr lang="en-US" dirty="0"/>
              <a:t> is a synchronization construct that allows threads to have both mutual exclusion and the ability to wait (block) for a certain condition to become true.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Monitors </a:t>
            </a:r>
            <a:r>
              <a:rPr lang="en-US" dirty="0"/>
              <a:t>also have a mechanism for </a:t>
            </a:r>
            <a:r>
              <a:rPr lang="en-US" dirty="0" smtClean="0"/>
              <a:t>signaling </a:t>
            </a:r>
            <a:r>
              <a:rPr lang="en-US" dirty="0"/>
              <a:t>other threads that their condition has been </a:t>
            </a:r>
            <a:r>
              <a:rPr lang="en-US" dirty="0" smtClean="0"/>
              <a:t>met. </a:t>
            </a:r>
          </a:p>
          <a:p>
            <a:pPr marL="0" indent="0">
              <a:buNone/>
            </a:pPr>
            <a:r>
              <a:rPr lang="en-US" dirty="0"/>
              <a:t>A monitor consists of a </a:t>
            </a:r>
            <a:r>
              <a:rPr lang="en-US" dirty="0" err="1"/>
              <a:t>mutex</a:t>
            </a:r>
            <a:r>
              <a:rPr lang="en-US" dirty="0"/>
              <a:t> (lock) object and </a:t>
            </a:r>
            <a:r>
              <a:rPr lang="en-US" b="1" dirty="0"/>
              <a:t>condition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55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 - definition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definition of </a:t>
            </a:r>
            <a:r>
              <a:rPr lang="en-US" b="1" dirty="0"/>
              <a:t>monitor</a:t>
            </a:r>
            <a:r>
              <a:rPr lang="en-US" dirty="0"/>
              <a:t> is a </a:t>
            </a:r>
            <a:r>
              <a:rPr lang="en-US" b="1" dirty="0"/>
              <a:t>thread-safe</a:t>
            </a:r>
            <a:r>
              <a:rPr lang="en-US" dirty="0"/>
              <a:t> </a:t>
            </a:r>
            <a:r>
              <a:rPr lang="en-US" u="sng" dirty="0"/>
              <a:t>class</a:t>
            </a:r>
            <a:r>
              <a:rPr lang="en-US" dirty="0"/>
              <a:t>, object, or module that uses wrapped mutual exclusion in order to safely allow access to a method or variable by more than one thread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defining characteristic of a monitor is that its methods are executed with mutual exclusion: At each point in time, at most one thread may be executing any of its </a:t>
            </a:r>
            <a:r>
              <a:rPr lang="en-US" u="sng" dirty="0" smtClean="0"/>
              <a:t>methods.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794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made monitor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Account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private semaphore </a:t>
            </a:r>
            <a:r>
              <a:rPr lang="en-US" dirty="0" err="1" smtClean="0"/>
              <a:t>accountSemaphore</a:t>
            </a:r>
            <a:r>
              <a:rPr lang="en-US" dirty="0" smtClean="0"/>
              <a:t>;          </a:t>
            </a:r>
            <a:r>
              <a:rPr lang="en-US" dirty="0" smtClean="0">
                <a:solidFill>
                  <a:srgbClr val="7030A0"/>
                </a:solidFill>
              </a:rPr>
              <a:t>// not static…one for every object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public void withdraw(</a:t>
            </a:r>
            <a:r>
              <a:rPr lang="en-US" dirty="0" err="1" smtClean="0"/>
              <a:t>int</a:t>
            </a:r>
            <a:r>
              <a:rPr lang="en-US" dirty="0" smtClean="0"/>
              <a:t> amount)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P(</a:t>
            </a:r>
            <a:r>
              <a:rPr lang="en-US" dirty="0" err="1" smtClean="0">
                <a:solidFill>
                  <a:srgbClr val="FF0000"/>
                </a:solidFill>
              </a:rPr>
              <a:t>accountSemaphore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balance = balance – amount;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V(</a:t>
            </a:r>
            <a:r>
              <a:rPr lang="en-US" dirty="0" err="1" smtClean="0">
                <a:solidFill>
                  <a:srgbClr val="FF0000"/>
                </a:solidFill>
              </a:rPr>
              <a:t>accountSemaphore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}</a:t>
            </a:r>
          </a:p>
          <a:p>
            <a:pPr marL="0" indent="0">
              <a:buNone/>
            </a:pPr>
            <a:r>
              <a:rPr lang="en-US" dirty="0"/>
              <a:t> public </a:t>
            </a:r>
            <a:r>
              <a:rPr lang="en-US" dirty="0" smtClean="0"/>
              <a:t>void deposit(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amount)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>
                <a:solidFill>
                  <a:srgbClr val="FF0000"/>
                </a:solidFill>
              </a:rPr>
              <a:t>P(</a:t>
            </a:r>
            <a:r>
              <a:rPr lang="en-US" dirty="0" err="1">
                <a:solidFill>
                  <a:srgbClr val="FF0000"/>
                </a:solidFill>
              </a:rPr>
              <a:t>accountSemaphore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/>
              <a:t>        b</a:t>
            </a:r>
            <a:r>
              <a:rPr lang="en-US" dirty="0" smtClean="0"/>
              <a:t>alance </a:t>
            </a:r>
            <a:r>
              <a:rPr lang="en-US" dirty="0"/>
              <a:t>= balance </a:t>
            </a:r>
            <a:r>
              <a:rPr lang="en-US" dirty="0" smtClean="0"/>
              <a:t>+ </a:t>
            </a:r>
            <a:r>
              <a:rPr lang="en-US" dirty="0"/>
              <a:t>amount;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>
                <a:solidFill>
                  <a:srgbClr val="FF0000"/>
                </a:solidFill>
              </a:rPr>
              <a:t>V(</a:t>
            </a:r>
            <a:r>
              <a:rPr lang="en-US" dirty="0" err="1">
                <a:solidFill>
                  <a:srgbClr val="FF0000"/>
                </a:solidFill>
              </a:rPr>
              <a:t>accountSemaphore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0880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m</a:t>
            </a:r>
            <a:r>
              <a:rPr lang="en-US" b="1" dirty="0" smtClean="0"/>
              <a:t>onitor</a:t>
            </a:r>
            <a:r>
              <a:rPr lang="en-US" dirty="0" smtClean="0"/>
              <a:t> class </a:t>
            </a:r>
            <a:r>
              <a:rPr lang="en-US" dirty="0"/>
              <a:t>Account {</a:t>
            </a:r>
          </a:p>
          <a:p>
            <a:pPr marL="0" indent="0">
              <a:buNone/>
            </a:pPr>
            <a:r>
              <a:rPr lang="en-US" dirty="0" smtClean="0"/>
              <a:t>    public void withdraw(</a:t>
            </a:r>
            <a:r>
              <a:rPr lang="en-US" dirty="0" err="1" smtClean="0"/>
              <a:t>int</a:t>
            </a:r>
            <a:r>
              <a:rPr lang="en-US" dirty="0" smtClean="0"/>
              <a:t> amount)</a:t>
            </a:r>
          </a:p>
          <a:p>
            <a:pPr marL="0" indent="0">
              <a:buNone/>
            </a:pPr>
            <a:r>
              <a:rPr lang="en-US" dirty="0" smtClean="0"/>
              <a:t>    {</a:t>
            </a:r>
          </a:p>
          <a:p>
            <a:pPr marL="0" indent="0">
              <a:buNone/>
            </a:pPr>
            <a:r>
              <a:rPr lang="en-US" dirty="0" smtClean="0"/>
              <a:t>        balance = balance – amount;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public void deposit(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amount)</a:t>
            </a:r>
          </a:p>
          <a:p>
            <a:pPr marL="0" indent="0">
              <a:buNone/>
            </a:pPr>
            <a:r>
              <a:rPr lang="en-US" dirty="0" smtClean="0"/>
              <a:t>    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balance </a:t>
            </a:r>
            <a:r>
              <a:rPr lang="en-US" dirty="0"/>
              <a:t>= balance </a:t>
            </a:r>
            <a:r>
              <a:rPr lang="en-US" dirty="0" smtClean="0"/>
              <a:t>+ </a:t>
            </a:r>
            <a:r>
              <a:rPr lang="en-US" dirty="0"/>
              <a:t>amount</a:t>
            </a:r>
            <a:r>
              <a:rPr lang="en-US" dirty="0" smtClean="0"/>
              <a:t>;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499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 Consumer Monitor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64008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monitor</a:t>
            </a:r>
            <a:r>
              <a:rPr lang="en-US" dirty="0"/>
              <a:t> class </a:t>
            </a:r>
            <a:r>
              <a:rPr lang="en-US" dirty="0" err="1" smtClean="0"/>
              <a:t>dijkstraPC</a:t>
            </a:r>
            <a:r>
              <a:rPr lang="en-US" dirty="0" smtClean="0"/>
              <a:t>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public void </a:t>
            </a:r>
            <a:r>
              <a:rPr lang="en-US" dirty="0" smtClean="0"/>
              <a:t>producer(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amount)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smtClean="0"/>
              <a:t>while(1)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while (</a:t>
            </a:r>
            <a:r>
              <a:rPr lang="en-US" dirty="0" err="1" smtClean="0"/>
              <a:t>queue.isFull</a:t>
            </a:r>
            <a:r>
              <a:rPr lang="en-US" dirty="0" smtClean="0"/>
              <a:t>()) { //busy waiting };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/>
              <a:t>queue.enqueue</a:t>
            </a:r>
            <a:r>
              <a:rPr lang="en-US" dirty="0" smtClean="0"/>
              <a:t>(produced Stuff);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2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 Consumer Monitor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1447800"/>
            <a:ext cx="7430429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     public void consumer(</a:t>
            </a:r>
            <a:r>
              <a:rPr lang="en-US" dirty="0" err="1" smtClean="0"/>
              <a:t>int</a:t>
            </a:r>
            <a:r>
              <a:rPr lang="en-US" dirty="0" smtClean="0"/>
              <a:t> amount)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{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    while(1)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    {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        while (</a:t>
            </a:r>
            <a:r>
              <a:rPr lang="en-US" dirty="0" err="1" smtClean="0"/>
              <a:t>queue.isEmpty</a:t>
            </a:r>
            <a:r>
              <a:rPr lang="en-US" dirty="0" smtClean="0"/>
              <a:t>()) {  // busy waiting };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queue.dequeue</a:t>
            </a:r>
            <a:r>
              <a:rPr lang="en-US" smtClean="0"/>
              <a:t>(consume </a:t>
            </a:r>
            <a:r>
              <a:rPr lang="en-US" dirty="0"/>
              <a:t>s</a:t>
            </a:r>
            <a:r>
              <a:rPr lang="en-US" dirty="0" smtClean="0"/>
              <a:t>tuff);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     }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    }</a:t>
            </a:r>
          </a:p>
          <a:p>
            <a:pPr marL="0" indent="0">
              <a:buFont typeface="Wingdings 2"/>
              <a:buNone/>
            </a:pPr>
            <a:r>
              <a:rPr lang="en-US" dirty="0" smtClean="0"/>
              <a:t>}</a:t>
            </a:r>
          </a:p>
          <a:p>
            <a:pPr marL="0" indent="0">
              <a:buFont typeface="Wingdings 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84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Spin-waiting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the producer-consumer monitor example, while the producer is waiting for the </a:t>
            </a:r>
            <a:r>
              <a:rPr lang="en-US" dirty="0" err="1" smtClean="0"/>
              <a:t>isFull</a:t>
            </a:r>
            <a:r>
              <a:rPr lang="en-US" dirty="0" smtClean="0"/>
              <a:t>() condition to be met, it is locking out the consumers from empting out the buffers.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while </a:t>
            </a:r>
            <a:r>
              <a:rPr lang="en-US" dirty="0"/>
              <a:t>(</a:t>
            </a:r>
            <a:r>
              <a:rPr lang="en-US" dirty="0" err="1"/>
              <a:t>queue.isFull</a:t>
            </a:r>
            <a:r>
              <a:rPr lang="en-US" dirty="0"/>
              <a:t>())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V(</a:t>
            </a:r>
            <a:r>
              <a:rPr lang="en-US" dirty="0" err="1" smtClean="0"/>
              <a:t>monitor.semaphore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//  a chance some other thread may empty a buffer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P(</a:t>
            </a:r>
            <a:r>
              <a:rPr lang="en-US" dirty="0" err="1" smtClean="0"/>
              <a:t>monitor.semaphore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};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01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public void producer(</a:t>
            </a:r>
            <a:r>
              <a:rPr lang="en-US" dirty="0" err="1"/>
              <a:t>int</a:t>
            </a:r>
            <a:r>
              <a:rPr lang="en-US" dirty="0"/>
              <a:t> amount)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while(1)</a:t>
            </a:r>
          </a:p>
          <a:p>
            <a:pPr marL="0" indent="0">
              <a:buNone/>
            </a:pPr>
            <a:r>
              <a:rPr lang="en-US" dirty="0"/>
              <a:t>        {</a:t>
            </a:r>
          </a:p>
          <a:p>
            <a:pPr marL="0" indent="0">
              <a:buNone/>
            </a:pPr>
            <a:r>
              <a:rPr lang="en-US" dirty="0"/>
              <a:t>            while (</a:t>
            </a:r>
            <a:r>
              <a:rPr lang="en-US" dirty="0" err="1"/>
              <a:t>queue.isFull</a:t>
            </a:r>
            <a:r>
              <a:rPr lang="en-US" dirty="0"/>
              <a:t>())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{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CP(</a:t>
            </a:r>
            <a:r>
              <a:rPr lang="en-US" dirty="0" err="1" smtClean="0"/>
              <a:t>monitor.semaphore</a:t>
            </a:r>
            <a:r>
              <a:rPr lang="en-US" dirty="0" smtClean="0"/>
              <a:t>, </a:t>
            </a:r>
            <a:r>
              <a:rPr lang="en-US" dirty="0" err="1" smtClean="0"/>
              <a:t>bufferFull.semaphore</a:t>
            </a:r>
            <a:r>
              <a:rPr lang="en-US" dirty="0" smtClean="0"/>
              <a:t>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};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queue.enqueue</a:t>
            </a:r>
            <a:r>
              <a:rPr lang="en-US" dirty="0"/>
              <a:t>(produced Stuff);</a:t>
            </a:r>
          </a:p>
          <a:p>
            <a:pPr marL="0" indent="0">
              <a:buNone/>
            </a:pPr>
            <a:r>
              <a:rPr lang="en-US" dirty="0"/>
              <a:t>         }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366457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234</TotalTime>
  <Words>429</Words>
  <Application>Microsoft Office PowerPoint</Application>
  <PresentationFormat>On-screen Show (4:3)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Franklin Gothic Book</vt:lpstr>
      <vt:lpstr>Perpetua</vt:lpstr>
      <vt:lpstr>Wingdings 2</vt:lpstr>
      <vt:lpstr>Equity</vt:lpstr>
      <vt:lpstr>Monitors</vt:lpstr>
      <vt:lpstr>Monitors - definition 1</vt:lpstr>
      <vt:lpstr>Monitors - definition 2</vt:lpstr>
      <vt:lpstr>Home made monitor class</vt:lpstr>
      <vt:lpstr>Monitor class</vt:lpstr>
      <vt:lpstr>Producer- Consumer Monitor</vt:lpstr>
      <vt:lpstr>Producer- Consumer Monitor</vt:lpstr>
      <vt:lpstr>Spin-waiting</vt:lpstr>
      <vt:lpstr>Condition Variables</vt:lpstr>
      <vt:lpstr>Synchronization in Java</vt:lpstr>
      <vt:lpstr>Synchronized method per object</vt:lpstr>
      <vt:lpstr>Java Atomic Primitives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bill HP</dc:creator>
  <cp:lastModifiedBy>Bill Byrne</cp:lastModifiedBy>
  <cp:revision>35</cp:revision>
  <dcterms:created xsi:type="dcterms:W3CDTF">2006-08-16T00:00:00Z</dcterms:created>
  <dcterms:modified xsi:type="dcterms:W3CDTF">2019-04-22T21:30:52Z</dcterms:modified>
</cp:coreProperties>
</file>